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tags/tag1.xml" ContentType="application/vnd.openxmlformats-officedocument.presentationml.tags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247" r:id="rId1"/>
  </p:sldMasterIdLst>
  <p:notesMasterIdLst>
    <p:notesMasterId r:id="rId124"/>
  </p:notesMasterIdLst>
  <p:handoutMasterIdLst>
    <p:handoutMasterId r:id="rId125"/>
  </p:handoutMasterIdLst>
  <p:sldIdLst>
    <p:sldId id="256" r:id="rId2"/>
    <p:sldId id="359" r:id="rId3"/>
    <p:sldId id="360" r:id="rId4"/>
    <p:sldId id="361" r:id="rId5"/>
    <p:sldId id="362" r:id="rId6"/>
    <p:sldId id="363" r:id="rId7"/>
    <p:sldId id="364" r:id="rId8"/>
    <p:sldId id="365" r:id="rId9"/>
    <p:sldId id="366" r:id="rId10"/>
    <p:sldId id="367" r:id="rId11"/>
    <p:sldId id="368" r:id="rId12"/>
    <p:sldId id="369" r:id="rId13"/>
    <p:sldId id="258" r:id="rId14"/>
    <p:sldId id="257" r:id="rId15"/>
    <p:sldId id="322" r:id="rId16"/>
    <p:sldId id="323" r:id="rId17"/>
    <p:sldId id="259" r:id="rId18"/>
    <p:sldId id="408" r:id="rId19"/>
    <p:sldId id="264" r:id="rId20"/>
    <p:sldId id="260" r:id="rId21"/>
    <p:sldId id="261" r:id="rId22"/>
    <p:sldId id="262" r:id="rId23"/>
    <p:sldId id="263" r:id="rId24"/>
    <p:sldId id="324" r:id="rId25"/>
    <p:sldId id="325" r:id="rId26"/>
    <p:sldId id="326" r:id="rId27"/>
    <p:sldId id="327" r:id="rId28"/>
    <p:sldId id="328" r:id="rId29"/>
    <p:sldId id="329" r:id="rId30"/>
    <p:sldId id="330" r:id="rId31"/>
    <p:sldId id="266" r:id="rId32"/>
    <p:sldId id="331" r:id="rId33"/>
    <p:sldId id="267" r:id="rId34"/>
    <p:sldId id="268" r:id="rId35"/>
    <p:sldId id="269" r:id="rId36"/>
    <p:sldId id="270" r:id="rId37"/>
    <p:sldId id="332" r:id="rId38"/>
    <p:sldId id="333" r:id="rId39"/>
    <p:sldId id="334" r:id="rId40"/>
    <p:sldId id="335" r:id="rId41"/>
    <p:sldId id="336" r:id="rId42"/>
    <p:sldId id="337" r:id="rId43"/>
    <p:sldId id="338" r:id="rId44"/>
    <p:sldId id="339" r:id="rId45"/>
    <p:sldId id="340" r:id="rId46"/>
    <p:sldId id="341" r:id="rId47"/>
    <p:sldId id="342" r:id="rId48"/>
    <p:sldId id="343" r:id="rId49"/>
    <p:sldId id="287" r:id="rId50"/>
    <p:sldId id="376" r:id="rId51"/>
    <p:sldId id="288" r:id="rId52"/>
    <p:sldId id="289" r:id="rId53"/>
    <p:sldId id="290" r:id="rId54"/>
    <p:sldId id="377" r:id="rId55"/>
    <p:sldId id="378" r:id="rId56"/>
    <p:sldId id="394" r:id="rId57"/>
    <p:sldId id="391" r:id="rId58"/>
    <p:sldId id="392" r:id="rId59"/>
    <p:sldId id="393" r:id="rId60"/>
    <p:sldId id="372" r:id="rId61"/>
    <p:sldId id="291" r:id="rId62"/>
    <p:sldId id="292" r:id="rId63"/>
    <p:sldId id="293" r:id="rId64"/>
    <p:sldId id="294" r:id="rId65"/>
    <p:sldId id="295" r:id="rId66"/>
    <p:sldId id="381" r:id="rId67"/>
    <p:sldId id="380" r:id="rId68"/>
    <p:sldId id="379" r:id="rId69"/>
    <p:sldId id="407" r:id="rId70"/>
    <p:sldId id="373" r:id="rId71"/>
    <p:sldId id="374" r:id="rId72"/>
    <p:sldId id="382" r:id="rId73"/>
    <p:sldId id="383" r:id="rId74"/>
    <p:sldId id="384" r:id="rId75"/>
    <p:sldId id="385" r:id="rId76"/>
    <p:sldId id="386" r:id="rId77"/>
    <p:sldId id="387" r:id="rId78"/>
    <p:sldId id="388" r:id="rId79"/>
    <p:sldId id="389" r:id="rId80"/>
    <p:sldId id="395" r:id="rId81"/>
    <p:sldId id="396" r:id="rId82"/>
    <p:sldId id="397" r:id="rId83"/>
    <p:sldId id="398" r:id="rId84"/>
    <p:sldId id="390" r:id="rId85"/>
    <p:sldId id="399" r:id="rId86"/>
    <p:sldId id="400" r:id="rId87"/>
    <p:sldId id="401" r:id="rId88"/>
    <p:sldId id="402" r:id="rId89"/>
    <p:sldId id="403" r:id="rId90"/>
    <p:sldId id="404" r:id="rId91"/>
    <p:sldId id="405" r:id="rId92"/>
    <p:sldId id="406" r:id="rId93"/>
    <p:sldId id="370" r:id="rId94"/>
    <p:sldId id="296" r:id="rId95"/>
    <p:sldId id="297" r:id="rId96"/>
    <p:sldId id="298" r:id="rId97"/>
    <p:sldId id="299" r:id="rId98"/>
    <p:sldId id="300" r:id="rId99"/>
    <p:sldId id="344" r:id="rId100"/>
    <p:sldId id="301" r:id="rId101"/>
    <p:sldId id="302" r:id="rId102"/>
    <p:sldId id="303" r:id="rId103"/>
    <p:sldId id="304" r:id="rId104"/>
    <p:sldId id="305" r:id="rId105"/>
    <p:sldId id="306" r:id="rId106"/>
    <p:sldId id="307" r:id="rId107"/>
    <p:sldId id="308" r:id="rId108"/>
    <p:sldId id="345" r:id="rId109"/>
    <p:sldId id="309" r:id="rId110"/>
    <p:sldId id="310" r:id="rId111"/>
    <p:sldId id="311" r:id="rId112"/>
    <p:sldId id="312" r:id="rId113"/>
    <p:sldId id="313" r:id="rId114"/>
    <p:sldId id="314" r:id="rId115"/>
    <p:sldId id="315" r:id="rId116"/>
    <p:sldId id="316" r:id="rId117"/>
    <p:sldId id="317" r:id="rId118"/>
    <p:sldId id="318" r:id="rId119"/>
    <p:sldId id="319" r:id="rId120"/>
    <p:sldId id="371" r:id="rId121"/>
    <p:sldId id="320" r:id="rId122"/>
    <p:sldId id="321" r:id="rId123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64" userDrawn="1">
          <p15:clr>
            <a:srgbClr val="A4A3A4"/>
          </p15:clr>
        </p15:guide>
        <p15:guide id="2" pos="460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FFC5"/>
    <a:srgbClr val="CCFFFF"/>
    <a:srgbClr val="F06157"/>
    <a:srgbClr val="FF9600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876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368" y="184"/>
      </p:cViewPr>
      <p:guideLst>
        <p:guide orient="horz" pos="2064"/>
        <p:guide pos="460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theme" Target="theme/theme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notesMaster" Target="notesMasters/notesMaster1.xml"/><Relationship Id="rId129" Type="http://schemas.openxmlformats.org/officeDocument/2006/relationships/tableStyles" Target="tableStyle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1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1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1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DF86785-AB17-44C9-A56A-209553C211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477818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7625926D-7516-464D-BC10-B21F18AD4B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57382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B902F433-1006-4025-B95F-EEEF368536BF}" type="slidenum">
              <a:rPr lang="en-US" altLang="en-US" sz="1200"/>
              <a:pPr/>
              <a:t>1</a:t>
            </a:fld>
            <a:endParaRPr lang="en-US" altLang="en-US" sz="1200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7010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C983CB64-77EC-4CCA-BC32-2F2087505EEC}" type="slidenum">
              <a:rPr lang="en-US" altLang="en-US" sz="1200"/>
              <a:pPr/>
              <a:t>11</a:t>
            </a:fld>
            <a:endParaRPr lang="en-US" altLang="en-US" sz="1200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3158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25DEE8E9-040A-4BBA-8263-DA1AE6710D32}" type="slidenum">
              <a:rPr lang="en-US" altLang="en-US" sz="1200"/>
              <a:pPr/>
              <a:t>12</a:t>
            </a:fld>
            <a:endParaRPr lang="en-US" altLang="en-US" sz="1200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265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E92F483A-2A24-4FC1-9BD5-C001ECFD82B0}" type="slidenum">
              <a:rPr lang="en-US" altLang="en-US" sz="1200"/>
              <a:pPr/>
              <a:t>13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5010249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3D905C5D-AFDD-4FCE-8C00-F0A6BA8F672B}" type="slidenum">
              <a:rPr lang="en-US" altLang="en-US" sz="1200"/>
              <a:pPr/>
              <a:t>14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2305819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9B2E4196-12F5-4B95-8513-C9B5AC24D7BA}" type="slidenum">
              <a:rPr lang="en-US" altLang="en-US" sz="1200"/>
              <a:pPr/>
              <a:t>15</a:t>
            </a:fld>
            <a:endParaRPr lang="en-US" altLang="en-US" sz="1200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5906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F13CAAAF-C6E7-4A28-8A05-4A12517E1D84}" type="slidenum">
              <a:rPr lang="en-US" altLang="en-US" sz="1200"/>
              <a:pPr/>
              <a:t>16</a:t>
            </a:fld>
            <a:endParaRPr lang="en-US" altLang="en-US" sz="1200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9740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8A22ACC3-FA8E-400F-9DB4-16DDC17C0849}" type="slidenum">
              <a:rPr lang="en-US" altLang="en-US" sz="1200"/>
              <a:pPr/>
              <a:t>17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1197002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5583E8E6-9834-4391-AD41-BC661BBA0126}" type="slidenum">
              <a:rPr lang="en-US" altLang="en-US" sz="1200"/>
              <a:pPr/>
              <a:t>19</a:t>
            </a:fld>
            <a:endParaRPr lang="en-US" altLang="en-US" sz="1200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3629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BA32C03C-5D3F-4F55-94B4-26F353B3F16F}" type="slidenum">
              <a:rPr lang="en-US" altLang="en-US" sz="1200"/>
              <a:pPr/>
              <a:t>20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2850010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3111F01E-F517-4F09-BFA6-CB6BEFD5C959}" type="slidenum">
              <a:rPr lang="en-US" altLang="en-US" sz="1200"/>
              <a:pPr/>
              <a:t>21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0775127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82D63135-5AD2-4690-9DF8-960DB16A91C9}" type="slidenum">
              <a:rPr lang="en-US" altLang="en-US" sz="1200"/>
              <a:pPr/>
              <a:t>2</a:t>
            </a:fld>
            <a:endParaRPr lang="en-US" altLang="en-US" sz="1200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612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75B69C83-B093-4E47-B2EF-2D0FFE8B5F85}" type="slidenum">
              <a:rPr lang="en-US" altLang="en-US" sz="1200"/>
              <a:pPr/>
              <a:t>22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8086507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862F9F2B-FDB7-4CE3-B328-8E52CDE5BE03}" type="slidenum">
              <a:rPr lang="en-US" altLang="en-US" sz="1200"/>
              <a:pPr/>
              <a:t>23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814505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D2FACEB1-F0E4-4189-A5BD-035C88265D58}" type="slidenum">
              <a:rPr lang="en-US" altLang="en-US" sz="1200"/>
              <a:pPr/>
              <a:t>24</a:t>
            </a:fld>
            <a:endParaRPr lang="en-US" altLang="en-US" sz="1200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3071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00A50BF0-CBD6-4C0C-A111-B7D074445EDB}" type="slidenum">
              <a:rPr lang="en-US" altLang="en-US" sz="1200"/>
              <a:pPr/>
              <a:t>25</a:t>
            </a:fld>
            <a:endParaRPr lang="en-US" altLang="en-US" sz="1200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8743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2F4EAE96-6E76-4077-A29E-C54E1DDB370E}" type="slidenum">
              <a:rPr lang="en-US" altLang="en-US" sz="1200"/>
              <a:pPr/>
              <a:t>26</a:t>
            </a:fld>
            <a:endParaRPr lang="en-US" altLang="en-US" sz="1200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3815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CFE211E5-5E99-4DC4-8904-8591B8B90D53}" type="slidenum">
              <a:rPr lang="en-US" altLang="en-US" sz="1200"/>
              <a:pPr/>
              <a:t>27</a:t>
            </a:fld>
            <a:endParaRPr lang="en-US" altLang="en-US" sz="1200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3479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96FA470A-3619-4EF0-A1F6-800746351A8A}" type="slidenum">
              <a:rPr lang="en-US" altLang="en-US" sz="1200"/>
              <a:pPr/>
              <a:t>28</a:t>
            </a:fld>
            <a:endParaRPr lang="en-US" altLang="en-US" sz="1200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1001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31AD531C-BF23-4F6F-8CD3-A39247237AFC}" type="slidenum">
              <a:rPr lang="en-US" altLang="en-US" sz="1200"/>
              <a:pPr/>
              <a:t>29</a:t>
            </a:fld>
            <a:endParaRPr lang="en-US" altLang="en-US" sz="1200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11481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F3667B1C-5D3A-42BF-982F-D3B71A5E331D}" type="slidenum">
              <a:rPr lang="en-US" altLang="en-US" sz="1200"/>
              <a:pPr/>
              <a:t>30</a:t>
            </a:fld>
            <a:endParaRPr lang="en-US" altLang="en-US" sz="1200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81643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758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75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4A5DA024-CBA2-432A-9708-0245F4B1CF36}" type="slidenum">
              <a:rPr lang="en-US" altLang="en-US" sz="1200"/>
              <a:pPr/>
              <a:t>31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530228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FF7F8EB7-9FBE-4420-AB6F-50F61D467547}" type="slidenum">
              <a:rPr lang="en-US" altLang="en-US" sz="1200"/>
              <a:pPr/>
              <a:t>3</a:t>
            </a:fld>
            <a:endParaRPr lang="en-US" altLang="en-US" sz="1200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34930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D249B65B-23E1-496A-B9E2-FA670D673351}" type="slidenum">
              <a:rPr lang="en-US" altLang="en-US" sz="1200"/>
              <a:pPr/>
              <a:t>32</a:t>
            </a:fld>
            <a:endParaRPr lang="en-US" altLang="en-US" sz="1200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28823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168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16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62F6FABB-E8BD-45E7-9A91-6FD439414441}" type="slidenum">
              <a:rPr lang="en-US" altLang="en-US" sz="1200"/>
              <a:pPr/>
              <a:t>33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12997243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373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37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650A3A5D-E0F0-4ED9-8C2E-CC7AD9118A12}" type="slidenum">
              <a:rPr lang="en-US" altLang="en-US" sz="1200"/>
              <a:pPr/>
              <a:t>34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22307603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577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57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8D8C49BB-07BC-4DBD-A088-02F83441C0BD}" type="slidenum">
              <a:rPr lang="en-US" altLang="en-US" sz="1200"/>
              <a:pPr/>
              <a:t>35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00874180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782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78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441F859F-5A94-48BD-98F4-099ADEF3EA1D}" type="slidenum">
              <a:rPr lang="en-US" altLang="en-US" sz="1200"/>
              <a:pPr/>
              <a:t>36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24541203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419EBBF0-7415-455D-9095-47FC0A3A25B8}" type="slidenum">
              <a:rPr lang="en-US" altLang="en-US" sz="1200"/>
              <a:pPr/>
              <a:t>37</a:t>
            </a:fld>
            <a:endParaRPr lang="en-US" altLang="en-US" sz="1200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26521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F566D197-76AC-4054-8E84-31FB45CB19C1}" type="slidenum">
              <a:rPr lang="en-US" altLang="en-US" sz="1200"/>
              <a:pPr/>
              <a:t>38</a:t>
            </a:fld>
            <a:endParaRPr lang="en-US" altLang="en-US" sz="1200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70394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54A890C1-D548-480F-90D9-74695381DBDF}" type="slidenum">
              <a:rPr lang="en-US" altLang="en-US" sz="1200"/>
              <a:pPr/>
              <a:t>39</a:t>
            </a:fld>
            <a:endParaRPr lang="en-US" altLang="en-US" sz="1200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38071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BCE06C73-1538-4686-AD99-68C96B1411EC}" type="slidenum">
              <a:rPr lang="en-US" altLang="en-US" sz="1200"/>
              <a:pPr/>
              <a:t>40</a:t>
            </a:fld>
            <a:endParaRPr lang="en-US" altLang="en-US" sz="1200"/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59064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B98D072B-109E-4A9D-B46D-D1BF76EC6549}" type="slidenum">
              <a:rPr lang="en-US" altLang="en-US" sz="1200"/>
              <a:pPr/>
              <a:t>41</a:t>
            </a:fld>
            <a:endParaRPr lang="en-US" altLang="en-US" sz="1200"/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8562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DA11133F-1FD2-48FB-BF44-AD3181082532}" type="slidenum">
              <a:rPr lang="en-US" altLang="en-US" sz="1200"/>
              <a:pPr/>
              <a:t>4</a:t>
            </a:fld>
            <a:endParaRPr lang="en-US" altLang="en-US" sz="120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81730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383EF2F1-F280-4E69-90C1-6C3A81BBCC52}" type="slidenum">
              <a:rPr lang="en-US" altLang="en-US" sz="1200"/>
              <a:pPr/>
              <a:t>42</a:t>
            </a:fld>
            <a:endParaRPr lang="en-US" altLang="en-US" sz="1200"/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10106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726520CD-DECC-485A-BE3F-DEBB5FE3333C}" type="slidenum">
              <a:rPr lang="en-US" altLang="en-US" sz="1200"/>
              <a:pPr/>
              <a:t>43</a:t>
            </a:fld>
            <a:endParaRPr lang="en-US" altLang="en-US" sz="1200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80874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0C692C4F-8D0B-428A-AC86-5F9C16670E68}" type="slidenum">
              <a:rPr lang="en-US" altLang="en-US" sz="1200"/>
              <a:pPr/>
              <a:t>44</a:t>
            </a:fld>
            <a:endParaRPr lang="en-US" altLang="en-US" sz="1200"/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31553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4AD0EDA5-0BF5-4EC6-A303-958744D29664}" type="slidenum">
              <a:rPr lang="en-US" altLang="en-US" sz="1200"/>
              <a:pPr/>
              <a:t>45</a:t>
            </a:fld>
            <a:endParaRPr lang="en-US" altLang="en-US" sz="1200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42647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E87F57CE-35BD-41EB-96CB-F8F7D8E3FE99}" type="slidenum">
              <a:rPr lang="en-US" altLang="en-US" sz="1200"/>
              <a:pPr/>
              <a:t>46</a:t>
            </a:fld>
            <a:endParaRPr lang="en-US" altLang="en-US" sz="1200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52807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5FB8C370-D89B-4B7E-9F3E-7F51CB197E93}" type="slidenum">
              <a:rPr lang="en-US" altLang="en-US" sz="1200"/>
              <a:pPr/>
              <a:t>47</a:t>
            </a:fld>
            <a:endParaRPr lang="en-US" altLang="en-US" sz="1200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08882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5FA638DC-C21E-45B5-95A2-779BBE239F7B}" type="slidenum">
              <a:rPr lang="en-US" altLang="en-US" sz="1200"/>
              <a:pPr/>
              <a:t>48</a:t>
            </a:fld>
            <a:endParaRPr lang="en-US" altLang="en-US" sz="1200"/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93033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517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35171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94650F19-32A0-47DC-A3D7-33A9F38B7A56}" type="slidenum">
              <a:rPr lang="en-US" altLang="en-US" sz="1200"/>
              <a:pPr algn="r" eaLnBrk="1" hangingPunct="1"/>
              <a:t>49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14073236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824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382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A621FA53-2644-4B7B-9C2D-C42DB610FCC0}" type="slidenum">
              <a:rPr lang="en-US" altLang="en-US" sz="1200"/>
              <a:pPr/>
              <a:t>51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57500299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029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402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6756BA99-8EBC-4573-9449-A3DC8E624F84}" type="slidenum">
              <a:rPr lang="en-US" altLang="en-US" sz="1200"/>
              <a:pPr/>
              <a:t>52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3573042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8E7244C2-0B3A-42D8-ADCC-E3CF6D1B073C}" type="slidenum">
              <a:rPr lang="en-US" altLang="en-US" sz="1200"/>
              <a:pPr/>
              <a:t>6</a:t>
            </a:fld>
            <a:endParaRPr lang="en-US" altLang="en-US" sz="120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89945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233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423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909FCC39-3DDB-4BA4-8A03-23242EC8B62C}" type="slidenum">
              <a:rPr lang="en-US" altLang="en-US" sz="1200"/>
              <a:pPr/>
              <a:t>53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52814869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745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474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F8F6E703-03B5-4AB5-9EAE-35A9C8C59CA9}" type="slidenum">
              <a:rPr lang="en-US" altLang="en-US" sz="1200"/>
              <a:pPr/>
              <a:t>61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3171450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950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495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086C3A23-894E-46AA-BC8C-29AD76823B37}" type="slidenum">
              <a:rPr lang="en-US" altLang="en-US" sz="1200"/>
              <a:pPr/>
              <a:t>62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6473082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155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515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EE1E8BA2-2647-406D-A11B-C5A0E4410F18}" type="slidenum">
              <a:rPr lang="en-US" altLang="en-US" sz="1200"/>
              <a:pPr/>
              <a:t>63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3084636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360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536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B636EC22-8553-46D4-8F7C-78CE1FB9040E}" type="slidenum">
              <a:rPr lang="en-US" altLang="en-US" sz="1200"/>
              <a:pPr/>
              <a:t>64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24240986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565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556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01C00E18-AFF1-47C5-B2A6-5749A8C49617}" type="slidenum">
              <a:rPr lang="en-US" altLang="en-US" sz="1200"/>
              <a:pPr/>
              <a:t>65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48379147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6BF40EEB-43BA-4B0B-AB10-3BC657E27495}" type="slidenum">
              <a:rPr lang="en-US" altLang="en-US" sz="1200"/>
              <a:pPr/>
              <a:t>71</a:t>
            </a:fld>
            <a:endParaRPr lang="en-US" altLang="en-US" sz="1200"/>
          </a:p>
        </p:txBody>
      </p:sp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74740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7510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751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5B187F03-994F-4B91-A937-6A157B7E9D4F}" type="slidenum">
              <a:rPr lang="en-US" altLang="en-US" sz="1200"/>
              <a:pPr/>
              <a:t>94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65104510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7715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771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12EC3E58-4FA4-4BA1-A261-5E2F15E8622F}" type="slidenum">
              <a:rPr lang="en-US" altLang="en-US" sz="1200"/>
              <a:pPr/>
              <a:t>95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6822246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7920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792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73763BD4-A75A-48F6-8D57-2B82CC9686EF}" type="slidenum">
              <a:rPr lang="en-US" altLang="en-US" sz="1200"/>
              <a:pPr/>
              <a:t>96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638929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18231623-BAA9-48F9-AD37-A8A84022C762}" type="slidenum">
              <a:rPr lang="en-US" altLang="en-US" sz="1200"/>
              <a:pPr/>
              <a:t>7</a:t>
            </a:fld>
            <a:endParaRPr lang="en-US" altLang="en-US" sz="120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854294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4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125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812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747B353B-F8C7-4B82-9AB1-B828E3C3B150}" type="slidenum">
              <a:rPr lang="en-US" altLang="en-US" sz="1200"/>
              <a:pPr/>
              <a:t>97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695817584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329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832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76D32CA4-1E1D-45C9-BC76-09443844DFC7}" type="slidenum">
              <a:rPr lang="en-US" altLang="en-US" sz="1200"/>
              <a:pPr/>
              <a:t>98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745345978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DE5DE65C-33D3-4CBA-9576-66ECB336690A}" type="slidenum">
              <a:rPr lang="en-US" altLang="en-US" sz="1200"/>
              <a:pPr/>
              <a:t>99</a:t>
            </a:fld>
            <a:endParaRPr lang="en-US" altLang="en-US" sz="1200"/>
          </a:p>
        </p:txBody>
      </p:sp>
      <p:sp>
        <p:nvSpPr>
          <p:cNvPr id="18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617738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739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873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8236CC0C-1B3E-4119-B84D-68E9171802FD}" type="slidenum">
              <a:rPr lang="en-US" altLang="en-US" sz="1200"/>
              <a:pPr/>
              <a:t>100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642702722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944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894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E85CDE08-B50D-4334-818D-6359856F4C78}" type="slidenum">
              <a:rPr lang="en-US" altLang="en-US" sz="1200"/>
              <a:pPr/>
              <a:t>101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125391520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8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149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914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B93967F5-6D7B-430B-9ABF-0B55782CC451}" type="slidenum">
              <a:rPr lang="en-US" altLang="en-US" sz="1200"/>
              <a:pPr/>
              <a:t>102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505058909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353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935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0E1F6ADC-5BD6-4662-A3DA-38C7DC9BFE3B}" type="slidenum">
              <a:rPr lang="en-US" altLang="en-US" sz="1200"/>
              <a:pPr/>
              <a:t>103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49548648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558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955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C7F74C98-FF67-4C36-9EF4-A2A88453E653}" type="slidenum">
              <a:rPr lang="en-US" altLang="en-US" sz="1200"/>
              <a:pPr/>
              <a:t>104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488286294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763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976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66C7997F-A5B1-4007-ABC1-0E482B0D989D}" type="slidenum">
              <a:rPr lang="en-US" altLang="en-US" sz="1200"/>
              <a:pPr/>
              <a:t>105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898492742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968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996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E15B36A0-11D7-40F3-BF2D-3AAAF1C245F9}" type="slidenum">
              <a:rPr lang="en-US" altLang="en-US" sz="1200"/>
              <a:pPr/>
              <a:t>106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6956924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D85C1315-A1F8-45A0-8FAA-5F784F3D62C5}" type="slidenum">
              <a:rPr lang="en-US" altLang="en-US" sz="1200"/>
              <a:pPr/>
              <a:t>8</a:t>
            </a:fld>
            <a:endParaRPr lang="en-US" altLang="en-US" sz="12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516014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2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0173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017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9EF9A63D-EF46-4E2D-94B4-6E974524F56B}" type="slidenum">
              <a:rPr lang="en-US" altLang="en-US" sz="1200"/>
              <a:pPr/>
              <a:t>107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414055040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E9C4E03A-0B55-4611-B8B9-EA7F8CC18B51}" type="slidenum">
              <a:rPr lang="en-US" altLang="en-US" sz="1200"/>
              <a:pPr/>
              <a:t>108</a:t>
            </a:fld>
            <a:endParaRPr lang="en-US" altLang="en-US" sz="1200"/>
          </a:p>
        </p:txBody>
      </p:sp>
      <p:sp>
        <p:nvSpPr>
          <p:cNvPr id="20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630985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0582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058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5406E4BD-1C74-4AC0-9F67-CBEC008AB2A4}" type="slidenum">
              <a:rPr lang="en-US" altLang="en-US" sz="1200"/>
              <a:pPr/>
              <a:t>109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561180296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3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Learning for Parsing and Generation Using Statistical Machine Translation</a:t>
            </a:r>
          </a:p>
        </p:txBody>
      </p:sp>
      <p:sp>
        <p:nvSpPr>
          <p:cNvPr id="20787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8/07/2007</a:t>
            </a:r>
          </a:p>
        </p:txBody>
      </p:sp>
      <p:sp>
        <p:nvSpPr>
          <p:cNvPr id="20787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Yuk Wah Wong</a:t>
            </a:r>
          </a:p>
        </p:txBody>
      </p:sp>
      <p:sp>
        <p:nvSpPr>
          <p:cNvPr id="20787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79EF1703-4F69-4A3B-8C34-60510BD4BA4A}" type="slidenum">
              <a:rPr lang="en-US" altLang="en-US" sz="1200"/>
              <a:pPr/>
              <a:t>110</a:t>
            </a:fld>
            <a:endParaRPr lang="en-US" altLang="en-US" sz="1200"/>
          </a:p>
        </p:txBody>
      </p:sp>
      <p:sp>
        <p:nvSpPr>
          <p:cNvPr id="2078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7588" cy="3430588"/>
          </a:xfrm>
          <a:solidFill>
            <a:srgbClr val="FFFFFF"/>
          </a:solidFill>
          <a:ln/>
        </p:spPr>
      </p:sp>
      <p:sp>
        <p:nvSpPr>
          <p:cNvPr id="20787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200944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1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Learning for Parsing and Generation Using Statistical Machine Translation</a:t>
            </a:r>
          </a:p>
        </p:txBody>
      </p:sp>
      <p:sp>
        <p:nvSpPr>
          <p:cNvPr id="20992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8/07/2007</a:t>
            </a:r>
          </a:p>
        </p:txBody>
      </p:sp>
      <p:sp>
        <p:nvSpPr>
          <p:cNvPr id="20992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Yuk Wah Wong</a:t>
            </a:r>
          </a:p>
        </p:txBody>
      </p:sp>
      <p:sp>
        <p:nvSpPr>
          <p:cNvPr id="20992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4726347D-C4EB-47CF-A0DB-89F9237A9573}" type="slidenum">
              <a:rPr lang="en-US" altLang="en-US" sz="1200"/>
              <a:pPr/>
              <a:t>111</a:t>
            </a:fld>
            <a:endParaRPr lang="en-US" altLang="en-US" sz="1200"/>
          </a:p>
        </p:txBody>
      </p:sp>
      <p:sp>
        <p:nvSpPr>
          <p:cNvPr id="2099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099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338448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69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Learning for Parsing and Generation Using Statistical Machine Translation</a:t>
            </a:r>
          </a:p>
        </p:txBody>
      </p:sp>
      <p:sp>
        <p:nvSpPr>
          <p:cNvPr id="21197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8/07/2007</a:t>
            </a:r>
          </a:p>
        </p:txBody>
      </p:sp>
      <p:sp>
        <p:nvSpPr>
          <p:cNvPr id="21197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Yuk Wah Wong</a:t>
            </a:r>
          </a:p>
        </p:txBody>
      </p:sp>
      <p:sp>
        <p:nvSpPr>
          <p:cNvPr id="21197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00E7C3B7-70E9-4A76-BF7B-4D65FC58763E}" type="slidenum">
              <a:rPr lang="en-US" altLang="en-US" sz="1200"/>
              <a:pPr/>
              <a:t>112</a:t>
            </a:fld>
            <a:endParaRPr lang="en-US" altLang="en-US" sz="1200"/>
          </a:p>
        </p:txBody>
      </p:sp>
      <p:sp>
        <p:nvSpPr>
          <p:cNvPr id="2119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7588" cy="3430588"/>
          </a:xfrm>
          <a:solidFill>
            <a:srgbClr val="FFFFFF"/>
          </a:solidFill>
          <a:ln/>
        </p:spPr>
      </p:sp>
      <p:sp>
        <p:nvSpPr>
          <p:cNvPr id="21197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614737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7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Learning for Parsing and Generation Using Statistical Machine Translation</a:t>
            </a:r>
          </a:p>
        </p:txBody>
      </p:sp>
      <p:sp>
        <p:nvSpPr>
          <p:cNvPr id="21401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8/07/2007</a:t>
            </a:r>
          </a:p>
        </p:txBody>
      </p:sp>
      <p:sp>
        <p:nvSpPr>
          <p:cNvPr id="21401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Yuk Wah Wong</a:t>
            </a:r>
          </a:p>
        </p:txBody>
      </p:sp>
      <p:sp>
        <p:nvSpPr>
          <p:cNvPr id="21402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8BA19D4D-65E2-4E9D-86E1-B5A3ECB86B32}" type="slidenum">
              <a:rPr lang="en-US" altLang="en-US" sz="1200"/>
              <a:pPr/>
              <a:t>113</a:t>
            </a:fld>
            <a:endParaRPr lang="en-US" altLang="en-US" sz="1200"/>
          </a:p>
        </p:txBody>
      </p:sp>
      <p:sp>
        <p:nvSpPr>
          <p:cNvPr id="2140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7588" cy="3430588"/>
          </a:xfrm>
          <a:solidFill>
            <a:srgbClr val="FFFFFF"/>
          </a:solidFill>
          <a:ln/>
        </p:spPr>
      </p:sp>
      <p:sp>
        <p:nvSpPr>
          <p:cNvPr id="21402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540884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5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Learning for Parsing and Generation Using Statistical Machine Translation</a:t>
            </a:r>
          </a:p>
        </p:txBody>
      </p:sp>
      <p:sp>
        <p:nvSpPr>
          <p:cNvPr id="21606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8/07/2007</a:t>
            </a:r>
          </a:p>
        </p:txBody>
      </p:sp>
      <p:sp>
        <p:nvSpPr>
          <p:cNvPr id="21606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Yuk Wah Wong</a:t>
            </a:r>
          </a:p>
        </p:txBody>
      </p:sp>
      <p:sp>
        <p:nvSpPr>
          <p:cNvPr id="21606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C9397B94-5B1C-4FC1-997B-9E80E835818A}" type="slidenum">
              <a:rPr lang="en-US" altLang="en-US" sz="1200"/>
              <a:pPr/>
              <a:t>114</a:t>
            </a:fld>
            <a:endParaRPr lang="en-US" altLang="en-US" sz="1200"/>
          </a:p>
        </p:txBody>
      </p:sp>
      <p:sp>
        <p:nvSpPr>
          <p:cNvPr id="2160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7588" cy="3430588"/>
          </a:xfrm>
          <a:solidFill>
            <a:srgbClr val="FFFFFF"/>
          </a:solidFill>
          <a:ln/>
        </p:spPr>
      </p:sp>
      <p:sp>
        <p:nvSpPr>
          <p:cNvPr id="21607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585062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3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Learning for Parsing and Generation Using Statistical Machine Translation</a:t>
            </a:r>
          </a:p>
        </p:txBody>
      </p:sp>
      <p:sp>
        <p:nvSpPr>
          <p:cNvPr id="21811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8/07/2007</a:t>
            </a:r>
          </a:p>
        </p:txBody>
      </p:sp>
      <p:sp>
        <p:nvSpPr>
          <p:cNvPr id="21811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Yuk Wah Wong</a:t>
            </a:r>
          </a:p>
        </p:txBody>
      </p:sp>
      <p:sp>
        <p:nvSpPr>
          <p:cNvPr id="21811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6C401DCB-4664-4DD0-8C60-058E42BC7676}" type="slidenum">
              <a:rPr lang="en-US" altLang="en-US" sz="1200"/>
              <a:pPr/>
              <a:t>115</a:t>
            </a:fld>
            <a:endParaRPr lang="en-US" altLang="en-US" sz="1200"/>
          </a:p>
        </p:txBody>
      </p:sp>
      <p:sp>
        <p:nvSpPr>
          <p:cNvPr id="2181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7588" cy="3430588"/>
          </a:xfrm>
          <a:solidFill>
            <a:srgbClr val="FFFFFF"/>
          </a:solidFill>
          <a:ln/>
        </p:spPr>
      </p:sp>
      <p:sp>
        <p:nvSpPr>
          <p:cNvPr id="21811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409906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1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Learning for Parsing and Generation Using Statistical Machine Translation</a:t>
            </a:r>
          </a:p>
        </p:txBody>
      </p:sp>
      <p:sp>
        <p:nvSpPr>
          <p:cNvPr id="22016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8/07/2007</a:t>
            </a:r>
          </a:p>
        </p:txBody>
      </p:sp>
      <p:sp>
        <p:nvSpPr>
          <p:cNvPr id="22016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Yuk Wah Wong</a:t>
            </a:r>
          </a:p>
        </p:txBody>
      </p:sp>
      <p:sp>
        <p:nvSpPr>
          <p:cNvPr id="22016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6FED13DF-67E8-4E90-BFA6-0ED6C7C535F2}" type="slidenum">
              <a:rPr lang="en-US" altLang="en-US" sz="1200"/>
              <a:pPr/>
              <a:t>116</a:t>
            </a:fld>
            <a:endParaRPr lang="en-US" altLang="en-US" sz="1200"/>
          </a:p>
        </p:txBody>
      </p:sp>
      <p:sp>
        <p:nvSpPr>
          <p:cNvPr id="2201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7588" cy="3430588"/>
          </a:xfrm>
          <a:solidFill>
            <a:srgbClr val="FFFFFF"/>
          </a:solidFill>
          <a:ln/>
        </p:spPr>
      </p:sp>
      <p:sp>
        <p:nvSpPr>
          <p:cNvPr id="22016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434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3C123087-B523-49A8-88FF-0B4518DC13CD}" type="slidenum">
              <a:rPr lang="en-US" altLang="en-US" sz="1200"/>
              <a:pPr/>
              <a:t>9</a:t>
            </a:fld>
            <a:endParaRPr lang="en-US" altLang="en-US" sz="120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832105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09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Learning for Parsing and Generation Using Statistical Machine Translation</a:t>
            </a:r>
          </a:p>
        </p:txBody>
      </p:sp>
      <p:sp>
        <p:nvSpPr>
          <p:cNvPr id="22221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8/07/2007</a:t>
            </a:r>
          </a:p>
        </p:txBody>
      </p:sp>
      <p:sp>
        <p:nvSpPr>
          <p:cNvPr id="22221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Yuk Wah Wong</a:t>
            </a:r>
          </a:p>
        </p:txBody>
      </p:sp>
      <p:sp>
        <p:nvSpPr>
          <p:cNvPr id="22221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07B9B211-AF2C-4C2E-B642-4750FE430265}" type="slidenum">
              <a:rPr lang="en-US" altLang="en-US" sz="1200"/>
              <a:pPr/>
              <a:t>117</a:t>
            </a:fld>
            <a:endParaRPr lang="en-US" altLang="en-US" sz="1200"/>
          </a:p>
        </p:txBody>
      </p:sp>
      <p:sp>
        <p:nvSpPr>
          <p:cNvPr id="2222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7588" cy="3430588"/>
          </a:xfrm>
          <a:solidFill>
            <a:srgbClr val="FFFFFF"/>
          </a:solidFill>
          <a:ln/>
        </p:spPr>
      </p:sp>
      <p:sp>
        <p:nvSpPr>
          <p:cNvPr id="22221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621476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7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Learning for Parsing and Generation Using Statistical Machine Translation</a:t>
            </a:r>
          </a:p>
        </p:txBody>
      </p:sp>
      <p:sp>
        <p:nvSpPr>
          <p:cNvPr id="22425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8/07/2007</a:t>
            </a:r>
          </a:p>
        </p:txBody>
      </p:sp>
      <p:sp>
        <p:nvSpPr>
          <p:cNvPr id="22425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Yuk Wah Wong</a:t>
            </a:r>
          </a:p>
        </p:txBody>
      </p:sp>
      <p:sp>
        <p:nvSpPr>
          <p:cNvPr id="22426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1ECBF0A1-4CB7-4F01-9691-9CDFF1AFB905}" type="slidenum">
              <a:rPr lang="en-US" altLang="en-US" sz="1200"/>
              <a:pPr/>
              <a:t>118</a:t>
            </a:fld>
            <a:endParaRPr lang="en-US" altLang="en-US" sz="1200"/>
          </a:p>
        </p:txBody>
      </p:sp>
      <p:sp>
        <p:nvSpPr>
          <p:cNvPr id="2242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7588" cy="3430588"/>
          </a:xfrm>
          <a:solidFill>
            <a:srgbClr val="FFFFFF"/>
          </a:solidFill>
          <a:ln/>
        </p:spPr>
      </p:sp>
      <p:sp>
        <p:nvSpPr>
          <p:cNvPr id="22426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875959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2630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263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E15C5EF7-CFAA-4105-A530-33D981F34B7D}" type="slidenum">
              <a:rPr lang="en-US" altLang="en-US" sz="1200"/>
              <a:pPr/>
              <a:t>119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725257337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2937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293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0B7C12BE-03F6-4A1E-9482-813B069EBB97}" type="slidenum">
              <a:rPr lang="en-US" altLang="en-US" sz="1200"/>
              <a:pPr/>
              <a:t>121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867299989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3142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314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39DD2358-F054-407A-A7F4-9BFD2B1CB652}" type="slidenum">
              <a:rPr lang="en-US" altLang="en-US" sz="1200"/>
              <a:pPr/>
              <a:t>122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5670627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FABE9841-6D40-4C53-A963-C4619413E7EB}" type="slidenum">
              <a:rPr lang="en-US" altLang="en-US" sz="1200"/>
              <a:pPr/>
              <a:t>10</a:t>
            </a:fld>
            <a:endParaRPr lang="en-US" altLang="en-US" sz="120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810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3"/>
            <a:ext cx="1930400" cy="6856413"/>
          </a:xfrm>
          <a:prstGeom prst="rect">
            <a:avLst/>
          </a:prstGeom>
          <a:gradFill rotWithShape="0">
            <a:gsLst>
              <a:gs pos="0">
                <a:srgbClr val="33CCCC"/>
              </a:gs>
              <a:gs pos="50000">
                <a:srgbClr val="33CCCC">
                  <a:gamma/>
                  <a:tint val="0"/>
                  <a:invGamma/>
                </a:srgbClr>
              </a:gs>
              <a:gs pos="100000">
                <a:srgbClr val="33CC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35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930400" y="1447800"/>
            <a:ext cx="10259485" cy="1752600"/>
          </a:xfrm>
          <a:prstGeom prst="rect">
            <a:avLst/>
          </a:prstGeom>
          <a:gradFill rotWithShape="0">
            <a:gsLst>
              <a:gs pos="0">
                <a:srgbClr val="33CCCC">
                  <a:gamma/>
                  <a:tint val="0"/>
                  <a:invGamma/>
                </a:srgbClr>
              </a:gs>
              <a:gs pos="100000">
                <a:srgbClr val="33CCC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35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3505200"/>
            <a:ext cx="6299200" cy="1524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350"/>
          </a:p>
        </p:txBody>
      </p:sp>
      <p:sp>
        <p:nvSpPr>
          <p:cNvPr id="647172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622609" y="1638300"/>
            <a:ext cx="9290719" cy="1371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47173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743200" y="41148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197006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525" y="-1"/>
            <a:ext cx="10284883" cy="755003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55600" indent="-355600">
              <a:defRPr sz="2400" b="0">
                <a:latin typeface="Calibri" pitchFamily="34" charset="0"/>
              </a:defRPr>
            </a:lvl1pPr>
            <a:lvl2pPr>
              <a:defRPr sz="2200" b="0">
                <a:latin typeface="Calibri" pitchFamily="34" charset="0"/>
              </a:defRPr>
            </a:lvl2pPr>
            <a:lvl3pPr>
              <a:defRPr sz="1800" b="0">
                <a:latin typeface="Calibri" pitchFamily="34" charset="0"/>
              </a:defRPr>
            </a:lvl3pPr>
            <a:lvl4pPr>
              <a:defRPr sz="1600" b="0">
                <a:latin typeface="Calibri" pitchFamily="34" charset="0"/>
              </a:defRPr>
            </a:lvl4pPr>
            <a:lvl5pPr>
              <a:defRPr sz="1400" b="0">
                <a:latin typeface="Calibri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209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8826" y="-1"/>
            <a:ext cx="10170583" cy="755003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4800" y="1278321"/>
            <a:ext cx="4826000" cy="5255830"/>
          </a:xfrm>
        </p:spPr>
        <p:txBody>
          <a:bodyPr/>
          <a:lstStyle>
            <a:lvl1pPr>
              <a:defRPr sz="2100" b="0">
                <a:latin typeface="Calibri" pitchFamily="34" charset="0"/>
              </a:defRPr>
            </a:lvl1pPr>
            <a:lvl2pPr>
              <a:defRPr sz="1800" b="0">
                <a:latin typeface="Calibri" pitchFamily="34" charset="0"/>
              </a:defRPr>
            </a:lvl2pPr>
            <a:lvl3pPr>
              <a:defRPr sz="1500" b="0">
                <a:latin typeface="Calibri" pitchFamily="34" charset="0"/>
              </a:defRPr>
            </a:lvl3pPr>
            <a:lvl4pPr>
              <a:defRPr sz="1350" b="0">
                <a:latin typeface="Calibri" pitchFamily="34" charset="0"/>
              </a:defRPr>
            </a:lvl4pPr>
            <a:lvl5pPr>
              <a:defRPr sz="1350" b="0">
                <a:latin typeface="Calibri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9100" y="1278321"/>
            <a:ext cx="4826000" cy="5255829"/>
          </a:xfrm>
        </p:spPr>
        <p:txBody>
          <a:bodyPr/>
          <a:lstStyle>
            <a:lvl1pPr>
              <a:defRPr sz="2100" b="0">
                <a:latin typeface="Calibri" pitchFamily="34" charset="0"/>
              </a:defRPr>
            </a:lvl1pPr>
            <a:lvl2pPr>
              <a:defRPr sz="1800" b="0">
                <a:latin typeface="Calibri" pitchFamily="34" charset="0"/>
              </a:defRPr>
            </a:lvl2pPr>
            <a:lvl3pPr>
              <a:defRPr sz="1500" b="0">
                <a:latin typeface="Calibri" pitchFamily="34" charset="0"/>
              </a:defRPr>
            </a:lvl3pPr>
            <a:lvl4pPr>
              <a:defRPr sz="1350" b="0">
                <a:latin typeface="Calibri" pitchFamily="34" charset="0"/>
              </a:defRPr>
            </a:lvl4pPr>
            <a:lvl5pPr>
              <a:defRPr sz="1350" b="0">
                <a:latin typeface="Calibri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548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8826" y="-1"/>
            <a:ext cx="10170583" cy="75500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4800" y="2162631"/>
            <a:ext cx="4826000" cy="4371521"/>
          </a:xfrm>
        </p:spPr>
        <p:txBody>
          <a:bodyPr/>
          <a:lstStyle>
            <a:lvl1pPr>
              <a:defRPr sz="2100" b="0">
                <a:latin typeface="Calibri" pitchFamily="34" charset="0"/>
              </a:defRPr>
            </a:lvl1pPr>
            <a:lvl2pPr>
              <a:defRPr sz="1800" b="0">
                <a:latin typeface="Calibri" pitchFamily="34" charset="0"/>
              </a:defRPr>
            </a:lvl2pPr>
            <a:lvl3pPr>
              <a:defRPr sz="1500" b="0">
                <a:latin typeface="Calibri" pitchFamily="34" charset="0"/>
              </a:defRPr>
            </a:lvl3pPr>
            <a:lvl4pPr>
              <a:defRPr sz="1350" b="0">
                <a:latin typeface="Calibri" pitchFamily="34" charset="0"/>
              </a:defRPr>
            </a:lvl4pPr>
            <a:lvl5pPr>
              <a:defRPr sz="1350" b="0">
                <a:latin typeface="Calibri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9100" y="2162631"/>
            <a:ext cx="4826000" cy="4371521"/>
          </a:xfrm>
        </p:spPr>
        <p:txBody>
          <a:bodyPr/>
          <a:lstStyle>
            <a:lvl1pPr>
              <a:defRPr sz="2100" b="0">
                <a:latin typeface="Calibri" pitchFamily="34" charset="0"/>
              </a:defRPr>
            </a:lvl1pPr>
            <a:lvl2pPr>
              <a:defRPr sz="1800" b="0">
                <a:latin typeface="Calibri" pitchFamily="34" charset="0"/>
              </a:defRPr>
            </a:lvl2pPr>
            <a:lvl3pPr>
              <a:defRPr sz="1500" b="0">
                <a:latin typeface="Calibri" pitchFamily="34" charset="0"/>
              </a:defRPr>
            </a:lvl3pPr>
            <a:lvl4pPr>
              <a:defRPr sz="1350" b="0">
                <a:latin typeface="Calibri" pitchFamily="34" charset="0"/>
              </a:defRPr>
            </a:lvl4pPr>
            <a:lvl5pPr>
              <a:defRPr sz="1350" b="0">
                <a:latin typeface="Calibri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769100" y="1334636"/>
            <a:ext cx="4826000" cy="668337"/>
          </a:xfr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  <a:effectLst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574800" y="1334635"/>
            <a:ext cx="4826000" cy="668337"/>
          </a:xfr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  <a:effectLst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9010629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0288" y="-1"/>
            <a:ext cx="9899120" cy="75500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549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6899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84" y="249238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698626"/>
            <a:ext cx="5080000" cy="4835525"/>
          </a:xfrm>
        </p:spPr>
        <p:txBody>
          <a:bodyPr/>
          <a:lstStyle>
            <a:lvl1pPr>
              <a:defRPr b="0">
                <a:latin typeface="Tw Cen MT" pitchFamily="34" charset="0"/>
              </a:defRPr>
            </a:lvl1pPr>
            <a:lvl2pPr>
              <a:defRPr b="0">
                <a:latin typeface="Tw Cen MT" pitchFamily="34" charset="0"/>
              </a:defRPr>
            </a:lvl2pPr>
            <a:lvl3pPr>
              <a:defRPr b="0">
                <a:latin typeface="Tw Cen MT" pitchFamily="34" charset="0"/>
              </a:defRPr>
            </a:lvl3pPr>
            <a:lvl4pPr>
              <a:defRPr b="0">
                <a:latin typeface="Tw Cen MT" pitchFamily="34" charset="0"/>
              </a:defRPr>
            </a:lvl4pPr>
            <a:lvl5pPr>
              <a:defRPr b="0">
                <a:latin typeface="Tw Cen MT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98626"/>
            <a:ext cx="5080000" cy="4835525"/>
          </a:xfrm>
        </p:spPr>
        <p:txBody>
          <a:bodyPr/>
          <a:lstStyle>
            <a:lvl1pPr>
              <a:defRPr b="0">
                <a:latin typeface="Tw Cen MT" pitchFamily="34" charset="0"/>
              </a:defRPr>
            </a:lvl1pPr>
            <a:lvl2pPr>
              <a:defRPr b="0">
                <a:latin typeface="Tw Cen MT" pitchFamily="34" charset="0"/>
              </a:defRPr>
            </a:lvl2pPr>
            <a:lvl3pPr>
              <a:defRPr b="0">
                <a:latin typeface="Tw Cen MT" pitchFamily="34" charset="0"/>
              </a:defRPr>
            </a:lvl3pPr>
            <a:lvl4pPr>
              <a:defRPr b="0">
                <a:latin typeface="Tw Cen MT" pitchFamily="34" charset="0"/>
              </a:defRPr>
            </a:lvl4pPr>
            <a:lvl5pPr>
              <a:defRPr b="0">
                <a:latin typeface="Tw Cen MT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2347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">
              <a:srgbClr val="EDFBFB"/>
            </a:gs>
            <a:gs pos="7000">
              <a:schemeClr val="bg1">
                <a:lumMod val="65000"/>
              </a:schemeClr>
            </a:gs>
            <a:gs pos="100000">
              <a:schemeClr val="bg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-7408" y="-2"/>
            <a:ext cx="12199408" cy="755003"/>
          </a:xfrm>
          <a:prstGeom prst="rect">
            <a:avLst/>
          </a:prstGeom>
          <a:gradFill flip="none" rotWithShape="1">
            <a:gsLst>
              <a:gs pos="0">
                <a:srgbClr val="34CCCC"/>
              </a:gs>
              <a:gs pos="10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 w="12700" cap="sq" cmpd="sng" algn="ctr">
            <a:noFill/>
            <a:prstDash val="solid"/>
            <a:miter lim="800000"/>
            <a:headEnd type="none" w="sm" len="sm"/>
            <a:tailEnd type="none" w="sm" len="sm"/>
          </a:ln>
          <a:effectLst>
            <a:outerShdw blurRad="254000" dist="762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46148" name="Rectangle 4"/>
          <p:cNvSpPr>
            <a:spLocks noChangeArrowheads="1"/>
          </p:cNvSpPr>
          <p:nvPr/>
        </p:nvSpPr>
        <p:spPr bwMode="auto">
          <a:xfrm>
            <a:off x="914400" y="6629401"/>
            <a:ext cx="10363200" cy="237968"/>
          </a:xfrm>
          <a:prstGeom prst="rect">
            <a:avLst/>
          </a:prstGeom>
          <a:gradFill rotWithShape="1">
            <a:gsLst>
              <a:gs pos="20000">
                <a:schemeClr val="bg1">
                  <a:lumMod val="75000"/>
                </a:schemeClr>
              </a:gs>
              <a:gs pos="100000">
                <a:schemeClr val="folHlink">
                  <a:gamma/>
                  <a:shade val="63137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350"/>
          </a:p>
        </p:txBody>
      </p:sp>
      <p:sp>
        <p:nvSpPr>
          <p:cNvPr id="64615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-1"/>
            <a:ext cx="10523008" cy="755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4615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76400" y="1239918"/>
            <a:ext cx="9601200" cy="5294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lowchart: Manual Input 2"/>
          <p:cNvSpPr/>
          <p:nvPr/>
        </p:nvSpPr>
        <p:spPr bwMode="auto">
          <a:xfrm rot="16200000" flipV="1">
            <a:off x="-2598984" y="3353985"/>
            <a:ext cx="6112368" cy="914400"/>
          </a:xfrm>
          <a:prstGeom prst="flowChartManualInput">
            <a:avLst/>
          </a:prstGeom>
          <a:gradFill>
            <a:gsLst>
              <a:gs pos="1000">
                <a:srgbClr val="34CCCC"/>
              </a:gs>
              <a:gs pos="100000">
                <a:schemeClr val="bg1"/>
              </a:gs>
            </a:gsLst>
            <a:lin ang="0" scaled="1"/>
          </a:gradFill>
          <a:ln w="12700" cap="sq" cmpd="sng" algn="ctr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361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8" r:id="rId1"/>
    <p:sldLayoutId id="2147484249" r:id="rId2"/>
    <p:sldLayoutId id="2147484250" r:id="rId3"/>
    <p:sldLayoutId id="2147484251" r:id="rId4"/>
    <p:sldLayoutId id="2147484252" r:id="rId5"/>
    <p:sldLayoutId id="2147484253" r:id="rId6"/>
    <p:sldLayoutId id="2147484254" r:id="rId7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w Cen MT Condensed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w Cen MT Condensed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w Cen MT Condensed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w Cen MT Condensed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w Cen MT Condensed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kumimoji="1" sz="2100" b="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kumimoji="1" sz="1800" b="0">
          <a:solidFill>
            <a:schemeClr val="tx1"/>
          </a:solidFill>
          <a:latin typeface="Calibri" pitchFamily="34" charset="0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1500" b="0">
          <a:solidFill>
            <a:schemeClr val="tx1"/>
          </a:solidFill>
          <a:latin typeface="Calibri" pitchFamily="34" charset="0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kumimoji="1" b="0">
          <a:solidFill>
            <a:schemeClr val="tx1"/>
          </a:solidFill>
          <a:latin typeface="Calibri" pitchFamily="34" charset="0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b="0">
          <a:solidFill>
            <a:schemeClr val="tx1"/>
          </a:solidFill>
          <a:latin typeface="Calibri" pitchFamily="34" charset="0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1500" b="1">
          <a:solidFill>
            <a:schemeClr val="tx1"/>
          </a:solidFill>
          <a:latin typeface="+mn-lt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1500" b="1">
          <a:solidFill>
            <a:schemeClr val="tx1"/>
          </a:solidFill>
          <a:latin typeface="+mn-lt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1500" b="1">
          <a:solidFill>
            <a:schemeClr val="tx1"/>
          </a:solidFill>
          <a:latin typeface="+mn-lt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15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1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0.wmf"/><Relationship Id="rId4" Type="http://schemas.openxmlformats.org/officeDocument/2006/relationships/oleObject" Target="../embeddings/oleObject2.bin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5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2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0.pn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2590800" y="1676400"/>
            <a:ext cx="8077200" cy="1143000"/>
          </a:xfrm>
        </p:spPr>
        <p:txBody>
          <a:bodyPr/>
          <a:lstStyle/>
          <a:p>
            <a:pPr eaLnBrk="1" hangingPunct="1"/>
            <a:r>
              <a:rPr lang="en-US" altLang="en-US" sz="5400"/>
              <a:t>Statistical Machine Translation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667000" y="3124200"/>
            <a:ext cx="7010400" cy="1752600"/>
          </a:xfrm>
        </p:spPr>
        <p:txBody>
          <a:bodyPr/>
          <a:lstStyle/>
          <a:p>
            <a:pPr eaLnBrk="1" hangingPunct="1">
              <a:defRPr/>
            </a:pPr>
            <a:endParaRPr lang="en-US" dirty="0">
              <a:solidFill>
                <a:srgbClr val="A50021"/>
              </a:solidFill>
              <a:latin typeface="Calibri" charset="0"/>
              <a:ea typeface="+mn-ea"/>
              <a:cs typeface="+mn-cs"/>
            </a:endParaRPr>
          </a:p>
          <a:p>
            <a:pPr eaLnBrk="1" hangingPunct="1">
              <a:defRPr/>
            </a:pPr>
            <a:endParaRPr lang="en-US" dirty="0">
              <a:latin typeface="Calibri" charset="0"/>
              <a:ea typeface="+mn-ea"/>
              <a:cs typeface="+mn-cs"/>
            </a:endParaRPr>
          </a:p>
          <a:p>
            <a:pPr eaLnBrk="1" hangingPunct="1">
              <a:defRPr/>
            </a:pPr>
            <a:endParaRPr lang="en-US" dirty="0">
              <a:latin typeface="Calibri" charset="0"/>
              <a:ea typeface="+mn-ea"/>
              <a:cs typeface="+mn-cs"/>
            </a:endParaRPr>
          </a:p>
          <a:p>
            <a:pPr eaLnBrk="1" hangingPunct="1">
              <a:defRPr/>
            </a:pPr>
            <a:endParaRPr lang="en-US" dirty="0">
              <a:latin typeface="Calibri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17700" y="6173788"/>
            <a:ext cx="10274300" cy="338554"/>
          </a:xfrm>
          <a:prstGeom prst="rect">
            <a:avLst/>
          </a:prstGeom>
          <a:solidFill>
            <a:schemeClr val="bg1">
              <a:lumMod val="65000"/>
            </a:schemeClr>
          </a:solidFill>
          <a:effectLst>
            <a:outerShdw blurRad="76200" dist="508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tabLst>
                <a:tab pos="1524000" algn="l"/>
                <a:tab pos="8697913" algn="r"/>
              </a:tabLst>
              <a:defRPr/>
            </a:pPr>
            <a:r>
              <a:rPr lang="en-US" dirty="0">
                <a:latin typeface="Tw Cen MT" panose="020B0602020104020603" pitchFamily="34" charset="0"/>
              </a:rPr>
              <a:t>		Slides from </a:t>
            </a:r>
            <a:r>
              <a:rPr lang="en-US" altLang="en-US" dirty="0">
                <a:latin typeface="Tw Cen MT" panose="020B0602020104020603" pitchFamily="34" charset="0"/>
              </a:rPr>
              <a:t>Ray Moone</a:t>
            </a:r>
            <a:r>
              <a:rPr lang="en-US" dirty="0">
                <a:latin typeface="Tw Cen MT" panose="020B0602020104020603" pitchFamily="34" charset="0"/>
              </a:rPr>
              <a:t>y</a:t>
            </a:r>
          </a:p>
        </p:txBody>
      </p:sp>
      <p:grpSp>
        <p:nvGrpSpPr>
          <p:cNvPr id="6" name="Group 6">
            <a:extLst>
              <a:ext uri="{FF2B5EF4-FFF2-40B4-BE49-F238E27FC236}">
                <a16:creationId xmlns:a16="http://schemas.microsoft.com/office/drawing/2014/main" id="{D5F73FCF-4476-164E-AF86-140D4304A54F}"/>
              </a:ext>
            </a:extLst>
          </p:cNvPr>
          <p:cNvGrpSpPr>
            <a:grpSpLocks/>
          </p:cNvGrpSpPr>
          <p:nvPr/>
        </p:nvGrpSpPr>
        <p:grpSpPr bwMode="auto">
          <a:xfrm>
            <a:off x="9115642" y="115887"/>
            <a:ext cx="1090181" cy="1256502"/>
            <a:chOff x="419" y="2976"/>
            <a:chExt cx="959" cy="1057"/>
          </a:xfrm>
        </p:grpSpPr>
        <p:pic>
          <p:nvPicPr>
            <p:cNvPr id="7" name="Picture 7" descr="cherubino">
              <a:extLst>
                <a:ext uri="{FF2B5EF4-FFF2-40B4-BE49-F238E27FC236}">
                  <a16:creationId xmlns:a16="http://schemas.microsoft.com/office/drawing/2014/main" id="{DCD8371D-D6F4-FB4F-B04B-C3118167F6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0" y="2976"/>
              <a:ext cx="822" cy="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 Box 8">
              <a:extLst>
                <a:ext uri="{FF2B5EF4-FFF2-40B4-BE49-F238E27FC236}">
                  <a16:creationId xmlns:a16="http://schemas.microsoft.com/office/drawing/2014/main" id="{2E911A7F-4013-834B-92AA-3727C47157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9" y="3839"/>
              <a:ext cx="959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900">
                  <a:solidFill>
                    <a:srgbClr val="006699"/>
                  </a:solidFill>
                  <a:latin typeface="Palatino Linotype" pitchFamily="18" charset="0"/>
                </a:rPr>
                <a:t>Università di Pisa</a:t>
              </a:r>
            </a:p>
          </p:txBody>
        </p:sp>
      </p:grpSp>
      <p:sp>
        <p:nvSpPr>
          <p:cNvPr id="9" name="Rectangle 5">
            <a:extLst>
              <a:ext uri="{FF2B5EF4-FFF2-40B4-BE49-F238E27FC236}">
                <a16:creationId xmlns:a16="http://schemas.microsoft.com/office/drawing/2014/main" id="{472C8624-D19C-3348-8F5B-3C966CED39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4114800"/>
            <a:ext cx="8534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None/>
              <a:defRPr kumimoji="1" sz="2100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572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 sz="1800" b="0">
                <a:solidFill>
                  <a:schemeClr val="tx1"/>
                </a:solidFill>
                <a:latin typeface="Calibri" pitchFamily="34" charset="0"/>
              </a:defRPr>
            </a:lvl2pPr>
            <a:lvl3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500" b="0">
                <a:solidFill>
                  <a:schemeClr val="tx1"/>
                </a:solidFill>
                <a:latin typeface="Calibri" pitchFamily="34" charset="0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b="0">
                <a:solidFill>
                  <a:schemeClr val="tx1"/>
                </a:solidFill>
                <a:latin typeface="Calibri" pitchFamily="34" charset="0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0">
                <a:solidFill>
                  <a:schemeClr val="tx1"/>
                </a:solidFill>
                <a:latin typeface="Calibri" pitchFamily="34" charset="0"/>
              </a:defRPr>
            </a:lvl5pPr>
            <a:lvl6pPr marL="18859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500" b="1">
                <a:solidFill>
                  <a:schemeClr val="tx1"/>
                </a:solidFill>
                <a:latin typeface="+mn-lt"/>
              </a:defRPr>
            </a:lvl6pPr>
            <a:lvl7pPr marL="22288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500" b="1">
                <a:solidFill>
                  <a:schemeClr val="tx1"/>
                </a:solidFill>
                <a:latin typeface="+mn-lt"/>
              </a:defRPr>
            </a:lvl7pPr>
            <a:lvl8pPr marL="25717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500" b="1">
                <a:solidFill>
                  <a:schemeClr val="tx1"/>
                </a:solidFill>
                <a:latin typeface="+mn-lt"/>
              </a:defRPr>
            </a:lvl8pPr>
            <a:lvl9pPr marL="29146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500" b="1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sz="2400" kern="0" dirty="0"/>
              <a:t>Human Language Technologies</a:t>
            </a:r>
          </a:p>
          <a:p>
            <a:pPr>
              <a:defRPr/>
            </a:pPr>
            <a:r>
              <a:rPr lang="en-US" sz="2400" i="1" kern="0" dirty="0" err="1">
                <a:latin typeface="+mj-lt"/>
              </a:rPr>
              <a:t>Dipartimento</a:t>
            </a:r>
            <a:r>
              <a:rPr lang="en-US" sz="2400" i="1" kern="0" dirty="0">
                <a:latin typeface="+mj-lt"/>
              </a:rPr>
              <a:t> di Informatica</a:t>
            </a:r>
          </a:p>
          <a:p>
            <a:pPr>
              <a:defRPr/>
            </a:pPr>
            <a:r>
              <a:rPr lang="en-US" sz="2400" i="1" kern="0" dirty="0" err="1">
                <a:latin typeface="+mj-lt"/>
              </a:rPr>
              <a:t>Università</a:t>
            </a:r>
            <a:r>
              <a:rPr lang="en-US" sz="2400" i="1" kern="0" dirty="0">
                <a:latin typeface="+mj-lt"/>
              </a:rPr>
              <a:t> di Pisa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/>
              <a:t>Faithfulness </a:t>
            </a:r>
            <a:r>
              <a:rPr lang="en-US" altLang="en-US" sz="3600" i="1" dirty="0">
                <a:latin typeface="Times New Roman" panose="02020603050405020304" pitchFamily="18" charset="0"/>
              </a:rPr>
              <a:t>P</a:t>
            </a:r>
            <a:r>
              <a:rPr lang="en-US" altLang="en-US" sz="3600" dirty="0">
                <a:latin typeface="Times New Roman" panose="02020603050405020304" pitchFamily="18" charset="0"/>
              </a:rPr>
              <a:t>(</a:t>
            </a:r>
            <a:r>
              <a:rPr lang="en-US" altLang="en-US" sz="3600" i="1" dirty="0">
                <a:latin typeface="Times New Roman" panose="02020603050405020304" pitchFamily="18" charset="0"/>
              </a:rPr>
              <a:t>S</a:t>
            </a:r>
            <a:r>
              <a:rPr lang="en-US" altLang="en-US" sz="3600" dirty="0">
                <a:latin typeface="Times New Roman" panose="02020603050405020304" pitchFamily="18" charset="0"/>
              </a:rPr>
              <a:t>|</a:t>
            </a:r>
            <a:r>
              <a:rPr lang="en-US" altLang="en-US" sz="3600" i="1" dirty="0">
                <a:latin typeface="Times New Roman" panose="02020603050405020304" pitchFamily="18" charset="0"/>
              </a:rPr>
              <a:t>T</a:t>
            </a:r>
            <a:r>
              <a:rPr lang="en-US" altLang="en-US" sz="3600" dirty="0"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+mn-ea"/>
                <a:cs typeface="+mn-cs"/>
              </a:rPr>
              <a:t>Sentence alignment:</a:t>
            </a:r>
          </a:p>
          <a:p>
            <a:pPr lvl="1" eaLnBrk="1" hangingPunct="1">
              <a:defRPr/>
            </a:pPr>
            <a:r>
              <a:rPr lang="en-US" dirty="0">
                <a:ea typeface="ＭＳ Ｐゴシック" charset="0"/>
              </a:rPr>
              <a:t>Figuring out which source language sentence maps to which target language sentence</a:t>
            </a:r>
          </a:p>
          <a:p>
            <a:pPr eaLnBrk="1" hangingPunct="1">
              <a:defRPr/>
            </a:pPr>
            <a:r>
              <a:rPr lang="en-US" dirty="0">
                <a:ea typeface="+mn-ea"/>
                <a:cs typeface="+mn-cs"/>
              </a:rPr>
              <a:t>Word alignment</a:t>
            </a:r>
          </a:p>
          <a:p>
            <a:pPr lvl="1" eaLnBrk="1" hangingPunct="1">
              <a:defRPr/>
            </a:pPr>
            <a:r>
              <a:rPr lang="en-US" dirty="0">
                <a:ea typeface="ＭＳ Ｐゴシック" charset="0"/>
              </a:rPr>
              <a:t>Figuring out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a typeface="ＭＳ Ｐゴシック" charset="0"/>
              </a:rPr>
              <a:t>which source language word </a:t>
            </a:r>
            <a:r>
              <a:rPr lang="en-US" dirty="0">
                <a:ea typeface="ＭＳ Ｐゴシック" charset="0"/>
              </a:rPr>
              <a:t>maps to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a typeface="ＭＳ Ｐゴシック" charset="0"/>
              </a:rPr>
              <a:t>which target language word</a:t>
            </a: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itle 1"/>
          <p:cNvSpPr>
            <a:spLocks noGrp="1"/>
          </p:cNvSpPr>
          <p:nvPr>
            <p:ph type="title"/>
          </p:nvPr>
        </p:nvSpPr>
        <p:spPr>
          <a:xfrm>
            <a:off x="2286001" y="-1"/>
            <a:ext cx="7772400" cy="778213"/>
          </a:xfrm>
        </p:spPr>
        <p:txBody>
          <a:bodyPr/>
          <a:lstStyle/>
          <a:p>
            <a:pPr eaLnBrk="1" hangingPunct="1"/>
            <a:r>
              <a:rPr lang="en-US" altLang="en-US" sz="4000"/>
              <a:t>BLEU Example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700463" y="2001839"/>
            <a:ext cx="711200" cy="340735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468688" y="2984501"/>
            <a:ext cx="709612" cy="340735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476626" y="3316289"/>
            <a:ext cx="709613" cy="340735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497263" y="3613151"/>
            <a:ext cx="709612" cy="340735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422775" y="2012951"/>
            <a:ext cx="336550" cy="340735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4759326" y="2012951"/>
            <a:ext cx="506413" cy="340735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5021264" y="3008314"/>
            <a:ext cx="504825" cy="340735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5257800" y="2017713"/>
            <a:ext cx="368300" cy="26035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5541963" y="3011489"/>
            <a:ext cx="368300" cy="261937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5802314" y="3321050"/>
            <a:ext cx="369887" cy="26035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6340476" y="2017713"/>
            <a:ext cx="644525" cy="27305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5938838" y="3000375"/>
            <a:ext cx="646112" cy="27305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6199188" y="3321050"/>
            <a:ext cx="646112" cy="27305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5570539" y="3641725"/>
            <a:ext cx="644525" cy="27305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5673726" y="2012950"/>
            <a:ext cx="646113" cy="27305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6608763" y="2984500"/>
            <a:ext cx="646112" cy="27305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6858001" y="3328988"/>
            <a:ext cx="644525" cy="27305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6387" name="TextBox 4"/>
          <p:cNvSpPr txBox="1">
            <a:spLocks noChangeArrowheads="1"/>
          </p:cNvSpPr>
          <p:nvPr/>
        </p:nvSpPr>
        <p:spPr bwMode="auto">
          <a:xfrm>
            <a:off x="2779714" y="1917701"/>
            <a:ext cx="59070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1"/>
              <a:t>Cand 1: Mary no slap the witch green</a:t>
            </a:r>
          </a:p>
          <a:p>
            <a:pPr eaLnBrk="1" hangingPunct="1"/>
            <a:r>
              <a:rPr lang="en-US" altLang="en-US" sz="2000" b="1"/>
              <a:t>Cand 2: Mary did not give a smack to a green witch.</a:t>
            </a:r>
          </a:p>
        </p:txBody>
      </p:sp>
      <p:sp>
        <p:nvSpPr>
          <p:cNvPr id="186388" name="TextBox 5"/>
          <p:cNvSpPr txBox="1">
            <a:spLocks noChangeArrowheads="1"/>
          </p:cNvSpPr>
          <p:nvPr/>
        </p:nvSpPr>
        <p:spPr bwMode="auto">
          <a:xfrm>
            <a:off x="2763839" y="2947988"/>
            <a:ext cx="49307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1"/>
              <a:t>Ref 1: Mary did not slap the green witch.</a:t>
            </a:r>
          </a:p>
          <a:p>
            <a:pPr eaLnBrk="1" hangingPunct="1"/>
            <a:r>
              <a:rPr lang="en-US" altLang="en-US" sz="2000" b="1"/>
              <a:t>Ref 2: Mary did not smack the green witch.</a:t>
            </a:r>
          </a:p>
          <a:p>
            <a:pPr eaLnBrk="1" hangingPunct="1"/>
            <a:r>
              <a:rPr lang="en-US" altLang="en-US" sz="2000" b="1"/>
              <a:t>Ref 3: Mary did not hit a green sorceress. 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3810001" y="4492626"/>
            <a:ext cx="40879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400"/>
              <a:t>Cand 1 Unigram Precision:  5/6</a:t>
            </a:r>
          </a:p>
        </p:txBody>
      </p:sp>
      <p:sp>
        <p:nvSpPr>
          <p:cNvPr id="186390" name="Footer Placeholder 6"/>
          <p:cNvSpPr txBox="1">
            <a:spLocks/>
          </p:cNvSpPr>
          <p:nvPr/>
        </p:nvSpPr>
        <p:spPr bwMode="auto">
          <a:xfrm>
            <a:off x="2919413" y="6553200"/>
            <a:ext cx="2514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latin typeface="Tw Cen MT" panose="020B0602020104020603" pitchFamily="34" charset="0"/>
              </a:rPr>
              <a:t>Slide from Ray Mooney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802314" y="2117725"/>
            <a:ext cx="1323975" cy="325438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429251" y="2122488"/>
            <a:ext cx="1027113" cy="323850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908550" y="2114551"/>
            <a:ext cx="877888" cy="340735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0597" name="Title 1"/>
          <p:cNvSpPr>
            <a:spLocks noGrp="1"/>
          </p:cNvSpPr>
          <p:nvPr>
            <p:ph type="title"/>
          </p:nvPr>
        </p:nvSpPr>
        <p:spPr>
          <a:xfrm>
            <a:off x="2197101" y="13495"/>
            <a:ext cx="7772400" cy="762497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BLEU Example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902075" y="2130425"/>
            <a:ext cx="1009650" cy="300038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598989" y="2117726"/>
            <a:ext cx="879475" cy="340735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114801" y="4797426"/>
            <a:ext cx="39164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400"/>
              <a:t>Cand 1 Bigram Precision:  1/5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5205414" y="3132139"/>
            <a:ext cx="877887" cy="340735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8425" name="TextBox 4"/>
          <p:cNvSpPr txBox="1">
            <a:spLocks noChangeArrowheads="1"/>
          </p:cNvSpPr>
          <p:nvPr/>
        </p:nvSpPr>
        <p:spPr bwMode="auto">
          <a:xfrm>
            <a:off x="2932114" y="2070101"/>
            <a:ext cx="59070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1"/>
              <a:t>Cand 1: Mary no slap the witch green.</a:t>
            </a:r>
          </a:p>
          <a:p>
            <a:pPr eaLnBrk="1" hangingPunct="1"/>
            <a:r>
              <a:rPr lang="en-US" altLang="en-US" sz="2000" b="1"/>
              <a:t>Cand 2: Mary did not give a smack to a green witch.</a:t>
            </a:r>
          </a:p>
        </p:txBody>
      </p:sp>
      <p:sp>
        <p:nvSpPr>
          <p:cNvPr id="188426" name="TextBox 5"/>
          <p:cNvSpPr txBox="1">
            <a:spLocks noChangeArrowheads="1"/>
          </p:cNvSpPr>
          <p:nvPr/>
        </p:nvSpPr>
        <p:spPr bwMode="auto">
          <a:xfrm>
            <a:off x="2916239" y="3100388"/>
            <a:ext cx="49307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1"/>
              <a:t>Ref 1: Mary did not slap the green witch.</a:t>
            </a:r>
          </a:p>
          <a:p>
            <a:pPr eaLnBrk="1" hangingPunct="1"/>
            <a:r>
              <a:rPr lang="en-US" altLang="en-US" sz="2000" b="1"/>
              <a:t>Ref 2: Mary did not smack the green witch.</a:t>
            </a:r>
          </a:p>
          <a:p>
            <a:pPr eaLnBrk="1" hangingPunct="1"/>
            <a:r>
              <a:rPr lang="en-US" altLang="en-US" sz="2000" b="1"/>
              <a:t>Ref 3: Mary did not hit a green sorceress. </a:t>
            </a:r>
          </a:p>
        </p:txBody>
      </p:sp>
      <p:sp>
        <p:nvSpPr>
          <p:cNvPr id="188427" name="Footer Placeholder 6"/>
          <p:cNvSpPr txBox="1">
            <a:spLocks/>
          </p:cNvSpPr>
          <p:nvPr/>
        </p:nvSpPr>
        <p:spPr bwMode="auto">
          <a:xfrm>
            <a:off x="2919413" y="6553200"/>
            <a:ext cx="2514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latin typeface="Tw Cen MT" panose="020B0602020104020603" pitchFamily="34" charset="0"/>
              </a:rPr>
              <a:t>Slide from Ray Mooney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1" grpId="0" animBg="1"/>
      <p:bldP spid="9" grpId="0" animBg="1"/>
      <p:bldP spid="7" grpId="0" animBg="1"/>
      <p:bldP spid="8" grpId="0" animBg="1"/>
      <p:bldP spid="18" grpId="0"/>
      <p:bldP spid="19" grpId="0" animBg="1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3789363" y="2200276"/>
            <a:ext cx="685800" cy="340735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3581400" y="2917826"/>
            <a:ext cx="685800" cy="340735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3576638" y="3238501"/>
            <a:ext cx="685800" cy="340735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3573463" y="3560764"/>
            <a:ext cx="685800" cy="340735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4495801" y="2197100"/>
            <a:ext cx="436563" cy="300038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4298951" y="2925764"/>
            <a:ext cx="436563" cy="301625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4294188" y="3235325"/>
            <a:ext cx="438150" cy="300038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4291013" y="3543301"/>
            <a:ext cx="436562" cy="301625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4919663" y="2200276"/>
            <a:ext cx="438150" cy="301625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4724401" y="2917826"/>
            <a:ext cx="436563" cy="301625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4732338" y="3238501"/>
            <a:ext cx="436562" cy="301625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4740276" y="3560764"/>
            <a:ext cx="436563" cy="300037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5365750" y="2200276"/>
            <a:ext cx="457200" cy="301625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5834063" y="2200276"/>
            <a:ext cx="228600" cy="301625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5421313" y="3532189"/>
            <a:ext cx="228600" cy="300037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6075363" y="2200276"/>
            <a:ext cx="709612" cy="301625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5156200" y="3230564"/>
            <a:ext cx="711200" cy="301625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6784976" y="2200276"/>
            <a:ext cx="276225" cy="301625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7045325" y="2197100"/>
            <a:ext cx="196850" cy="300038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3930651" y="4006851"/>
            <a:ext cx="404790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Clip match count of  each </a:t>
            </a:r>
            <a:r>
              <a:rPr lang="en-US" altLang="en-US" i="1"/>
              <a:t>n</a:t>
            </a:r>
            <a:r>
              <a:rPr lang="en-US" altLang="en-US"/>
              <a:t>-gram to maximum</a:t>
            </a:r>
          </a:p>
          <a:p>
            <a:pPr eaLnBrk="1" hangingPunct="1"/>
            <a:r>
              <a:rPr lang="en-US" altLang="en-US"/>
              <a:t>count of the </a:t>
            </a:r>
            <a:r>
              <a:rPr lang="en-US" altLang="en-US" i="1"/>
              <a:t>n</a:t>
            </a:r>
            <a:r>
              <a:rPr lang="en-US" altLang="en-US"/>
              <a:t>-gram in any single reference</a:t>
            </a:r>
          </a:p>
          <a:p>
            <a:pPr eaLnBrk="1" hangingPunct="1"/>
            <a:r>
              <a:rPr lang="en-US" altLang="en-US"/>
              <a:t>translation</a:t>
            </a:r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7242176" y="2200276"/>
            <a:ext cx="638175" cy="301625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6022976" y="2906714"/>
            <a:ext cx="638175" cy="300037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6251576" y="3230564"/>
            <a:ext cx="638175" cy="301625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5694364" y="3563939"/>
            <a:ext cx="638175" cy="301625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7875589" y="2197100"/>
            <a:ext cx="638175" cy="300038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6680201" y="2914650"/>
            <a:ext cx="638175" cy="300038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7" name="Rectangle 46"/>
          <p:cNvSpPr>
            <a:spLocks noChangeArrowheads="1"/>
          </p:cNvSpPr>
          <p:nvPr/>
        </p:nvSpPr>
        <p:spPr bwMode="auto">
          <a:xfrm>
            <a:off x="6905626" y="3222626"/>
            <a:ext cx="638175" cy="301625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0493" name="TextBox 5"/>
          <p:cNvSpPr txBox="1">
            <a:spLocks noChangeArrowheads="1"/>
          </p:cNvSpPr>
          <p:nvPr/>
        </p:nvSpPr>
        <p:spPr bwMode="auto">
          <a:xfrm>
            <a:off x="2840039" y="2870200"/>
            <a:ext cx="49307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1"/>
              <a:t>Ref 1: Mary did not slap the green witch.</a:t>
            </a:r>
          </a:p>
          <a:p>
            <a:pPr eaLnBrk="1" hangingPunct="1"/>
            <a:r>
              <a:rPr lang="en-US" altLang="en-US" sz="2000" b="1"/>
              <a:t>Ref 2: Mary did not smack the green witch.</a:t>
            </a:r>
          </a:p>
          <a:p>
            <a:pPr eaLnBrk="1" hangingPunct="1"/>
            <a:r>
              <a:rPr lang="en-US" altLang="en-US" sz="2000" b="1"/>
              <a:t>Ref 3: Mary did not hit a green sorceress</a:t>
            </a:r>
            <a:r>
              <a:rPr lang="en-US" altLang="en-US" sz="2000"/>
              <a:t>. </a:t>
            </a:r>
          </a:p>
        </p:txBody>
      </p:sp>
      <p:sp>
        <p:nvSpPr>
          <p:cNvPr id="190494" name="TextBox 4"/>
          <p:cNvSpPr txBox="1">
            <a:spLocks noChangeArrowheads="1"/>
          </p:cNvSpPr>
          <p:nvPr/>
        </p:nvSpPr>
        <p:spPr bwMode="auto">
          <a:xfrm>
            <a:off x="2855914" y="1839914"/>
            <a:ext cx="59070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1"/>
              <a:t>Cand 1: Mary no slap the witch green.</a:t>
            </a:r>
          </a:p>
          <a:p>
            <a:pPr eaLnBrk="1" hangingPunct="1"/>
            <a:r>
              <a:rPr lang="en-US" altLang="en-US" sz="2000" b="1"/>
              <a:t>Cand 2: Mary did not give a smack to a green witch.</a:t>
            </a: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4038601" y="5270501"/>
            <a:ext cx="42418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400"/>
              <a:t>Cand 2 Unigram Precision:  7/10</a:t>
            </a:r>
          </a:p>
        </p:txBody>
      </p:sp>
      <p:sp>
        <p:nvSpPr>
          <p:cNvPr id="190496" name="Footer Placeholder 6"/>
          <p:cNvSpPr txBox="1">
            <a:spLocks/>
          </p:cNvSpPr>
          <p:nvPr/>
        </p:nvSpPr>
        <p:spPr bwMode="auto">
          <a:xfrm>
            <a:off x="2919413" y="6553200"/>
            <a:ext cx="2514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latin typeface="Tw Cen MT" panose="020B0602020104020603" pitchFamily="34" charset="0"/>
              </a:rPr>
              <a:t>Slide from Ray Mooney</a:t>
            </a:r>
          </a:p>
        </p:txBody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2197101" y="13495"/>
            <a:ext cx="7772400" cy="762497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BLEU Example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9" grpId="0" animBg="1"/>
      <p:bldP spid="40" grpId="0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9" grpId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7294563" y="2216151"/>
            <a:ext cx="838200" cy="301625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078288" y="2212976"/>
            <a:ext cx="1058862" cy="340735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857626" y="2882901"/>
            <a:ext cx="1058863" cy="340735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852863" y="3227389"/>
            <a:ext cx="1058862" cy="340735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849688" y="3571876"/>
            <a:ext cx="1058862" cy="340735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7467601" y="2197100"/>
            <a:ext cx="1279525" cy="300038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4543426" y="2886076"/>
            <a:ext cx="798513" cy="301625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4538663" y="3219450"/>
            <a:ext cx="798512" cy="300038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4535488" y="3563939"/>
            <a:ext cx="798512" cy="301625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5546726" y="2212975"/>
            <a:ext cx="720725" cy="300038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6096001" y="2197100"/>
            <a:ext cx="917575" cy="300038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6296026" y="2205039"/>
            <a:ext cx="982663" cy="300037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7013575" y="2212975"/>
            <a:ext cx="457200" cy="300038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5702300" y="3548064"/>
            <a:ext cx="838200" cy="300037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6511926" y="3227389"/>
            <a:ext cx="1279525" cy="300037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6219826" y="2898775"/>
            <a:ext cx="1279525" cy="300038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2530" name="TextBox 5"/>
          <p:cNvSpPr txBox="1">
            <a:spLocks noChangeArrowheads="1"/>
          </p:cNvSpPr>
          <p:nvPr/>
        </p:nvSpPr>
        <p:spPr bwMode="auto">
          <a:xfrm>
            <a:off x="3068639" y="2870200"/>
            <a:ext cx="49307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1"/>
              <a:t>Ref 1: Mary did not slap the green witch.</a:t>
            </a:r>
          </a:p>
          <a:p>
            <a:pPr eaLnBrk="1" hangingPunct="1"/>
            <a:r>
              <a:rPr lang="en-US" altLang="en-US" sz="2000" b="1"/>
              <a:t>Ref 2: Mary did not smack the green witch.</a:t>
            </a:r>
          </a:p>
          <a:p>
            <a:pPr eaLnBrk="1" hangingPunct="1"/>
            <a:r>
              <a:rPr lang="en-US" altLang="en-US" sz="2000" b="1"/>
              <a:t>Ref 3: Mary did not hit a green sorceress. 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4162426" y="4311651"/>
            <a:ext cx="45592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400"/>
              <a:t>Cand 2 Bigram Precision:  3/9 =1/3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751388" y="2216151"/>
            <a:ext cx="798512" cy="301625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5140326" y="2228850"/>
            <a:ext cx="911225" cy="300038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2534" name="TextBox 4"/>
          <p:cNvSpPr txBox="1">
            <a:spLocks noChangeArrowheads="1"/>
          </p:cNvSpPr>
          <p:nvPr/>
        </p:nvSpPr>
        <p:spPr bwMode="auto">
          <a:xfrm>
            <a:off x="3084514" y="1839914"/>
            <a:ext cx="59070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1"/>
              <a:t>Cand 1: Mary no slap the witch green.</a:t>
            </a:r>
          </a:p>
          <a:p>
            <a:pPr eaLnBrk="1" hangingPunct="1"/>
            <a:r>
              <a:rPr lang="en-US" altLang="en-US" sz="2000" b="1"/>
              <a:t>Cand 2: Mary did not give a smack to a green witch.</a:t>
            </a:r>
          </a:p>
        </p:txBody>
      </p:sp>
      <p:sp>
        <p:nvSpPr>
          <p:cNvPr id="192535" name="Footer Placeholder 6"/>
          <p:cNvSpPr txBox="1">
            <a:spLocks/>
          </p:cNvSpPr>
          <p:nvPr/>
        </p:nvSpPr>
        <p:spPr bwMode="auto">
          <a:xfrm>
            <a:off x="2919413" y="6553200"/>
            <a:ext cx="2514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latin typeface="Tw Cen MT" panose="020B0602020104020603" pitchFamily="34" charset="0"/>
              </a:rPr>
              <a:t>Slide from Ray Mooney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BLEU Example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7" grpId="0" animBg="1"/>
      <p:bldP spid="8" grpId="0" animBg="1"/>
      <p:bldP spid="9" grpId="0" animBg="1"/>
      <p:bldP spid="10" grpId="0" animBg="1"/>
      <p:bldP spid="11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24" grpId="0" animBg="1"/>
      <p:bldP spid="25" grpId="0" animBg="1"/>
      <p:bldP spid="26" grpId="0"/>
      <p:bldP spid="13" grpId="0" animBg="1"/>
      <p:bldP spid="17" grpId="0" animBg="1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Modified </a:t>
            </a:r>
            <a:r>
              <a:rPr lang="en-US" altLang="en-US" sz="4000" i="1"/>
              <a:t>N</a:t>
            </a:r>
            <a:r>
              <a:rPr lang="en-US" altLang="en-US" sz="4000"/>
              <a:t>-Gram Precision</a:t>
            </a:r>
          </a:p>
        </p:txBody>
      </p:sp>
      <p:sp>
        <p:nvSpPr>
          <p:cNvPr id="116743" name="Content Placeholder 2"/>
          <p:cNvSpPr>
            <a:spLocks noGrp="1"/>
          </p:cNvSpPr>
          <p:nvPr>
            <p:ph idx="1"/>
          </p:nvPr>
        </p:nvSpPr>
        <p:spPr>
          <a:xfrm>
            <a:off x="2209800" y="1600200"/>
            <a:ext cx="7772400" cy="1347788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>
                <a:latin typeface="Calibri" panose="020F0502020204030204" pitchFamily="34" charset="0"/>
              </a:rPr>
              <a:t>Average </a:t>
            </a:r>
            <a:r>
              <a:rPr lang="en-US" altLang="en-US" i="1" dirty="0">
                <a:latin typeface="Calibri" panose="020F0502020204030204" pitchFamily="34" charset="0"/>
              </a:rPr>
              <a:t>n</a:t>
            </a:r>
            <a:r>
              <a:rPr lang="en-US" altLang="en-US" dirty="0">
                <a:latin typeface="Calibri" panose="020F0502020204030204" pitchFamily="34" charset="0"/>
              </a:rPr>
              <a:t>-gram precision over all </a:t>
            </a:r>
            <a:r>
              <a:rPr lang="en-US" altLang="en-US" i="1" dirty="0">
                <a:latin typeface="Calibri" panose="020F0502020204030204" pitchFamily="34" charset="0"/>
              </a:rPr>
              <a:t>n</a:t>
            </a:r>
            <a:r>
              <a:rPr lang="en-US" altLang="en-US" dirty="0">
                <a:latin typeface="Calibri" panose="020F0502020204030204" pitchFamily="34" charset="0"/>
              </a:rPr>
              <a:t>-grams up to size </a:t>
            </a:r>
            <a:r>
              <a:rPr lang="en-US" altLang="en-US" i="1" dirty="0">
                <a:latin typeface="Calibri" panose="020F0502020204030204" pitchFamily="34" charset="0"/>
              </a:rPr>
              <a:t>N</a:t>
            </a:r>
            <a:r>
              <a:rPr lang="en-US" altLang="en-US" dirty="0">
                <a:latin typeface="Calibri" panose="020F0502020204030204" pitchFamily="34" charset="0"/>
              </a:rPr>
              <a:t> (typically 4) using geometric mean.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4563" name="Object 2"/>
              <p:cNvSpPr txBox="1"/>
              <p:nvPr/>
            </p:nvSpPr>
            <p:spPr bwMode="auto">
              <a:xfrm>
                <a:off x="2482850" y="3019426"/>
                <a:ext cx="5434014" cy="14446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it-IT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it-IT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it-IT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it-IT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it-IT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it-IT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𝑐𝑜𝑟𝑝𝑢𝑠</m:t>
                              </m:r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it-IT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sty m:val="p"/>
                                    </m:rPr>
                                    <a:rPr lang="it-IT" sz="2000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  <m:r>
                                    <a:rPr lang="it-IT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m:rPr>
                                      <m:nor/>
                                    </m:rPr>
                                    <a:rPr lang="it-IT" sz="2000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gram</m:t>
                                  </m:r>
                                  <m:r>
                                    <a:rPr lang="it-IT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it-IT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sub>
                                <m:sup/>
                                <m:e>
                                  <m:r>
                                    <m:rPr>
                                      <m:nor/>
                                    </m:rPr>
                                    <a:rPr lang="it-IT" sz="2000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coun</m:t>
                                  </m:r>
                                  <m:sSub>
                                    <m:sSubPr>
                                      <m:ctrlPr>
                                        <a:rPr lang="it-IT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nor/>
                                        </m:rPr>
                                        <a:rPr lang="it-IT" sz="2000" i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t</m:t>
                                      </m:r>
                                    </m:e>
                                    <m:sub>
                                      <m:r>
                                        <m:rPr>
                                          <m:nor/>
                                        </m:rPr>
                                        <a:rPr lang="it-IT" sz="2000" i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clip</m:t>
                                      </m:r>
                                    </m:sub>
                                  </m:sSub>
                                  <m:r>
                                    <a:rPr lang="it-IT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it-IT" sz="2000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  <m:r>
                                    <a:rPr lang="it-IT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m:rPr>
                                      <m:nor/>
                                    </m:rPr>
                                    <a:rPr lang="it-IT" sz="2000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gram</m:t>
                                  </m:r>
                                  <m:r>
                                    <a:rPr lang="it-IT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nary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it-IT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it-IT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it-IT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it-IT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𝑐𝑜𝑟𝑝𝑢𝑠</m:t>
                              </m:r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it-IT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sty m:val="p"/>
                                    </m:rPr>
                                    <a:rPr lang="it-IT" sz="2000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  <m:r>
                                    <a:rPr lang="it-IT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m:rPr>
                                      <m:nor/>
                                    </m:rPr>
                                    <a:rPr lang="it-IT" sz="2000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gram</m:t>
                                  </m:r>
                                  <m:r>
                                    <a:rPr lang="it-IT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it-IT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sub>
                                <m:sup/>
                                <m:e>
                                  <m:r>
                                    <m:rPr>
                                      <m:nor/>
                                    </m:rPr>
                                    <a:rPr lang="it-IT" sz="2000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coun</m:t>
                                  </m:r>
                                  <m:sSub>
                                    <m:sSubPr>
                                      <m:ctrlPr>
                                        <a:rPr lang="it-IT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nor/>
                                        </m:rPr>
                                        <a:rPr lang="it-IT" sz="2000" i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t</m:t>
                                      </m:r>
                                    </m:e>
                                    <m:sub/>
                                  </m:sSub>
                                  <m:r>
                                    <a:rPr lang="it-IT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it-IT" sz="2000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  <m:r>
                                    <a:rPr lang="it-IT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m:rPr>
                                      <m:nor/>
                                    </m:rPr>
                                    <a:rPr lang="it-IT" sz="2000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gram</m:t>
                                  </m:r>
                                  <m:r>
                                    <a:rPr lang="it-IT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nary>
                            </m:e>
                          </m:nary>
                        </m:den>
                      </m:f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194563" name="Object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82850" y="3019426"/>
                <a:ext cx="5434014" cy="14446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4564" name="Object 3"/>
              <p:cNvSpPr txBox="1"/>
              <p:nvPr/>
            </p:nvSpPr>
            <p:spPr bwMode="auto">
              <a:xfrm>
                <a:off x="9037891" y="2770188"/>
                <a:ext cx="1888617" cy="9715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it-IT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ctrlPr>
                            <a:rPr lang="it-IT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it-IT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deg>
                        <m:e>
                          <m:nary>
                            <m:naryPr>
                              <m:chr m:val="∏"/>
                              <m:ctrlPr>
                                <a:rPr lang="it-IT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it-IT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it-IT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it-IT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it-IT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it-IT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nary>
                        </m:e>
                      </m:rad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194564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037891" y="2770188"/>
                <a:ext cx="1888617" cy="971550"/>
              </a:xfrm>
              <a:prstGeom prst="rect">
                <a:avLst/>
              </a:prstGeom>
              <a:blipFill>
                <a:blip r:embed="rId4"/>
                <a:stretch>
                  <a:fillRect b="-26875"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4565" name="Object 4"/>
              <p:cNvSpPr txBox="1"/>
              <p:nvPr/>
            </p:nvSpPr>
            <p:spPr bwMode="auto">
              <a:xfrm>
                <a:off x="5164139" y="4502483"/>
                <a:ext cx="2192337" cy="8715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it-IT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ctrlPr>
                            <a:rPr lang="it-IT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it-IT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g>
                        <m:e>
                          <m:f>
                            <m:fPr>
                              <m:ctrlPr>
                                <a:rPr lang="it-IT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it-IT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  <m:f>
                            <m:fPr>
                              <m:ctrlPr>
                                <a:rPr lang="it-IT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it-IT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e>
                      </m:rad>
                      <m:r>
                        <a:rPr lang="it-IT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=0.408</m:t>
                      </m:r>
                    </m:oMath>
                  </m:oMathPara>
                </a14:m>
                <a:endParaRPr lang="it-IT" sz="2000"/>
              </a:p>
            </p:txBody>
          </p:sp>
        </mc:Choice>
        <mc:Fallback xmlns="">
          <p:sp>
            <p:nvSpPr>
              <p:cNvPr id="194565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64139" y="4502483"/>
                <a:ext cx="2192337" cy="871538"/>
              </a:xfrm>
              <a:prstGeom prst="rect">
                <a:avLst/>
              </a:prstGeom>
              <a:blipFill>
                <a:blip r:embed="rId5"/>
                <a:stretch>
                  <a:fillRect b="-9091"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4566" name="TextBox 7"/>
          <p:cNvSpPr txBox="1">
            <a:spLocks noChangeArrowheads="1"/>
          </p:cNvSpPr>
          <p:nvPr/>
        </p:nvSpPr>
        <p:spPr bwMode="auto">
          <a:xfrm>
            <a:off x="3773488" y="4884739"/>
            <a:ext cx="11496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400"/>
              <a:t>Cand 1:</a:t>
            </a:r>
          </a:p>
        </p:txBody>
      </p:sp>
      <p:sp>
        <p:nvSpPr>
          <p:cNvPr id="194567" name="TextBox 8"/>
          <p:cNvSpPr txBox="1">
            <a:spLocks noChangeArrowheads="1"/>
          </p:cNvSpPr>
          <p:nvPr/>
        </p:nvSpPr>
        <p:spPr bwMode="auto">
          <a:xfrm>
            <a:off x="3805238" y="5770564"/>
            <a:ext cx="11496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400"/>
              <a:t>Cand 2: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4568" name="Object 5"/>
              <p:cNvSpPr txBox="1"/>
              <p:nvPr/>
            </p:nvSpPr>
            <p:spPr bwMode="auto">
              <a:xfrm>
                <a:off x="5124451" y="5413709"/>
                <a:ext cx="2392363" cy="8985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it-IT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ctrlPr>
                            <a:rPr lang="it-IT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it-IT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g>
                        <m:e>
                          <m:f>
                            <m:fPr>
                              <m:ctrlPr>
                                <a:rPr lang="it-IT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it-IT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den>
                          </m:f>
                          <m:f>
                            <m:fPr>
                              <m:ctrlPr>
                                <a:rPr lang="it-IT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it-IT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rad>
                      <m:r>
                        <a:rPr lang="it-IT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=0.483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194568" name="Object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24451" y="5413709"/>
                <a:ext cx="2392363" cy="898525"/>
              </a:xfrm>
              <a:prstGeom prst="rect">
                <a:avLst/>
              </a:prstGeom>
              <a:blipFill>
                <a:blip r:embed="rId6"/>
                <a:stretch>
                  <a:fillRect b="-6122"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4569" name="Footer Placeholder 6"/>
          <p:cNvSpPr txBox="1">
            <a:spLocks/>
          </p:cNvSpPr>
          <p:nvPr/>
        </p:nvSpPr>
        <p:spPr bwMode="auto">
          <a:xfrm>
            <a:off x="2919413" y="6553200"/>
            <a:ext cx="2514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latin typeface="Tw Cen MT" panose="020B0602020104020603" pitchFamily="34" charset="0"/>
              </a:rPr>
              <a:t>Slide from Ray Mooney</a:t>
            </a: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Brevity Penalty</a:t>
            </a:r>
          </a:p>
        </p:txBody>
      </p:sp>
      <p:sp>
        <p:nvSpPr>
          <p:cNvPr id="118788" name="Content Placeholder 2"/>
          <p:cNvSpPr>
            <a:spLocks noGrp="1"/>
          </p:cNvSpPr>
          <p:nvPr>
            <p:ph idx="1"/>
          </p:nvPr>
        </p:nvSpPr>
        <p:spPr>
          <a:xfrm>
            <a:off x="1855788" y="1573078"/>
            <a:ext cx="8121650" cy="3276600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latin typeface="Calibri" panose="020F0502020204030204" pitchFamily="34" charset="0"/>
              </a:rPr>
              <a:t>Not easy to compute </a:t>
            </a:r>
            <a:r>
              <a:rPr lang="en-US" altLang="en-US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recall</a:t>
            </a:r>
            <a:r>
              <a:rPr lang="en-US" altLang="en-US" sz="2400" dirty="0">
                <a:latin typeface="Calibri" panose="020F0502020204030204" pitchFamily="34" charset="0"/>
              </a:rPr>
              <a:t> to complement </a:t>
            </a:r>
            <a:r>
              <a:rPr lang="en-US" altLang="en-US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precision</a:t>
            </a:r>
            <a:r>
              <a:rPr lang="en-US" altLang="en-US" sz="2400" dirty="0">
                <a:latin typeface="Calibri" panose="020F0502020204030204" pitchFamily="34" charset="0"/>
              </a:rPr>
              <a:t> since there are multiple alternative gold-standard references and don</a:t>
            </a:r>
            <a:r>
              <a:rPr lang="ja-JP" altLang="en-US" sz="2400" dirty="0">
                <a:latin typeface="Calibri" panose="020F0502020204030204" pitchFamily="34" charset="0"/>
              </a:rPr>
              <a:t>’</a:t>
            </a:r>
            <a:r>
              <a:rPr lang="en-US" altLang="ja-JP" sz="2400" dirty="0">
                <a:latin typeface="Calibri" panose="020F0502020204030204" pitchFamily="34" charset="0"/>
              </a:rPr>
              <a:t>t need to match all of them.</a:t>
            </a:r>
          </a:p>
          <a:p>
            <a:pPr eaLnBrk="1" hangingPunct="1"/>
            <a:r>
              <a:rPr lang="en-US" altLang="en-US" sz="2400" dirty="0">
                <a:latin typeface="Calibri" panose="020F0502020204030204" pitchFamily="34" charset="0"/>
              </a:rPr>
              <a:t>Instead, use a </a:t>
            </a:r>
            <a:r>
              <a:rPr lang="en-US" altLang="en-US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penalty</a:t>
            </a:r>
            <a:r>
              <a:rPr lang="en-US" altLang="en-US" sz="2400" dirty="0">
                <a:latin typeface="Calibri" panose="020F0502020204030204" pitchFamily="34" charset="0"/>
              </a:rPr>
              <a:t> for translations that are </a:t>
            </a:r>
            <a:r>
              <a:rPr lang="en-US" altLang="en-US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shorter</a:t>
            </a:r>
            <a:r>
              <a:rPr lang="en-US" altLang="en-US" sz="2400" dirty="0">
                <a:latin typeface="Calibri" panose="020F0502020204030204" pitchFamily="34" charset="0"/>
              </a:rPr>
              <a:t> than the reference translations.</a:t>
            </a:r>
          </a:p>
          <a:p>
            <a:pPr eaLnBrk="1" hangingPunct="1"/>
            <a:r>
              <a:rPr lang="en-US" altLang="en-US" sz="2400" dirty="0">
                <a:latin typeface="Calibri" panose="020F0502020204030204" pitchFamily="34" charset="0"/>
              </a:rPr>
              <a:t>Define effective reference length, </a:t>
            </a:r>
            <a:r>
              <a:rPr lang="en-US" altLang="en-US" sz="2400" i="1" dirty="0">
                <a:latin typeface="Calibri" panose="020F0502020204030204" pitchFamily="34" charset="0"/>
              </a:rPr>
              <a:t>r</a:t>
            </a:r>
            <a:r>
              <a:rPr lang="en-US" altLang="en-US" sz="2400" dirty="0">
                <a:latin typeface="Calibri" panose="020F0502020204030204" pitchFamily="34" charset="0"/>
              </a:rPr>
              <a:t>, for each sentence as the length of the reference sentence with the largest number of </a:t>
            </a:r>
            <a:r>
              <a:rPr lang="en-US" altLang="en-US" sz="2400" i="1" dirty="0">
                <a:latin typeface="Calibri" panose="020F0502020204030204" pitchFamily="34" charset="0"/>
              </a:rPr>
              <a:t>n</a:t>
            </a:r>
            <a:r>
              <a:rPr lang="en-US" altLang="en-US" sz="2400" dirty="0">
                <a:latin typeface="Calibri" panose="020F0502020204030204" pitchFamily="34" charset="0"/>
              </a:rPr>
              <a:t>-gram matches.  Let  </a:t>
            </a:r>
            <a:r>
              <a:rPr lang="en-US" altLang="en-US" sz="2400" i="1" dirty="0">
                <a:latin typeface="Calibri" panose="020F0502020204030204" pitchFamily="34" charset="0"/>
              </a:rPr>
              <a:t>c </a:t>
            </a:r>
            <a:r>
              <a:rPr lang="en-US" altLang="en-US" sz="2400" dirty="0">
                <a:latin typeface="Calibri" panose="020F0502020204030204" pitchFamily="34" charset="0"/>
              </a:rPr>
              <a:t>be</a:t>
            </a:r>
            <a:r>
              <a:rPr lang="en-US" altLang="en-US" sz="2400" i="1" dirty="0">
                <a:latin typeface="Calibri" panose="020F0502020204030204" pitchFamily="34" charset="0"/>
              </a:rPr>
              <a:t> </a:t>
            </a:r>
            <a:r>
              <a:rPr lang="en-US" altLang="en-US" sz="2400" dirty="0">
                <a:latin typeface="Calibri" panose="020F0502020204030204" pitchFamily="34" charset="0"/>
              </a:rPr>
              <a:t>the candidate sentence length.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6611" name="Object 2"/>
              <p:cNvSpPr txBox="1"/>
              <p:nvPr/>
            </p:nvSpPr>
            <p:spPr bwMode="auto">
              <a:xfrm>
                <a:off x="4176713" y="5044456"/>
                <a:ext cx="3479800" cy="11191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𝐵𝑃</m:t>
                      </m:r>
                      <m:r>
                        <a:rPr lang="it-IT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it-IT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it-IT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plcHide m:val="on"/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it-IT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it-IT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m:rPr>
                                          <m:nor/>
                                        </m:rPr>
                                        <a:rPr lang="it-IT" sz="2000" i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       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it-IT" sz="2000" i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if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it-IT" sz="2000" i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it-IT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  <m:r>
                                        <a:rPr lang="it-IT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&gt;</m:t>
                                      </m:r>
                                      <m:r>
                                        <a:rPr lang="it-IT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plcHide m:val="on"/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it-IT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p>
                                        <m:sSupPr>
                                          <m:ctrlPr>
                                            <a:rPr lang="it-IT" sz="20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it-IT" sz="20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lang="it-IT" sz="20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(1−</m:t>
                                          </m:r>
                                          <m:r>
                                            <a:rPr lang="it-IT" sz="20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  <m:r>
                                            <a:rPr lang="it-IT" sz="20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/</m:t>
                                          </m:r>
                                          <m:r>
                                            <a:rPr lang="it-IT" sz="20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  <m:r>
                                            <a:rPr lang="it-IT" sz="20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sup>
                                      </m:sSup>
                                    </m:e>
                                    <m:e>
                                      <m:r>
                                        <m:rPr>
                                          <m:nor/>
                                        </m:rPr>
                                        <a:rPr lang="it-IT" sz="2000" i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if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it-IT" sz="2000" i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it-IT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  <m:r>
                                        <a:rPr lang="it-IT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≤</m:t>
                                      </m:r>
                                      <m:r>
                                        <a:rPr lang="it-IT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it-IT" sz="2000"/>
              </a:p>
            </p:txBody>
          </p:sp>
        </mc:Choice>
        <mc:Fallback xmlns="">
          <p:sp>
            <p:nvSpPr>
              <p:cNvPr id="196611" name="Object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76713" y="5044456"/>
                <a:ext cx="3479800" cy="11191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6612" name="Footer Placeholder 6"/>
          <p:cNvSpPr txBox="1">
            <a:spLocks/>
          </p:cNvSpPr>
          <p:nvPr/>
        </p:nvSpPr>
        <p:spPr bwMode="auto">
          <a:xfrm>
            <a:off x="2919413" y="6553200"/>
            <a:ext cx="2514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latin typeface="Tw Cen MT" panose="020B0602020104020603" pitchFamily="34" charset="0"/>
              </a:rPr>
              <a:t>Slide from Ray Mooney</a:t>
            </a: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400"/>
              <a:t>BLEU Score </a:t>
            </a:r>
          </a:p>
        </p:txBody>
      </p:sp>
      <p:sp>
        <p:nvSpPr>
          <p:cNvPr id="120839" name="Content Placeholder 2"/>
          <p:cNvSpPr>
            <a:spLocks noGrp="1"/>
          </p:cNvSpPr>
          <p:nvPr>
            <p:ph idx="1"/>
          </p:nvPr>
        </p:nvSpPr>
        <p:spPr>
          <a:xfrm>
            <a:off x="2185988" y="1600200"/>
            <a:ext cx="8253412" cy="48133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latin typeface="Calibri" charset="0"/>
                <a:ea typeface="+mn-ea"/>
                <a:cs typeface="+mn-cs"/>
              </a:rPr>
              <a:t>Final BLEU Score:  BLEU = </a:t>
            </a:r>
            <a:r>
              <a:rPr lang="en-US" i="1" dirty="0">
                <a:latin typeface="+mj-lt"/>
                <a:ea typeface="+mn-ea"/>
                <a:cs typeface="+mn-cs"/>
              </a:rPr>
              <a:t>BP</a:t>
            </a:r>
            <a:r>
              <a:rPr lang="en-US" dirty="0">
                <a:latin typeface="Calibri" charset="0"/>
                <a:ea typeface="+mn-ea"/>
                <a:cs typeface="+mn-cs"/>
              </a:rPr>
              <a:t> </a:t>
            </a:r>
            <a:r>
              <a:rPr lang="en-US" dirty="0">
                <a:latin typeface="Calibri" charset="0"/>
                <a:ea typeface="+mn-ea"/>
                <a:cs typeface="+mn-cs"/>
                <a:sym typeface="Symbol" charset="2"/>
              </a:rPr>
              <a:t> </a:t>
            </a:r>
            <a:r>
              <a:rPr lang="en-US" i="1" dirty="0">
                <a:latin typeface="+mj-lt"/>
                <a:ea typeface="+mn-ea"/>
                <a:cs typeface="+mn-cs"/>
                <a:sym typeface="Symbol" charset="2"/>
              </a:rPr>
              <a:t>p</a:t>
            </a:r>
          </a:p>
          <a:p>
            <a:pPr eaLnBrk="1" hangingPunct="1">
              <a:buFontTx/>
              <a:buNone/>
              <a:defRPr/>
            </a:pPr>
            <a:r>
              <a:rPr lang="en-US" sz="2400" dirty="0">
                <a:solidFill>
                  <a:srgbClr val="C00000"/>
                </a:solidFill>
                <a:latin typeface="Calibri" charset="0"/>
                <a:ea typeface="+mn-ea"/>
                <a:cs typeface="+mn-cs"/>
                <a:sym typeface="Symbol" charset="2"/>
              </a:rPr>
              <a:t>     </a:t>
            </a:r>
            <a:r>
              <a:rPr lang="en-US" sz="2400" dirty="0" err="1">
                <a:solidFill>
                  <a:srgbClr val="C00000"/>
                </a:solidFill>
                <a:latin typeface="Calibri" charset="0"/>
                <a:ea typeface="+mn-ea"/>
                <a:cs typeface="+mn-cs"/>
                <a:sym typeface="Symbol" charset="2"/>
              </a:rPr>
              <a:t>Cand</a:t>
            </a:r>
            <a:r>
              <a:rPr lang="en-US" sz="2400" dirty="0">
                <a:solidFill>
                  <a:srgbClr val="C00000"/>
                </a:solidFill>
                <a:latin typeface="Calibri" charset="0"/>
                <a:ea typeface="+mn-ea"/>
                <a:cs typeface="+mn-cs"/>
                <a:sym typeface="Symbol" charset="2"/>
              </a:rPr>
              <a:t> 1</a:t>
            </a:r>
            <a:r>
              <a:rPr lang="en-US" sz="2400" dirty="0">
                <a:latin typeface="Calibri" charset="0"/>
                <a:ea typeface="+mn-ea"/>
                <a:cs typeface="+mn-cs"/>
                <a:sym typeface="Symbol" charset="2"/>
              </a:rPr>
              <a:t>: </a:t>
            </a:r>
            <a:r>
              <a:rPr lang="en-US" sz="2400" dirty="0">
                <a:latin typeface="Calibri" charset="0"/>
                <a:ea typeface="+mn-ea"/>
                <a:cs typeface="+mn-cs"/>
              </a:rPr>
              <a:t>Mary no slap the witch green.</a:t>
            </a:r>
          </a:p>
          <a:p>
            <a:pPr lvl="1" eaLnBrk="1" hangingPunct="1">
              <a:buFontTx/>
              <a:buNone/>
              <a:defRPr/>
            </a:pPr>
            <a:r>
              <a:rPr lang="en-US" dirty="0">
                <a:solidFill>
                  <a:srgbClr val="C00000"/>
                </a:solidFill>
                <a:latin typeface="Calibri" charset="0"/>
                <a:ea typeface="ＭＳ Ｐゴシック" charset="0"/>
                <a:sym typeface="Symbol" charset="2"/>
              </a:rPr>
              <a:t>Best Ref</a:t>
            </a:r>
            <a:r>
              <a:rPr lang="en-US" dirty="0">
                <a:latin typeface="Calibri" charset="0"/>
                <a:ea typeface="ＭＳ Ｐゴシック" charset="0"/>
                <a:sym typeface="Symbol" charset="2"/>
              </a:rPr>
              <a:t>: </a:t>
            </a:r>
            <a:r>
              <a:rPr lang="en-US" dirty="0">
                <a:latin typeface="Calibri" charset="0"/>
                <a:ea typeface="ＭＳ Ｐゴシック" charset="0"/>
              </a:rPr>
              <a:t>Mary did not slap the green witch.</a:t>
            </a:r>
          </a:p>
          <a:p>
            <a:pPr lvl="1" eaLnBrk="1" hangingPunct="1">
              <a:buFontTx/>
              <a:buNone/>
              <a:defRPr/>
            </a:pPr>
            <a:endParaRPr lang="en-US" dirty="0">
              <a:latin typeface="Calibri" charset="0"/>
              <a:ea typeface="ＭＳ Ｐゴシック" charset="0"/>
              <a:sym typeface="Symbol" charset="2"/>
            </a:endParaRPr>
          </a:p>
          <a:p>
            <a:pPr lvl="1" eaLnBrk="1" hangingPunct="1">
              <a:buFontTx/>
              <a:buNone/>
              <a:defRPr/>
            </a:pPr>
            <a:endParaRPr lang="en-US" dirty="0">
              <a:latin typeface="Calibri" charset="0"/>
              <a:ea typeface="ＭＳ Ｐゴシック" charset="0"/>
              <a:sym typeface="Symbol" charset="2"/>
            </a:endParaRPr>
          </a:p>
          <a:p>
            <a:pPr lvl="1" eaLnBrk="1" hangingPunct="1">
              <a:buFontTx/>
              <a:buNone/>
              <a:defRPr/>
            </a:pPr>
            <a:endParaRPr lang="en-US" dirty="0">
              <a:latin typeface="Calibri" charset="0"/>
              <a:ea typeface="ＭＳ Ｐゴシック" charset="0"/>
              <a:sym typeface="Symbol" charset="2"/>
            </a:endParaRPr>
          </a:p>
          <a:p>
            <a:pPr lvl="1" eaLnBrk="1" hangingPunct="1">
              <a:buFontTx/>
              <a:buNone/>
              <a:defRPr/>
            </a:pPr>
            <a:r>
              <a:rPr lang="en-US" dirty="0" err="1">
                <a:solidFill>
                  <a:srgbClr val="C00000"/>
                </a:solidFill>
                <a:latin typeface="Calibri" charset="0"/>
                <a:ea typeface="ＭＳ Ｐゴシック" charset="0"/>
                <a:sym typeface="Symbol" charset="2"/>
              </a:rPr>
              <a:t>Cand</a:t>
            </a:r>
            <a:r>
              <a:rPr lang="en-US" dirty="0">
                <a:solidFill>
                  <a:srgbClr val="C00000"/>
                </a:solidFill>
                <a:latin typeface="Calibri" charset="0"/>
                <a:ea typeface="ＭＳ Ｐゴシック" charset="0"/>
                <a:sym typeface="Symbol" charset="2"/>
              </a:rPr>
              <a:t> 2</a:t>
            </a:r>
            <a:r>
              <a:rPr lang="en-US" dirty="0">
                <a:latin typeface="Calibri" charset="0"/>
                <a:ea typeface="ＭＳ Ｐゴシック" charset="0"/>
                <a:sym typeface="Symbol" charset="2"/>
              </a:rPr>
              <a:t>: </a:t>
            </a:r>
            <a:r>
              <a:rPr lang="en-US" dirty="0">
                <a:latin typeface="Calibri" charset="0"/>
                <a:ea typeface="ＭＳ Ｐゴシック" charset="0"/>
              </a:rPr>
              <a:t>Mary did not give a smack to a green witch. </a:t>
            </a:r>
          </a:p>
          <a:p>
            <a:pPr lvl="1" eaLnBrk="1" hangingPunct="1">
              <a:buFontTx/>
              <a:buNone/>
              <a:defRPr/>
            </a:pPr>
            <a:r>
              <a:rPr lang="en-US" dirty="0">
                <a:solidFill>
                  <a:srgbClr val="C00000"/>
                </a:solidFill>
                <a:latin typeface="Calibri" charset="0"/>
                <a:ea typeface="ＭＳ Ｐゴシック" charset="0"/>
                <a:sym typeface="Symbol" charset="2"/>
              </a:rPr>
              <a:t>Best Ref</a:t>
            </a:r>
            <a:r>
              <a:rPr lang="en-US" dirty="0">
                <a:latin typeface="Calibri" charset="0"/>
                <a:ea typeface="ＭＳ Ｐゴシック" charset="0"/>
                <a:sym typeface="Symbol" charset="2"/>
              </a:rPr>
              <a:t>: </a:t>
            </a:r>
            <a:r>
              <a:rPr lang="en-US" dirty="0">
                <a:latin typeface="Calibri" charset="0"/>
                <a:ea typeface="ＭＳ Ｐゴシック" charset="0"/>
              </a:rPr>
              <a:t>Mary did not smack the green witch.</a:t>
            </a:r>
            <a:endParaRPr lang="en-US" dirty="0">
              <a:latin typeface="Calibri" charset="0"/>
              <a:ea typeface="ＭＳ Ｐゴシック" charset="0"/>
              <a:sym typeface="Symbol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8659" name="Object 2"/>
              <p:cNvSpPr txBox="1"/>
              <p:nvPr/>
            </p:nvSpPr>
            <p:spPr bwMode="auto">
              <a:xfrm>
                <a:off x="3390900" y="3001962"/>
                <a:ext cx="5626640" cy="5476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it-IT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=6,</m:t>
                      </m:r>
                      <m:r>
                        <m:rPr>
                          <m:nor/>
                        </m:rPr>
                        <a:rPr lang="it-IT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it-IT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it-IT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=7,</m:t>
                      </m:r>
                      <m:r>
                        <m:rPr>
                          <m:nor/>
                        </m:rPr>
                        <a:rPr lang="it-IT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it-IT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𝐵𝑃</m:t>
                      </m:r>
                      <m:r>
                        <a:rPr lang="it-IT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it-IT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it-IT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(1−7/6)</m:t>
                          </m:r>
                        </m:sup>
                      </m:sSup>
                      <m:r>
                        <a:rPr lang="it-IT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=0.846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198659" name="Object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90900" y="3001962"/>
                <a:ext cx="5626640" cy="5476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8660" name="Object 3"/>
              <p:cNvSpPr txBox="1"/>
              <p:nvPr/>
            </p:nvSpPr>
            <p:spPr bwMode="auto">
              <a:xfrm>
                <a:off x="3309939" y="3689350"/>
                <a:ext cx="4530725" cy="425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𝐵𝐿𝐸𝑈</m:t>
                      </m:r>
                      <m:r>
                        <a:rPr lang="it-IT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=0.846×0.408=0.345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198660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09939" y="3689350"/>
                <a:ext cx="4530725" cy="4254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8661" name="Object 4"/>
              <p:cNvSpPr txBox="1"/>
              <p:nvPr/>
            </p:nvSpPr>
            <p:spPr bwMode="auto">
              <a:xfrm>
                <a:off x="3390900" y="5181601"/>
                <a:ext cx="4050760" cy="4873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it-IT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=10,</m:t>
                      </m:r>
                      <m:r>
                        <m:rPr>
                          <m:nor/>
                        </m:rPr>
                        <a:rPr lang="it-IT" sz="1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it-IT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it-IT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=7,</m:t>
                      </m:r>
                      <m:r>
                        <m:rPr>
                          <m:nor/>
                        </m:rPr>
                        <a:rPr lang="it-IT" sz="1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it-IT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𝐵𝑃</m:t>
                      </m:r>
                      <m:r>
                        <a:rPr lang="it-IT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it-IT" sz="1800" dirty="0"/>
              </a:p>
            </p:txBody>
          </p:sp>
        </mc:Choice>
        <mc:Fallback xmlns="">
          <p:sp>
            <p:nvSpPr>
              <p:cNvPr id="198661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90900" y="5181601"/>
                <a:ext cx="4050760" cy="48736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8662" name="Object 5"/>
              <p:cNvSpPr txBox="1"/>
              <p:nvPr/>
            </p:nvSpPr>
            <p:spPr bwMode="auto">
              <a:xfrm>
                <a:off x="3309939" y="5701996"/>
                <a:ext cx="3832225" cy="425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𝐵𝐿𝐸𝑈</m:t>
                      </m:r>
                      <m:r>
                        <a:rPr lang="it-IT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=1×0.483=0.483</m:t>
                      </m:r>
                    </m:oMath>
                  </m:oMathPara>
                </a14:m>
                <a:endParaRPr lang="it-IT" sz="1800" dirty="0"/>
              </a:p>
            </p:txBody>
          </p:sp>
        </mc:Choice>
        <mc:Fallback xmlns="">
          <p:sp>
            <p:nvSpPr>
              <p:cNvPr id="198662" name="Object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09939" y="5701996"/>
                <a:ext cx="3832225" cy="42545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8663" name="Footer Placeholder 6"/>
          <p:cNvSpPr txBox="1">
            <a:spLocks/>
          </p:cNvSpPr>
          <p:nvPr/>
        </p:nvSpPr>
        <p:spPr bwMode="auto">
          <a:xfrm>
            <a:off x="2919413" y="6553200"/>
            <a:ext cx="2514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latin typeface="Tw Cen MT" panose="020B0602020104020603" pitchFamily="34" charset="0"/>
              </a:rPr>
              <a:t>Slide from Ray Mooney</a:t>
            </a: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BLEU Score Issues</a:t>
            </a:r>
          </a:p>
        </p:txBody>
      </p:sp>
      <p:sp>
        <p:nvSpPr>
          <p:cNvPr id="1228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BLEU has been shown to </a:t>
            </a:r>
            <a:r>
              <a:rPr lang="en-US" altLang="en-US">
                <a:solidFill>
                  <a:srgbClr val="FF0000"/>
                </a:solidFill>
                <a:latin typeface="Calibri" panose="020F0502020204030204" pitchFamily="34" charset="0"/>
              </a:rPr>
              <a:t>correlate</a:t>
            </a:r>
            <a:r>
              <a:rPr lang="en-US" altLang="en-US">
                <a:latin typeface="Calibri" panose="020F0502020204030204" pitchFamily="34" charset="0"/>
              </a:rPr>
              <a:t> with human evaluation when comparing outputs from </a:t>
            </a:r>
            <a:r>
              <a:rPr lang="en-US" altLang="en-US">
                <a:solidFill>
                  <a:srgbClr val="FF0000"/>
                </a:solidFill>
                <a:latin typeface="Calibri" panose="020F0502020204030204" pitchFamily="34" charset="0"/>
              </a:rPr>
              <a:t>different SMT systems</a:t>
            </a:r>
            <a:r>
              <a:rPr lang="en-US" altLang="en-US">
                <a:latin typeface="Calibri" panose="020F0502020204030204" pitchFamily="34" charset="0"/>
              </a:rPr>
              <a:t>.</a:t>
            </a:r>
          </a:p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However, it </a:t>
            </a:r>
            <a:r>
              <a:rPr lang="en-US" altLang="en-US">
                <a:solidFill>
                  <a:srgbClr val="FF0000"/>
                </a:solidFill>
                <a:latin typeface="Calibri" panose="020F0502020204030204" pitchFamily="34" charset="0"/>
              </a:rPr>
              <a:t>does not correlate</a:t>
            </a:r>
            <a:r>
              <a:rPr lang="en-US" altLang="en-US">
                <a:latin typeface="Calibri" panose="020F0502020204030204" pitchFamily="34" charset="0"/>
              </a:rPr>
              <a:t> with human judgments when comparing SMT systems with manually developed MT (Systran) or </a:t>
            </a:r>
            <a:r>
              <a:rPr lang="en-US" altLang="en-US">
                <a:solidFill>
                  <a:srgbClr val="FF0000"/>
                </a:solidFill>
                <a:latin typeface="Calibri" panose="020F0502020204030204" pitchFamily="34" charset="0"/>
              </a:rPr>
              <a:t>MT with human translations</a:t>
            </a:r>
            <a:r>
              <a:rPr lang="en-US" altLang="en-US">
                <a:latin typeface="Calibri" panose="020F0502020204030204" pitchFamily="34" charset="0"/>
              </a:rPr>
              <a:t>.</a:t>
            </a:r>
          </a:p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Other MT evaluation metrics have been proposed that claim to overcome some of the limitations of BLEU.</a:t>
            </a:r>
          </a:p>
        </p:txBody>
      </p:sp>
      <p:sp>
        <p:nvSpPr>
          <p:cNvPr id="200707" name="Footer Placeholder 6"/>
          <p:cNvSpPr txBox="1">
            <a:spLocks/>
          </p:cNvSpPr>
          <p:nvPr/>
        </p:nvSpPr>
        <p:spPr bwMode="auto">
          <a:xfrm>
            <a:off x="2919413" y="6553200"/>
            <a:ext cx="2514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latin typeface="Tw Cen MT" panose="020B0602020104020603" pitchFamily="34" charset="0"/>
              </a:rPr>
              <a:t>Slide from Ray Mooney</a:t>
            </a: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3330" name="Rectangle 2"/>
          <p:cNvSpPr>
            <a:spLocks noGrp="1" noChangeArrowheads="1"/>
          </p:cNvSpPr>
          <p:nvPr>
            <p:ph type="title"/>
          </p:nvPr>
        </p:nvSpPr>
        <p:spPr>
          <a:xfrm>
            <a:off x="2172184" y="0"/>
            <a:ext cx="8469312" cy="742122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BLEU Tends to Predict Human Judgments</a:t>
            </a:r>
          </a:p>
        </p:txBody>
      </p:sp>
      <p:graphicFrame>
        <p:nvGraphicFramePr>
          <p:cNvPr id="202754" name="Object 2"/>
          <p:cNvGraphicFramePr>
            <a:graphicFrameLocks noChangeAspect="1"/>
          </p:cNvGraphicFramePr>
          <p:nvPr/>
        </p:nvGraphicFramePr>
        <p:xfrm>
          <a:off x="3886200" y="1676401"/>
          <a:ext cx="4572000" cy="422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813" name="Chart" r:id="rId4" imgW="3362325" imgH="3105150" progId="Excel.Sheet.8">
                  <p:embed/>
                </p:oleObj>
              </mc:Choice>
              <mc:Fallback>
                <p:oleObj name="Chart" r:id="rId4" imgW="3362325" imgH="3105150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1676401"/>
                        <a:ext cx="4572000" cy="4227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2819401" y="6518275"/>
            <a:ext cx="25701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1800" dirty="0">
                <a:latin typeface="Tw Cen MT"/>
                <a:ea typeface="+mn-ea"/>
                <a:cs typeface="Tw Cen MT"/>
              </a:rPr>
              <a:t>slide from G. </a:t>
            </a:r>
            <a:r>
              <a:rPr lang="en-US" sz="1800" dirty="0" err="1">
                <a:latin typeface="Tw Cen MT"/>
                <a:ea typeface="+mn-ea"/>
                <a:cs typeface="Tw Cen MT"/>
              </a:rPr>
              <a:t>Doddington</a:t>
            </a:r>
            <a:endParaRPr lang="en-US" sz="1800" dirty="0">
              <a:latin typeface="Tw Cen MT"/>
              <a:ea typeface="+mn-ea"/>
              <a:cs typeface="Tw Cen MT"/>
            </a:endParaRPr>
          </a:p>
        </p:txBody>
      </p:sp>
      <p:sp>
        <p:nvSpPr>
          <p:cNvPr id="202756" name="Text Box 5"/>
          <p:cNvSpPr txBox="1">
            <a:spLocks noChangeArrowheads="1"/>
          </p:cNvSpPr>
          <p:nvPr/>
        </p:nvSpPr>
        <p:spPr bwMode="auto">
          <a:xfrm rot="16200000">
            <a:off x="3329782" y="2234407"/>
            <a:ext cx="14287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200" b="1">
                <a:latin typeface="Arial" panose="020B0604020202020204" pitchFamily="34" charset="0"/>
              </a:rPr>
              <a:t>(variant of BLEU)</a:t>
            </a: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Title 1"/>
          <p:cNvSpPr>
            <a:spLocks noGrp="1"/>
          </p:cNvSpPr>
          <p:nvPr>
            <p:ph type="title"/>
          </p:nvPr>
        </p:nvSpPr>
        <p:spPr>
          <a:xfrm>
            <a:off x="2209800" y="0"/>
            <a:ext cx="8469312" cy="742122"/>
          </a:xfrm>
        </p:spPr>
        <p:txBody>
          <a:bodyPr/>
          <a:lstStyle/>
          <a:p>
            <a:pPr eaLnBrk="1" hangingPunct="1"/>
            <a:r>
              <a:rPr lang="en-US" altLang="en-US" sz="4000" dirty="0">
                <a:solidFill>
                  <a:srgbClr val="000000"/>
                </a:solidFill>
              </a:rPr>
              <a:t>Syntax-Based Statistical Machine Translation</a:t>
            </a:r>
          </a:p>
        </p:txBody>
      </p:sp>
      <p:sp>
        <p:nvSpPr>
          <p:cNvPr id="124931" name="Content Placeholder 2"/>
          <p:cNvSpPr>
            <a:spLocks noGrp="1"/>
          </p:cNvSpPr>
          <p:nvPr>
            <p:ph idx="1"/>
          </p:nvPr>
        </p:nvSpPr>
        <p:spPr>
          <a:xfrm>
            <a:off x="2209800" y="1676400"/>
            <a:ext cx="7772400" cy="4687888"/>
          </a:xfrm>
        </p:spPr>
        <p:txBody>
          <a:bodyPr/>
          <a:lstStyle/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Recent SMT methods have adopted a syntactic transfer approach. </a:t>
            </a:r>
          </a:p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Improved results demonstrated for translating between more distant language pairs, e.g. Chinese/English.</a:t>
            </a:r>
          </a:p>
        </p:txBody>
      </p:sp>
      <p:sp>
        <p:nvSpPr>
          <p:cNvPr id="204803" name="Footer Placeholder 6"/>
          <p:cNvSpPr txBox="1">
            <a:spLocks/>
          </p:cNvSpPr>
          <p:nvPr/>
        </p:nvSpPr>
        <p:spPr bwMode="auto">
          <a:xfrm>
            <a:off x="2919413" y="6553200"/>
            <a:ext cx="2514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latin typeface="Tw Cen MT" panose="020B0602020104020603" pitchFamily="34" charset="0"/>
              </a:rPr>
              <a:t>Slide from Ray Mooney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Big Point about Faithfulness and Fluency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Job of the faithfulness model </a:t>
            </a:r>
            <a:r>
              <a:rPr lang="en-US" altLang="en-US" i="1">
                <a:latin typeface="Times New Roman" panose="02020603050405020304" pitchFamily="18" charset="0"/>
              </a:rPr>
              <a:t>P</a:t>
            </a:r>
            <a:r>
              <a:rPr lang="en-US" altLang="en-US">
                <a:latin typeface="Times New Roman" panose="02020603050405020304" pitchFamily="18" charset="0"/>
              </a:rPr>
              <a:t>(</a:t>
            </a:r>
            <a:r>
              <a:rPr lang="en-US" altLang="en-US" i="1">
                <a:latin typeface="Times New Roman" panose="02020603050405020304" pitchFamily="18" charset="0"/>
              </a:rPr>
              <a:t>S</a:t>
            </a:r>
            <a:r>
              <a:rPr lang="en-US" altLang="en-US">
                <a:latin typeface="Times New Roman" panose="02020603050405020304" pitchFamily="18" charset="0"/>
              </a:rPr>
              <a:t>|</a:t>
            </a:r>
            <a:r>
              <a:rPr lang="en-US" altLang="en-US" i="1">
                <a:latin typeface="Times New Roman" panose="02020603050405020304" pitchFamily="18" charset="0"/>
              </a:rPr>
              <a:t>T</a:t>
            </a:r>
            <a:r>
              <a:rPr lang="en-US" altLang="en-US">
                <a:latin typeface="Times New Roman" panose="02020603050405020304" pitchFamily="18" charset="0"/>
              </a:rPr>
              <a:t>)</a:t>
            </a:r>
            <a:r>
              <a:rPr lang="en-US" altLang="en-US"/>
              <a:t> is just to model </a:t>
            </a:r>
            <a:r>
              <a:rPr lang="ja-JP" altLang="en-US"/>
              <a:t>“</a:t>
            </a:r>
            <a:r>
              <a:rPr lang="en-US" altLang="ja-JP"/>
              <a:t>bag of words</a:t>
            </a:r>
            <a:r>
              <a:rPr lang="ja-JP" altLang="en-US"/>
              <a:t>”</a:t>
            </a:r>
            <a:r>
              <a:rPr lang="en-US" altLang="ja-JP"/>
              <a:t>; which words come from say English to Italian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i="1">
                <a:latin typeface="Times New Roman" panose="02020603050405020304" pitchFamily="18" charset="0"/>
              </a:rPr>
              <a:t>P</a:t>
            </a:r>
            <a:r>
              <a:rPr lang="en-US" altLang="en-US">
                <a:latin typeface="Times New Roman" panose="02020603050405020304" pitchFamily="18" charset="0"/>
              </a:rPr>
              <a:t>(</a:t>
            </a:r>
            <a:r>
              <a:rPr lang="en-US" altLang="en-US" i="1">
                <a:latin typeface="Times New Roman" panose="02020603050405020304" pitchFamily="18" charset="0"/>
              </a:rPr>
              <a:t>S</a:t>
            </a:r>
            <a:r>
              <a:rPr lang="en-US" altLang="en-US">
                <a:latin typeface="Times New Roman" panose="02020603050405020304" pitchFamily="18" charset="0"/>
              </a:rPr>
              <a:t>|</a:t>
            </a:r>
            <a:r>
              <a:rPr lang="en-US" altLang="en-US" i="1">
                <a:latin typeface="Times New Roman" panose="02020603050405020304" pitchFamily="18" charset="0"/>
              </a:rPr>
              <a:t>T</a:t>
            </a:r>
            <a:r>
              <a:rPr lang="en-US" altLang="en-US">
                <a:latin typeface="Times New Roman" panose="02020603050405020304" pitchFamily="18" charset="0"/>
              </a:rPr>
              <a:t>)</a:t>
            </a:r>
            <a:r>
              <a:rPr lang="en-US" altLang="en-US"/>
              <a:t> doesn’t have to worry about internal facts about Italian word order: that’s the job of </a:t>
            </a:r>
            <a:r>
              <a:rPr lang="en-US" altLang="en-US" i="1">
                <a:latin typeface="Times New Roman" panose="02020603050405020304" pitchFamily="18" charset="0"/>
              </a:rPr>
              <a:t>P</a:t>
            </a:r>
            <a:r>
              <a:rPr lang="en-US" altLang="en-US">
                <a:latin typeface="Times New Roman" panose="02020603050405020304" pitchFamily="18" charset="0"/>
              </a:rPr>
              <a:t>(</a:t>
            </a:r>
            <a:r>
              <a:rPr lang="en-US" altLang="en-US" i="1">
                <a:latin typeface="Times New Roman" panose="02020603050405020304" pitchFamily="18" charset="0"/>
              </a:rPr>
              <a:t>T</a:t>
            </a:r>
            <a:r>
              <a:rPr lang="en-US" altLang="en-US">
                <a:latin typeface="Times New Roman" panose="02020603050405020304" pitchFamily="18" charset="0"/>
              </a:rPr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i="1">
                <a:latin typeface="Times New Roman" panose="02020603050405020304" pitchFamily="18" charset="0"/>
              </a:rPr>
              <a:t>P</a:t>
            </a:r>
            <a:r>
              <a:rPr lang="en-US" altLang="en-US">
                <a:latin typeface="Times New Roman" panose="02020603050405020304" pitchFamily="18" charset="0"/>
              </a:rPr>
              <a:t>(</a:t>
            </a:r>
            <a:r>
              <a:rPr lang="en-US" altLang="en-US" i="1">
                <a:latin typeface="Times New Roman" panose="02020603050405020304" pitchFamily="18" charset="0"/>
              </a:rPr>
              <a:t>T</a:t>
            </a:r>
            <a:r>
              <a:rPr lang="en-US" altLang="en-US">
                <a:latin typeface="Times New Roman" panose="02020603050405020304" pitchFamily="18" charset="0"/>
              </a:rPr>
              <a:t>)</a:t>
            </a:r>
            <a:r>
              <a:rPr lang="en-US" altLang="en-US"/>
              <a:t> can do bag generation: put the following words in order (from Kevin Knight)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have programming a seen never I language better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actual the hashing is since not collision-free usually the is less perfectly the of somewhat capacity table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/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Synchronous Grammar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FF3300"/>
                </a:solidFill>
                <a:latin typeface="Calibri" panose="020F0502020204030204" pitchFamily="34" charset="0"/>
              </a:rPr>
              <a:t>Multiple parse trees</a:t>
            </a:r>
            <a:r>
              <a:rPr lang="en-US" altLang="en-US">
                <a:latin typeface="Calibri" panose="020F0502020204030204" pitchFamily="34" charset="0"/>
              </a:rPr>
              <a:t> in a single derivation.</a:t>
            </a:r>
          </a:p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Used by </a:t>
            </a:r>
            <a:r>
              <a:rPr lang="en-US" altLang="en-US">
                <a:solidFill>
                  <a:schemeClr val="bg2"/>
                </a:solidFill>
                <a:latin typeface="Calibri" panose="020F0502020204030204" pitchFamily="34" charset="0"/>
              </a:rPr>
              <a:t>(Chiang, 2005; Galley et al., 2006).</a:t>
            </a:r>
            <a:endParaRPr lang="en-US" altLang="en-US"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Describes the </a:t>
            </a:r>
            <a:r>
              <a:rPr lang="en-US" altLang="en-US">
                <a:solidFill>
                  <a:srgbClr val="962DFF"/>
                </a:solidFill>
                <a:latin typeface="Calibri" panose="020F0502020204030204" pitchFamily="34" charset="0"/>
              </a:rPr>
              <a:t>hierarchical structures</a:t>
            </a:r>
            <a:r>
              <a:rPr lang="en-US" altLang="en-US">
                <a:latin typeface="Calibri" panose="020F0502020204030204" pitchFamily="34" charset="0"/>
              </a:rPr>
              <a:t> of a sentence and its translation, and also the </a:t>
            </a:r>
            <a:r>
              <a:rPr lang="en-US" altLang="en-US">
                <a:solidFill>
                  <a:srgbClr val="962DFF"/>
                </a:solidFill>
                <a:latin typeface="Calibri" panose="020F0502020204030204" pitchFamily="34" charset="0"/>
              </a:rPr>
              <a:t>correspondence</a:t>
            </a:r>
            <a:r>
              <a:rPr lang="en-US" altLang="en-US">
                <a:latin typeface="Calibri" panose="020F0502020204030204" pitchFamily="34" charset="0"/>
              </a:rPr>
              <a:t> between their sub-parts.</a:t>
            </a:r>
          </a:p>
        </p:txBody>
      </p:sp>
      <p:sp>
        <p:nvSpPr>
          <p:cNvPr id="206851" name="Footer Placeholder 6"/>
          <p:cNvSpPr txBox="1">
            <a:spLocks/>
          </p:cNvSpPr>
          <p:nvPr/>
        </p:nvSpPr>
        <p:spPr bwMode="auto">
          <a:xfrm>
            <a:off x="2919413" y="6553200"/>
            <a:ext cx="2514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latin typeface="Tw Cen MT" panose="020B0602020104020603" pitchFamily="34" charset="0"/>
              </a:rPr>
              <a:t>Slide from Ray Mooney</a:t>
            </a: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7" name="Rectangle 4"/>
          <p:cNvSpPr>
            <a:spLocks noChangeArrowheads="1"/>
          </p:cNvSpPr>
          <p:nvPr/>
        </p:nvSpPr>
        <p:spPr bwMode="auto">
          <a:xfrm>
            <a:off x="4648200" y="3795713"/>
            <a:ext cx="1524000" cy="533400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8898" name="Rectangle 5"/>
          <p:cNvSpPr>
            <a:spLocks noChangeArrowheads="1"/>
          </p:cNvSpPr>
          <p:nvPr/>
        </p:nvSpPr>
        <p:spPr bwMode="auto">
          <a:xfrm>
            <a:off x="6553200" y="3795713"/>
            <a:ext cx="1752600" cy="533400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8899" name="Text Box 6"/>
          <p:cNvSpPr txBox="1">
            <a:spLocks noChangeArrowheads="1"/>
          </p:cNvSpPr>
          <p:nvPr/>
        </p:nvSpPr>
        <p:spPr bwMode="auto">
          <a:xfrm>
            <a:off x="3810000" y="3810001"/>
            <a:ext cx="4572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3300"/>
                </a:solidFill>
              </a:rPr>
              <a:t>X</a:t>
            </a:r>
            <a:r>
              <a:rPr lang="en-US" altLang="en-US" sz="2800"/>
              <a:t> </a:t>
            </a:r>
            <a:r>
              <a:rPr lang="en-US" altLang="en-US" sz="2800">
                <a:sym typeface="Wingdings" panose="05000000000000000000" pitchFamily="2" charset="2"/>
              </a:rPr>
              <a:t> </a:t>
            </a:r>
            <a:r>
              <a:rPr lang="en-US" altLang="ja-JP" sz="2800">
                <a:solidFill>
                  <a:srgbClr val="FF3300"/>
                </a:solidFill>
                <a:sym typeface="Wingdings" panose="05000000000000000000" pitchFamily="2" charset="2"/>
              </a:rPr>
              <a:t>X</a:t>
            </a:r>
            <a:r>
              <a:rPr lang="en-US" altLang="en-US" sz="2800">
                <a:solidFill>
                  <a:srgbClr val="FF3300"/>
                </a:solidFill>
                <a:sym typeface="Wingdings" panose="05000000000000000000" pitchFamily="2" charset="2"/>
              </a:rPr>
              <a:t> </a:t>
            </a:r>
            <a:r>
              <a:rPr lang="zh-TW" altLang="en-US" sz="2800">
                <a:ea typeface="PMingLiU" pitchFamily="18" charset="-120"/>
                <a:sym typeface="Wingdings" panose="05000000000000000000" pitchFamily="2" charset="2"/>
              </a:rPr>
              <a:t>是甚麼</a:t>
            </a:r>
            <a:r>
              <a:rPr lang="en-US" altLang="zh-TW" sz="2800">
                <a:solidFill>
                  <a:srgbClr val="FF3300"/>
                </a:solidFill>
                <a:ea typeface="PMingLiU" pitchFamily="18" charset="-120"/>
                <a:sym typeface="Wingdings" panose="05000000000000000000" pitchFamily="2" charset="2"/>
              </a:rPr>
              <a:t>  </a:t>
            </a:r>
            <a:r>
              <a:rPr lang="en-US" altLang="ja-JP" sz="2800">
                <a:ea typeface="PMingLiU" pitchFamily="18" charset="-120"/>
                <a:sym typeface="Wingdings" panose="05000000000000000000" pitchFamily="2" charset="2"/>
              </a:rPr>
              <a:t>/ </a:t>
            </a:r>
            <a:r>
              <a:rPr lang="en-US" altLang="ja-JP" sz="2800">
                <a:solidFill>
                  <a:srgbClr val="FF3300"/>
                </a:solidFill>
                <a:ea typeface="PMingLiU" pitchFamily="18" charset="-120"/>
                <a:sym typeface="Wingdings" panose="05000000000000000000" pitchFamily="2" charset="2"/>
              </a:rPr>
              <a:t> </a:t>
            </a:r>
            <a:r>
              <a:rPr lang="en-US" altLang="ja-JP" sz="2800">
                <a:ea typeface="PMingLiU" pitchFamily="18" charset="-120"/>
                <a:sym typeface="Wingdings" panose="05000000000000000000" pitchFamily="2" charset="2"/>
              </a:rPr>
              <a:t>What is </a:t>
            </a:r>
            <a:r>
              <a:rPr lang="en-US" altLang="ja-JP" sz="2800">
                <a:solidFill>
                  <a:srgbClr val="FF3300"/>
                </a:solidFill>
                <a:ea typeface="PMingLiU" pitchFamily="18" charset="-120"/>
                <a:sym typeface="Wingdings" panose="05000000000000000000" pitchFamily="2" charset="2"/>
              </a:rPr>
              <a:t>X</a:t>
            </a:r>
            <a:endParaRPr lang="en-US" altLang="en-US" sz="2800">
              <a:solidFill>
                <a:srgbClr val="FF3300"/>
              </a:solidFill>
            </a:endParaRPr>
          </a:p>
        </p:txBody>
      </p:sp>
      <p:sp>
        <p:nvSpPr>
          <p:cNvPr id="208900" name="Text Box 7"/>
          <p:cNvSpPr txBox="1">
            <a:spLocks noChangeArrowheads="1"/>
          </p:cNvSpPr>
          <p:nvPr/>
        </p:nvSpPr>
        <p:spPr bwMode="auto">
          <a:xfrm>
            <a:off x="4629151" y="3429000"/>
            <a:ext cx="9156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i="1"/>
              <a:t>Chinese:</a:t>
            </a:r>
          </a:p>
        </p:txBody>
      </p:sp>
      <p:sp>
        <p:nvSpPr>
          <p:cNvPr id="208901" name="Text Box 8"/>
          <p:cNvSpPr txBox="1">
            <a:spLocks noChangeArrowheads="1"/>
          </p:cNvSpPr>
          <p:nvPr/>
        </p:nvSpPr>
        <p:spPr bwMode="auto">
          <a:xfrm>
            <a:off x="6553201" y="3429000"/>
            <a:ext cx="88197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i="1"/>
              <a:t>English:</a:t>
            </a:r>
          </a:p>
        </p:txBody>
      </p:sp>
      <p:sp>
        <p:nvSpPr>
          <p:cNvPr id="208902" name="Freeform 9"/>
          <p:cNvSpPr>
            <a:spLocks/>
          </p:cNvSpPr>
          <p:nvPr/>
        </p:nvSpPr>
        <p:spPr bwMode="auto">
          <a:xfrm>
            <a:off x="4876800" y="4329113"/>
            <a:ext cx="3200400" cy="76200"/>
          </a:xfrm>
          <a:custGeom>
            <a:avLst/>
            <a:gdLst>
              <a:gd name="T0" fmla="*/ 0 w 1440"/>
              <a:gd name="T1" fmla="*/ 0 h 48"/>
              <a:gd name="T2" fmla="*/ 0 w 1440"/>
              <a:gd name="T3" fmla="*/ 2147483647 h 48"/>
              <a:gd name="T4" fmla="*/ 2147483647 w 1440"/>
              <a:gd name="T5" fmla="*/ 2147483647 h 48"/>
              <a:gd name="T6" fmla="*/ 2147483647 w 1440"/>
              <a:gd name="T7" fmla="*/ 0 h 48"/>
              <a:gd name="T8" fmla="*/ 0 60000 65536"/>
              <a:gd name="T9" fmla="*/ 0 60000 65536"/>
              <a:gd name="T10" fmla="*/ 0 60000 65536"/>
              <a:gd name="T11" fmla="*/ 0 60000 65536"/>
              <a:gd name="T12" fmla="*/ 0 w 1440"/>
              <a:gd name="T13" fmla="*/ 0 h 48"/>
              <a:gd name="T14" fmla="*/ 1440 w 1440"/>
              <a:gd name="T15" fmla="*/ 48 h 4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0" h="48">
                <a:moveTo>
                  <a:pt x="0" y="0"/>
                </a:moveTo>
                <a:lnTo>
                  <a:pt x="0" y="48"/>
                </a:lnTo>
                <a:lnTo>
                  <a:pt x="1440" y="48"/>
                </a:lnTo>
                <a:lnTo>
                  <a:pt x="1440" y="0"/>
                </a:lnTo>
              </a:path>
            </a:pathLst>
          </a:cu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032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Synchronous Productions</a:t>
            </a:r>
          </a:p>
        </p:txBody>
      </p:sp>
      <p:sp>
        <p:nvSpPr>
          <p:cNvPr id="129033" name="Rectangle 1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Has two RHSs, one for each language</a:t>
            </a:r>
          </a:p>
        </p:txBody>
      </p:sp>
      <p:sp>
        <p:nvSpPr>
          <p:cNvPr id="208905" name="Footer Placeholder 6"/>
          <p:cNvSpPr txBox="1">
            <a:spLocks/>
          </p:cNvSpPr>
          <p:nvPr/>
        </p:nvSpPr>
        <p:spPr bwMode="auto">
          <a:xfrm>
            <a:off x="2919413" y="6553200"/>
            <a:ext cx="2514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latin typeface="Tw Cen MT" panose="020B0602020104020603" pitchFamily="34" charset="0"/>
              </a:rPr>
              <a:t>Slide from Ray Mooney</a:t>
            </a: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Syntax-Based MT Example</a:t>
            </a:r>
          </a:p>
        </p:txBody>
      </p:sp>
      <p:sp>
        <p:nvSpPr>
          <p:cNvPr id="210946" name="Text Box 39"/>
          <p:cNvSpPr txBox="1">
            <a:spLocks noChangeArrowheads="1"/>
          </p:cNvSpPr>
          <p:nvPr/>
        </p:nvSpPr>
        <p:spPr bwMode="auto">
          <a:xfrm>
            <a:off x="1820864" y="5478463"/>
            <a:ext cx="3036409" cy="338554"/>
          </a:xfrm>
          <a:prstGeom prst="rect">
            <a:avLst/>
          </a:prstGeom>
          <a:solidFill>
            <a:srgbClr val="D7A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962DFF"/>
                </a:solidFill>
              </a:rPr>
              <a:t>Input:</a:t>
            </a:r>
            <a:r>
              <a:rPr lang="en-US" altLang="en-US"/>
              <a:t> </a:t>
            </a:r>
            <a:r>
              <a:rPr lang="zh-TW" altLang="en-US">
                <a:ea typeface="PMingLiU" pitchFamily="18" charset="-120"/>
              </a:rPr>
              <a:t>俄亥俄州的首府是甚麼？</a:t>
            </a:r>
            <a:r>
              <a:rPr lang="en-US" altLang="ja-JP">
                <a:ea typeface="PMingLiU" pitchFamily="18" charset="-120"/>
              </a:rPr>
              <a:t> </a:t>
            </a:r>
            <a:endParaRPr lang="en-US" altLang="en-US"/>
          </a:p>
        </p:txBody>
      </p:sp>
      <p:sp>
        <p:nvSpPr>
          <p:cNvPr id="210947" name="Footer Placeholder 6"/>
          <p:cNvSpPr txBox="1">
            <a:spLocks/>
          </p:cNvSpPr>
          <p:nvPr/>
        </p:nvSpPr>
        <p:spPr bwMode="auto">
          <a:xfrm>
            <a:off x="2919413" y="6553200"/>
            <a:ext cx="2514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latin typeface="Tw Cen MT" panose="020B0602020104020603" pitchFamily="34" charset="0"/>
              </a:rPr>
              <a:t>Slide from Ray Mooney</a:t>
            </a:r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400"/>
              <a:t>Syntax-Based MT Example</a:t>
            </a:r>
          </a:p>
        </p:txBody>
      </p:sp>
      <p:sp>
        <p:nvSpPr>
          <p:cNvPr id="212994" name="Text Box 8"/>
          <p:cNvSpPr txBox="1">
            <a:spLocks noChangeArrowheads="1"/>
          </p:cNvSpPr>
          <p:nvPr/>
        </p:nvSpPr>
        <p:spPr bwMode="auto">
          <a:xfrm>
            <a:off x="7469804" y="2005013"/>
            <a:ext cx="33214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FF3300"/>
                </a:solidFill>
                <a:sym typeface="Wingdings" panose="05000000000000000000" pitchFamily="2" charset="2"/>
              </a:rPr>
              <a:t>X</a:t>
            </a:r>
            <a:endParaRPr lang="en-US" altLang="en-US"/>
          </a:p>
        </p:txBody>
      </p:sp>
      <p:sp>
        <p:nvSpPr>
          <p:cNvPr id="212995" name="Text Box 18"/>
          <p:cNvSpPr txBox="1">
            <a:spLocks noChangeArrowheads="1"/>
          </p:cNvSpPr>
          <p:nvPr/>
        </p:nvSpPr>
        <p:spPr bwMode="auto">
          <a:xfrm>
            <a:off x="4237654" y="1995488"/>
            <a:ext cx="33214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FF3300"/>
                </a:solidFill>
              </a:rPr>
              <a:t>X</a:t>
            </a:r>
          </a:p>
        </p:txBody>
      </p:sp>
      <p:sp>
        <p:nvSpPr>
          <p:cNvPr id="212996" name="Freeform 27"/>
          <p:cNvSpPr>
            <a:spLocks/>
          </p:cNvSpPr>
          <p:nvPr/>
        </p:nvSpPr>
        <p:spPr bwMode="auto">
          <a:xfrm>
            <a:off x="4419600" y="2362200"/>
            <a:ext cx="3200400" cy="76200"/>
          </a:xfrm>
          <a:custGeom>
            <a:avLst/>
            <a:gdLst>
              <a:gd name="T0" fmla="*/ 0 w 2304"/>
              <a:gd name="T1" fmla="*/ 0 h 48"/>
              <a:gd name="T2" fmla="*/ 0 w 2304"/>
              <a:gd name="T3" fmla="*/ 2147483647 h 48"/>
              <a:gd name="T4" fmla="*/ 2147483647 w 2304"/>
              <a:gd name="T5" fmla="*/ 2147483647 h 48"/>
              <a:gd name="T6" fmla="*/ 2147483647 w 2304"/>
              <a:gd name="T7" fmla="*/ 0 h 48"/>
              <a:gd name="T8" fmla="*/ 0 60000 65536"/>
              <a:gd name="T9" fmla="*/ 0 60000 65536"/>
              <a:gd name="T10" fmla="*/ 0 60000 65536"/>
              <a:gd name="T11" fmla="*/ 0 60000 65536"/>
              <a:gd name="T12" fmla="*/ 0 w 2304"/>
              <a:gd name="T13" fmla="*/ 0 h 48"/>
              <a:gd name="T14" fmla="*/ 2304 w 2304"/>
              <a:gd name="T15" fmla="*/ 48 h 4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04" h="48">
                <a:moveTo>
                  <a:pt x="0" y="0"/>
                </a:moveTo>
                <a:lnTo>
                  <a:pt x="0" y="48"/>
                </a:lnTo>
                <a:lnTo>
                  <a:pt x="2304" y="48"/>
                </a:lnTo>
                <a:lnTo>
                  <a:pt x="2304" y="0"/>
                </a:lnTo>
              </a:path>
            </a:pathLst>
          </a:custGeom>
          <a:noFill/>
          <a:ln w="222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2997" name="Text Box 28"/>
          <p:cNvSpPr txBox="1">
            <a:spLocks noChangeArrowheads="1"/>
          </p:cNvSpPr>
          <p:nvPr/>
        </p:nvSpPr>
        <p:spPr bwMode="auto">
          <a:xfrm>
            <a:off x="1820864" y="5478463"/>
            <a:ext cx="2985113" cy="338554"/>
          </a:xfrm>
          <a:prstGeom prst="rect">
            <a:avLst/>
          </a:prstGeom>
          <a:solidFill>
            <a:srgbClr val="D7A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962DFF"/>
                </a:solidFill>
              </a:rPr>
              <a:t>Input:</a:t>
            </a:r>
            <a:r>
              <a:rPr lang="en-US" altLang="en-US"/>
              <a:t> </a:t>
            </a:r>
            <a:r>
              <a:rPr lang="zh-TW" altLang="en-US">
                <a:ea typeface="PMingLiU" pitchFamily="18" charset="-120"/>
              </a:rPr>
              <a:t>俄亥俄州的首府是甚麼？</a:t>
            </a:r>
            <a:endParaRPr lang="en-US" altLang="en-US"/>
          </a:p>
        </p:txBody>
      </p:sp>
      <p:sp>
        <p:nvSpPr>
          <p:cNvPr id="212998" name="Footer Placeholder 6"/>
          <p:cNvSpPr txBox="1">
            <a:spLocks/>
          </p:cNvSpPr>
          <p:nvPr/>
        </p:nvSpPr>
        <p:spPr bwMode="auto">
          <a:xfrm>
            <a:off x="2919413" y="6553200"/>
            <a:ext cx="2514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latin typeface="Tw Cen MT" panose="020B0602020104020603" pitchFamily="34" charset="0"/>
              </a:rPr>
              <a:t>Slide from Ray Mooney</a:t>
            </a: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Syntax-Based MT Example</a:t>
            </a:r>
          </a:p>
        </p:txBody>
      </p:sp>
      <p:sp>
        <p:nvSpPr>
          <p:cNvPr id="215042" name="Text Box 4"/>
          <p:cNvSpPr txBox="1">
            <a:spLocks noChangeArrowheads="1"/>
          </p:cNvSpPr>
          <p:nvPr/>
        </p:nvSpPr>
        <p:spPr bwMode="auto">
          <a:xfrm>
            <a:off x="6769425" y="2690813"/>
            <a:ext cx="13773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>
                <a:sym typeface="Wingdings" panose="05000000000000000000" pitchFamily="2" charset="2"/>
              </a:rPr>
              <a:t>What is</a:t>
            </a:r>
            <a:r>
              <a:rPr lang="en-US" altLang="en-US">
                <a:solidFill>
                  <a:srgbClr val="FF3300"/>
                </a:solidFill>
                <a:sym typeface="Wingdings" panose="05000000000000000000" pitchFamily="2" charset="2"/>
              </a:rPr>
              <a:t>        X</a:t>
            </a:r>
            <a:endParaRPr lang="en-US" altLang="en-US"/>
          </a:p>
        </p:txBody>
      </p:sp>
      <p:sp>
        <p:nvSpPr>
          <p:cNvPr id="215043" name="Text Box 8"/>
          <p:cNvSpPr txBox="1">
            <a:spLocks noChangeArrowheads="1"/>
          </p:cNvSpPr>
          <p:nvPr/>
        </p:nvSpPr>
        <p:spPr bwMode="auto">
          <a:xfrm>
            <a:off x="7469804" y="2005013"/>
            <a:ext cx="33214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FF3300"/>
                </a:solidFill>
                <a:sym typeface="Wingdings" panose="05000000000000000000" pitchFamily="2" charset="2"/>
              </a:rPr>
              <a:t>X</a:t>
            </a:r>
            <a:endParaRPr lang="en-US" altLang="en-US"/>
          </a:p>
        </p:txBody>
      </p:sp>
      <p:sp>
        <p:nvSpPr>
          <p:cNvPr id="215044" name="Line 9"/>
          <p:cNvSpPr>
            <a:spLocks noChangeShapeType="1"/>
          </p:cNvSpPr>
          <p:nvPr/>
        </p:nvSpPr>
        <p:spPr bwMode="auto">
          <a:xfrm flipH="1">
            <a:off x="7162800" y="2362200"/>
            <a:ext cx="457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45" name="Line 10"/>
          <p:cNvSpPr>
            <a:spLocks noChangeShapeType="1"/>
          </p:cNvSpPr>
          <p:nvPr/>
        </p:nvSpPr>
        <p:spPr bwMode="auto">
          <a:xfrm>
            <a:off x="7620000" y="2362200"/>
            <a:ext cx="457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46" name="Text Box 18"/>
          <p:cNvSpPr txBox="1">
            <a:spLocks noChangeArrowheads="1"/>
          </p:cNvSpPr>
          <p:nvPr/>
        </p:nvSpPr>
        <p:spPr bwMode="auto">
          <a:xfrm>
            <a:off x="4237654" y="1995488"/>
            <a:ext cx="33214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FF3300"/>
                </a:solidFill>
              </a:rPr>
              <a:t>X</a:t>
            </a:r>
          </a:p>
        </p:txBody>
      </p:sp>
      <p:sp>
        <p:nvSpPr>
          <p:cNvPr id="215047" name="Text Box 19"/>
          <p:cNvSpPr txBox="1">
            <a:spLocks noChangeArrowheads="1"/>
          </p:cNvSpPr>
          <p:nvPr/>
        </p:nvSpPr>
        <p:spPr bwMode="auto">
          <a:xfrm>
            <a:off x="3851693" y="2706688"/>
            <a:ext cx="13580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FF3300"/>
                </a:solidFill>
              </a:rPr>
              <a:t>X</a:t>
            </a:r>
            <a:r>
              <a:rPr lang="en-US" altLang="zh-TW">
                <a:solidFill>
                  <a:srgbClr val="FF3300"/>
                </a:solidFill>
                <a:ea typeface="PMingLiU" pitchFamily="18" charset="-120"/>
              </a:rPr>
              <a:t>        </a:t>
            </a:r>
            <a:r>
              <a:rPr lang="zh-TW" altLang="en-US">
                <a:ea typeface="PMingLiU" pitchFamily="18" charset="-120"/>
              </a:rPr>
              <a:t>是甚麼</a:t>
            </a:r>
            <a:endParaRPr lang="en-US" altLang="en-US"/>
          </a:p>
        </p:txBody>
      </p:sp>
      <p:sp>
        <p:nvSpPr>
          <p:cNvPr id="215048" name="Line 20"/>
          <p:cNvSpPr>
            <a:spLocks noChangeShapeType="1"/>
          </p:cNvSpPr>
          <p:nvPr/>
        </p:nvSpPr>
        <p:spPr bwMode="auto">
          <a:xfrm flipH="1">
            <a:off x="3962400" y="2362200"/>
            <a:ext cx="457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049" name="Line 21"/>
          <p:cNvSpPr>
            <a:spLocks noChangeShapeType="1"/>
          </p:cNvSpPr>
          <p:nvPr/>
        </p:nvSpPr>
        <p:spPr bwMode="auto">
          <a:xfrm>
            <a:off x="4419600" y="2362200"/>
            <a:ext cx="48895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050" name="Text Box 28"/>
          <p:cNvSpPr txBox="1">
            <a:spLocks noChangeArrowheads="1"/>
          </p:cNvSpPr>
          <p:nvPr/>
        </p:nvSpPr>
        <p:spPr bwMode="auto">
          <a:xfrm>
            <a:off x="1820864" y="5478463"/>
            <a:ext cx="3036409" cy="338554"/>
          </a:xfrm>
          <a:prstGeom prst="rect">
            <a:avLst/>
          </a:prstGeom>
          <a:solidFill>
            <a:srgbClr val="D7A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962DFF"/>
                </a:solidFill>
              </a:rPr>
              <a:t>Input:</a:t>
            </a:r>
            <a:r>
              <a:rPr lang="en-US" altLang="en-US"/>
              <a:t> </a:t>
            </a:r>
            <a:r>
              <a:rPr lang="zh-TW" altLang="en-US">
                <a:ea typeface="PMingLiU" pitchFamily="18" charset="-120"/>
              </a:rPr>
              <a:t>俄亥俄州的首府是甚麼？</a:t>
            </a:r>
            <a:r>
              <a:rPr lang="en-US" altLang="ja-JP">
                <a:ea typeface="PMingLiU" pitchFamily="18" charset="-120"/>
              </a:rPr>
              <a:t> </a:t>
            </a:r>
            <a:endParaRPr lang="en-US" altLang="en-US"/>
          </a:p>
        </p:txBody>
      </p:sp>
      <p:sp>
        <p:nvSpPr>
          <p:cNvPr id="215051" name="Freeform 29"/>
          <p:cNvSpPr>
            <a:spLocks/>
          </p:cNvSpPr>
          <p:nvPr/>
        </p:nvSpPr>
        <p:spPr bwMode="auto">
          <a:xfrm>
            <a:off x="3962400" y="3048000"/>
            <a:ext cx="4114800" cy="76200"/>
          </a:xfrm>
          <a:custGeom>
            <a:avLst/>
            <a:gdLst>
              <a:gd name="T0" fmla="*/ 0 w 2304"/>
              <a:gd name="T1" fmla="*/ 0 h 48"/>
              <a:gd name="T2" fmla="*/ 0 w 2304"/>
              <a:gd name="T3" fmla="*/ 2147483647 h 48"/>
              <a:gd name="T4" fmla="*/ 2147483647 w 2304"/>
              <a:gd name="T5" fmla="*/ 2147483647 h 48"/>
              <a:gd name="T6" fmla="*/ 2147483647 w 2304"/>
              <a:gd name="T7" fmla="*/ 0 h 48"/>
              <a:gd name="T8" fmla="*/ 0 60000 65536"/>
              <a:gd name="T9" fmla="*/ 0 60000 65536"/>
              <a:gd name="T10" fmla="*/ 0 60000 65536"/>
              <a:gd name="T11" fmla="*/ 0 60000 65536"/>
              <a:gd name="T12" fmla="*/ 0 w 2304"/>
              <a:gd name="T13" fmla="*/ 0 h 48"/>
              <a:gd name="T14" fmla="*/ 2304 w 2304"/>
              <a:gd name="T15" fmla="*/ 48 h 4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04" h="48">
                <a:moveTo>
                  <a:pt x="0" y="0"/>
                </a:moveTo>
                <a:lnTo>
                  <a:pt x="0" y="48"/>
                </a:lnTo>
                <a:lnTo>
                  <a:pt x="2304" y="48"/>
                </a:lnTo>
                <a:lnTo>
                  <a:pt x="2304" y="0"/>
                </a:lnTo>
              </a:path>
            </a:pathLst>
          </a:custGeom>
          <a:noFill/>
          <a:ln w="222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52" name="Text Box 32"/>
          <p:cNvSpPr txBox="1">
            <a:spLocks noChangeArrowheads="1"/>
          </p:cNvSpPr>
          <p:nvPr/>
        </p:nvSpPr>
        <p:spPr bwMode="auto">
          <a:xfrm>
            <a:off x="6553201" y="5508625"/>
            <a:ext cx="31527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3300"/>
                </a:solidFill>
              </a:rPr>
              <a:t>X</a:t>
            </a:r>
            <a:r>
              <a:rPr lang="en-US" altLang="en-US"/>
              <a:t> </a:t>
            </a:r>
            <a:r>
              <a:rPr lang="en-US" altLang="en-US">
                <a:sym typeface="Wingdings" panose="05000000000000000000" pitchFamily="2" charset="2"/>
              </a:rPr>
              <a:t> </a:t>
            </a:r>
            <a:r>
              <a:rPr lang="en-US" altLang="en-US">
                <a:solidFill>
                  <a:srgbClr val="FF3300"/>
                </a:solidFill>
                <a:sym typeface="Wingdings" panose="05000000000000000000" pitchFamily="2" charset="2"/>
              </a:rPr>
              <a:t>X</a:t>
            </a:r>
            <a:r>
              <a:rPr lang="en-US" altLang="en-US">
                <a:sym typeface="Wingdings" panose="05000000000000000000" pitchFamily="2" charset="2"/>
              </a:rPr>
              <a:t> </a:t>
            </a:r>
            <a:r>
              <a:rPr lang="zh-TW" altLang="en-US">
                <a:ea typeface="PMingLiU" pitchFamily="18" charset="-120"/>
                <a:sym typeface="Wingdings" panose="05000000000000000000" pitchFamily="2" charset="2"/>
              </a:rPr>
              <a:t>是甚麼</a:t>
            </a:r>
            <a:r>
              <a:rPr lang="en-US" altLang="ja-JP">
                <a:ea typeface="PMingLiU" pitchFamily="18" charset="-120"/>
                <a:sym typeface="Wingdings" panose="05000000000000000000" pitchFamily="2" charset="2"/>
              </a:rPr>
              <a:t> /</a:t>
            </a:r>
            <a:r>
              <a:rPr lang="en-US" altLang="zh-TW">
                <a:ea typeface="PMingLiU" pitchFamily="18" charset="-120"/>
                <a:sym typeface="Wingdings" panose="05000000000000000000" pitchFamily="2" charset="2"/>
              </a:rPr>
              <a:t> What is </a:t>
            </a:r>
            <a:r>
              <a:rPr lang="en-US" altLang="zh-TW">
                <a:solidFill>
                  <a:srgbClr val="FF3300"/>
                </a:solidFill>
                <a:ea typeface="PMingLiU" pitchFamily="18" charset="-120"/>
                <a:sym typeface="Wingdings" panose="05000000000000000000" pitchFamily="2" charset="2"/>
              </a:rPr>
              <a:t>X</a:t>
            </a:r>
            <a:endParaRPr lang="en-US" altLang="en-US"/>
          </a:p>
        </p:txBody>
      </p:sp>
      <p:sp>
        <p:nvSpPr>
          <p:cNvPr id="215053" name="Freeform 42"/>
          <p:cNvSpPr>
            <a:spLocks/>
          </p:cNvSpPr>
          <p:nvPr/>
        </p:nvSpPr>
        <p:spPr bwMode="auto">
          <a:xfrm>
            <a:off x="7239000" y="5867400"/>
            <a:ext cx="2057400" cy="76200"/>
          </a:xfrm>
          <a:custGeom>
            <a:avLst/>
            <a:gdLst>
              <a:gd name="T0" fmla="*/ 0 w 2304"/>
              <a:gd name="T1" fmla="*/ 0 h 48"/>
              <a:gd name="T2" fmla="*/ 0 w 2304"/>
              <a:gd name="T3" fmla="*/ 2147483647 h 48"/>
              <a:gd name="T4" fmla="*/ 2147483647 w 2304"/>
              <a:gd name="T5" fmla="*/ 2147483647 h 48"/>
              <a:gd name="T6" fmla="*/ 2147483647 w 2304"/>
              <a:gd name="T7" fmla="*/ 0 h 48"/>
              <a:gd name="T8" fmla="*/ 0 60000 65536"/>
              <a:gd name="T9" fmla="*/ 0 60000 65536"/>
              <a:gd name="T10" fmla="*/ 0 60000 65536"/>
              <a:gd name="T11" fmla="*/ 0 60000 65536"/>
              <a:gd name="T12" fmla="*/ 0 w 2304"/>
              <a:gd name="T13" fmla="*/ 0 h 48"/>
              <a:gd name="T14" fmla="*/ 2304 w 2304"/>
              <a:gd name="T15" fmla="*/ 48 h 4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04" h="48">
                <a:moveTo>
                  <a:pt x="0" y="0"/>
                </a:moveTo>
                <a:lnTo>
                  <a:pt x="0" y="48"/>
                </a:lnTo>
                <a:lnTo>
                  <a:pt x="2304" y="48"/>
                </a:lnTo>
                <a:lnTo>
                  <a:pt x="2304" y="0"/>
                </a:lnTo>
              </a:path>
            </a:pathLst>
          </a:custGeom>
          <a:noFill/>
          <a:ln w="222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54" name="Footer Placeholder 6"/>
          <p:cNvSpPr txBox="1">
            <a:spLocks/>
          </p:cNvSpPr>
          <p:nvPr/>
        </p:nvSpPr>
        <p:spPr bwMode="auto">
          <a:xfrm>
            <a:off x="2919413" y="6553200"/>
            <a:ext cx="2514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latin typeface="Tw Cen MT" panose="020B0602020104020603" pitchFamily="34" charset="0"/>
              </a:rPr>
              <a:t>Slide from Ray Mooney</a:t>
            </a: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Syntax-Based MT Example</a:t>
            </a:r>
          </a:p>
        </p:txBody>
      </p:sp>
      <p:sp>
        <p:nvSpPr>
          <p:cNvPr id="217090" name="Text Box 3"/>
          <p:cNvSpPr txBox="1">
            <a:spLocks noChangeArrowheads="1"/>
          </p:cNvSpPr>
          <p:nvPr/>
        </p:nvSpPr>
        <p:spPr bwMode="auto">
          <a:xfrm>
            <a:off x="3420885" y="3392488"/>
            <a:ext cx="11528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FF3300"/>
                </a:solidFill>
              </a:rPr>
              <a:t>X</a:t>
            </a:r>
            <a:r>
              <a:rPr lang="en-US" altLang="zh-TW">
                <a:solidFill>
                  <a:srgbClr val="FF3300"/>
                </a:solidFill>
                <a:ea typeface="PMingLiU" pitchFamily="18" charset="-120"/>
              </a:rPr>
              <a:t>        </a:t>
            </a:r>
            <a:r>
              <a:rPr lang="zh-TW" altLang="en-US">
                <a:ea typeface="PMingLiU" pitchFamily="18" charset="-120"/>
              </a:rPr>
              <a:t>首府</a:t>
            </a:r>
            <a:endParaRPr lang="en-US" altLang="en-US"/>
          </a:p>
        </p:txBody>
      </p:sp>
      <p:sp>
        <p:nvSpPr>
          <p:cNvPr id="217091" name="Text Box 4"/>
          <p:cNvSpPr txBox="1">
            <a:spLocks noChangeArrowheads="1"/>
          </p:cNvSpPr>
          <p:nvPr/>
        </p:nvSpPr>
        <p:spPr bwMode="auto">
          <a:xfrm>
            <a:off x="6769425" y="2690813"/>
            <a:ext cx="13773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>
                <a:sym typeface="Wingdings" panose="05000000000000000000" pitchFamily="2" charset="2"/>
              </a:rPr>
              <a:t>What is</a:t>
            </a:r>
            <a:r>
              <a:rPr lang="en-US" altLang="en-US">
                <a:solidFill>
                  <a:srgbClr val="FF3300"/>
                </a:solidFill>
                <a:sym typeface="Wingdings" panose="05000000000000000000" pitchFamily="2" charset="2"/>
              </a:rPr>
              <a:t>        X</a:t>
            </a:r>
            <a:endParaRPr lang="en-US" altLang="en-US"/>
          </a:p>
        </p:txBody>
      </p:sp>
      <p:sp>
        <p:nvSpPr>
          <p:cNvPr id="217092" name="Text Box 5"/>
          <p:cNvSpPr txBox="1">
            <a:spLocks noChangeArrowheads="1"/>
          </p:cNvSpPr>
          <p:nvPr/>
        </p:nvSpPr>
        <p:spPr bwMode="auto">
          <a:xfrm>
            <a:off x="7047771" y="3376613"/>
            <a:ext cx="159530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>
                <a:sym typeface="Wingdings" panose="05000000000000000000" pitchFamily="2" charset="2"/>
              </a:rPr>
              <a:t>the capital    </a:t>
            </a:r>
            <a:r>
              <a:rPr lang="en-US" altLang="en-US">
                <a:solidFill>
                  <a:srgbClr val="FF3300"/>
                </a:solidFill>
                <a:sym typeface="Wingdings" panose="05000000000000000000" pitchFamily="2" charset="2"/>
              </a:rPr>
              <a:t>    X</a:t>
            </a:r>
            <a:endParaRPr lang="en-US" altLang="en-US">
              <a:sym typeface="Wingdings" panose="05000000000000000000" pitchFamily="2" charset="2"/>
            </a:endParaRPr>
          </a:p>
        </p:txBody>
      </p:sp>
      <p:sp>
        <p:nvSpPr>
          <p:cNvPr id="217093" name="Text Box 8"/>
          <p:cNvSpPr txBox="1">
            <a:spLocks noChangeArrowheads="1"/>
          </p:cNvSpPr>
          <p:nvPr/>
        </p:nvSpPr>
        <p:spPr bwMode="auto">
          <a:xfrm>
            <a:off x="7469804" y="2005013"/>
            <a:ext cx="33214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FF3300"/>
                </a:solidFill>
                <a:sym typeface="Wingdings" panose="05000000000000000000" pitchFamily="2" charset="2"/>
              </a:rPr>
              <a:t>X</a:t>
            </a:r>
            <a:endParaRPr lang="en-US" altLang="en-US"/>
          </a:p>
        </p:txBody>
      </p:sp>
      <p:sp>
        <p:nvSpPr>
          <p:cNvPr id="217094" name="Line 9"/>
          <p:cNvSpPr>
            <a:spLocks noChangeShapeType="1"/>
          </p:cNvSpPr>
          <p:nvPr/>
        </p:nvSpPr>
        <p:spPr bwMode="auto">
          <a:xfrm flipH="1">
            <a:off x="7162800" y="2362200"/>
            <a:ext cx="457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7095" name="Line 10"/>
          <p:cNvSpPr>
            <a:spLocks noChangeShapeType="1"/>
          </p:cNvSpPr>
          <p:nvPr/>
        </p:nvSpPr>
        <p:spPr bwMode="auto">
          <a:xfrm>
            <a:off x="7620000" y="2362200"/>
            <a:ext cx="457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7096" name="Line 11"/>
          <p:cNvSpPr>
            <a:spLocks noChangeShapeType="1"/>
          </p:cNvSpPr>
          <p:nvPr/>
        </p:nvSpPr>
        <p:spPr bwMode="auto">
          <a:xfrm flipH="1">
            <a:off x="7613650" y="3048000"/>
            <a:ext cx="503238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7097" name="Line 15"/>
          <p:cNvSpPr>
            <a:spLocks noChangeShapeType="1"/>
          </p:cNvSpPr>
          <p:nvPr/>
        </p:nvSpPr>
        <p:spPr bwMode="auto">
          <a:xfrm>
            <a:off x="8116888" y="3048000"/>
            <a:ext cx="487362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7098" name="Text Box 18"/>
          <p:cNvSpPr txBox="1">
            <a:spLocks noChangeArrowheads="1"/>
          </p:cNvSpPr>
          <p:nvPr/>
        </p:nvSpPr>
        <p:spPr bwMode="auto">
          <a:xfrm>
            <a:off x="4237654" y="1995488"/>
            <a:ext cx="33214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FF3300"/>
                </a:solidFill>
              </a:rPr>
              <a:t>X</a:t>
            </a:r>
          </a:p>
        </p:txBody>
      </p:sp>
      <p:sp>
        <p:nvSpPr>
          <p:cNvPr id="217099" name="Text Box 19"/>
          <p:cNvSpPr txBox="1">
            <a:spLocks noChangeArrowheads="1"/>
          </p:cNvSpPr>
          <p:nvPr/>
        </p:nvSpPr>
        <p:spPr bwMode="auto">
          <a:xfrm>
            <a:off x="3851693" y="2706688"/>
            <a:ext cx="13580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FF3300"/>
                </a:solidFill>
              </a:rPr>
              <a:t>X</a:t>
            </a:r>
            <a:r>
              <a:rPr lang="en-US" altLang="zh-TW">
                <a:solidFill>
                  <a:srgbClr val="FF3300"/>
                </a:solidFill>
                <a:ea typeface="PMingLiU" pitchFamily="18" charset="-120"/>
              </a:rPr>
              <a:t>        </a:t>
            </a:r>
            <a:r>
              <a:rPr lang="zh-TW" altLang="en-US">
                <a:ea typeface="PMingLiU" pitchFamily="18" charset="-120"/>
              </a:rPr>
              <a:t>是甚麼</a:t>
            </a:r>
            <a:endParaRPr lang="en-US" altLang="en-US"/>
          </a:p>
        </p:txBody>
      </p:sp>
      <p:sp>
        <p:nvSpPr>
          <p:cNvPr id="217100" name="Line 20"/>
          <p:cNvSpPr>
            <a:spLocks noChangeShapeType="1"/>
          </p:cNvSpPr>
          <p:nvPr/>
        </p:nvSpPr>
        <p:spPr bwMode="auto">
          <a:xfrm flipH="1">
            <a:off x="3962400" y="2362200"/>
            <a:ext cx="457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7101" name="Line 21"/>
          <p:cNvSpPr>
            <a:spLocks noChangeShapeType="1"/>
          </p:cNvSpPr>
          <p:nvPr/>
        </p:nvSpPr>
        <p:spPr bwMode="auto">
          <a:xfrm>
            <a:off x="4419600" y="2362200"/>
            <a:ext cx="48895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7102" name="Line 22"/>
          <p:cNvSpPr>
            <a:spLocks noChangeShapeType="1"/>
          </p:cNvSpPr>
          <p:nvPr/>
        </p:nvSpPr>
        <p:spPr bwMode="auto">
          <a:xfrm flipH="1">
            <a:off x="3562350" y="3048000"/>
            <a:ext cx="38735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7103" name="Line 23"/>
          <p:cNvSpPr>
            <a:spLocks noChangeShapeType="1"/>
          </p:cNvSpPr>
          <p:nvPr/>
        </p:nvSpPr>
        <p:spPr bwMode="auto">
          <a:xfrm>
            <a:off x="3943350" y="3048000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7104" name="Text Box 28"/>
          <p:cNvSpPr txBox="1">
            <a:spLocks noChangeArrowheads="1"/>
          </p:cNvSpPr>
          <p:nvPr/>
        </p:nvSpPr>
        <p:spPr bwMode="auto">
          <a:xfrm>
            <a:off x="1820864" y="5478463"/>
            <a:ext cx="2985113" cy="338554"/>
          </a:xfrm>
          <a:prstGeom prst="rect">
            <a:avLst/>
          </a:prstGeom>
          <a:solidFill>
            <a:srgbClr val="D7A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962DFF"/>
                </a:solidFill>
              </a:rPr>
              <a:t>Input:</a:t>
            </a:r>
            <a:r>
              <a:rPr lang="en-US" altLang="en-US"/>
              <a:t> </a:t>
            </a:r>
            <a:r>
              <a:rPr lang="zh-TW" altLang="en-US">
                <a:ea typeface="PMingLiU" pitchFamily="18" charset="-120"/>
              </a:rPr>
              <a:t>俄亥俄州的首府是甚麼？</a:t>
            </a:r>
            <a:endParaRPr lang="en-US" altLang="en-US"/>
          </a:p>
        </p:txBody>
      </p:sp>
      <p:sp>
        <p:nvSpPr>
          <p:cNvPr id="217105" name="Freeform 30"/>
          <p:cNvSpPr>
            <a:spLocks/>
          </p:cNvSpPr>
          <p:nvPr/>
        </p:nvSpPr>
        <p:spPr bwMode="auto">
          <a:xfrm>
            <a:off x="3505200" y="3733800"/>
            <a:ext cx="5181600" cy="76200"/>
          </a:xfrm>
          <a:custGeom>
            <a:avLst/>
            <a:gdLst>
              <a:gd name="T0" fmla="*/ 0 w 2304"/>
              <a:gd name="T1" fmla="*/ 0 h 48"/>
              <a:gd name="T2" fmla="*/ 0 w 2304"/>
              <a:gd name="T3" fmla="*/ 2147483647 h 48"/>
              <a:gd name="T4" fmla="*/ 2147483647 w 2304"/>
              <a:gd name="T5" fmla="*/ 2147483647 h 48"/>
              <a:gd name="T6" fmla="*/ 2147483647 w 2304"/>
              <a:gd name="T7" fmla="*/ 0 h 48"/>
              <a:gd name="T8" fmla="*/ 0 60000 65536"/>
              <a:gd name="T9" fmla="*/ 0 60000 65536"/>
              <a:gd name="T10" fmla="*/ 0 60000 65536"/>
              <a:gd name="T11" fmla="*/ 0 60000 65536"/>
              <a:gd name="T12" fmla="*/ 0 w 2304"/>
              <a:gd name="T13" fmla="*/ 0 h 48"/>
              <a:gd name="T14" fmla="*/ 2304 w 2304"/>
              <a:gd name="T15" fmla="*/ 48 h 4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04" h="48">
                <a:moveTo>
                  <a:pt x="0" y="0"/>
                </a:moveTo>
                <a:lnTo>
                  <a:pt x="0" y="48"/>
                </a:lnTo>
                <a:lnTo>
                  <a:pt x="2304" y="48"/>
                </a:lnTo>
                <a:lnTo>
                  <a:pt x="2304" y="0"/>
                </a:lnTo>
              </a:path>
            </a:pathLst>
          </a:custGeom>
          <a:noFill/>
          <a:ln w="222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7106" name="Text Box 32"/>
          <p:cNvSpPr txBox="1">
            <a:spLocks noChangeArrowheads="1"/>
          </p:cNvSpPr>
          <p:nvPr/>
        </p:nvSpPr>
        <p:spPr bwMode="auto">
          <a:xfrm>
            <a:off x="6553200" y="5508625"/>
            <a:ext cx="3124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3300"/>
                </a:solidFill>
              </a:rPr>
              <a:t>X</a:t>
            </a:r>
            <a:r>
              <a:rPr lang="en-US" altLang="en-US"/>
              <a:t> </a:t>
            </a:r>
            <a:r>
              <a:rPr lang="en-US" altLang="en-US">
                <a:sym typeface="Wingdings" panose="05000000000000000000" pitchFamily="2" charset="2"/>
              </a:rPr>
              <a:t> </a:t>
            </a:r>
            <a:r>
              <a:rPr lang="en-US" altLang="en-US">
                <a:solidFill>
                  <a:srgbClr val="FF3300"/>
                </a:solidFill>
                <a:sym typeface="Wingdings" panose="05000000000000000000" pitchFamily="2" charset="2"/>
              </a:rPr>
              <a:t>X</a:t>
            </a:r>
            <a:r>
              <a:rPr lang="en-US" altLang="en-US">
                <a:sym typeface="Wingdings" panose="05000000000000000000" pitchFamily="2" charset="2"/>
              </a:rPr>
              <a:t> </a:t>
            </a:r>
            <a:r>
              <a:rPr lang="zh-TW" altLang="en-US">
                <a:ea typeface="PMingLiU" pitchFamily="18" charset="-120"/>
                <a:sym typeface="Wingdings" panose="05000000000000000000" pitchFamily="2" charset="2"/>
              </a:rPr>
              <a:t>首府</a:t>
            </a:r>
            <a:r>
              <a:rPr lang="en-US" altLang="ja-JP">
                <a:ea typeface="PMingLiU" pitchFamily="18" charset="-120"/>
                <a:sym typeface="Wingdings" panose="05000000000000000000" pitchFamily="2" charset="2"/>
              </a:rPr>
              <a:t> /</a:t>
            </a:r>
            <a:r>
              <a:rPr lang="en-US" altLang="zh-TW">
                <a:ea typeface="PMingLiU" pitchFamily="18" charset="-120"/>
                <a:sym typeface="Wingdings" panose="05000000000000000000" pitchFamily="2" charset="2"/>
              </a:rPr>
              <a:t> the capital </a:t>
            </a:r>
            <a:r>
              <a:rPr lang="en-US" altLang="zh-TW">
                <a:solidFill>
                  <a:srgbClr val="FF3300"/>
                </a:solidFill>
                <a:ea typeface="PMingLiU" pitchFamily="18" charset="-120"/>
                <a:sym typeface="Wingdings" panose="05000000000000000000" pitchFamily="2" charset="2"/>
              </a:rPr>
              <a:t>X</a:t>
            </a:r>
            <a:endParaRPr lang="en-US" altLang="en-US"/>
          </a:p>
        </p:txBody>
      </p:sp>
      <p:sp>
        <p:nvSpPr>
          <p:cNvPr id="217107" name="Freeform 33"/>
          <p:cNvSpPr>
            <a:spLocks/>
          </p:cNvSpPr>
          <p:nvPr/>
        </p:nvSpPr>
        <p:spPr bwMode="auto">
          <a:xfrm>
            <a:off x="7239000" y="5867400"/>
            <a:ext cx="2133600" cy="76200"/>
          </a:xfrm>
          <a:custGeom>
            <a:avLst/>
            <a:gdLst>
              <a:gd name="T0" fmla="*/ 0 w 2304"/>
              <a:gd name="T1" fmla="*/ 0 h 48"/>
              <a:gd name="T2" fmla="*/ 0 w 2304"/>
              <a:gd name="T3" fmla="*/ 2147483647 h 48"/>
              <a:gd name="T4" fmla="*/ 2147483647 w 2304"/>
              <a:gd name="T5" fmla="*/ 2147483647 h 48"/>
              <a:gd name="T6" fmla="*/ 2147483647 w 2304"/>
              <a:gd name="T7" fmla="*/ 0 h 48"/>
              <a:gd name="T8" fmla="*/ 0 60000 65536"/>
              <a:gd name="T9" fmla="*/ 0 60000 65536"/>
              <a:gd name="T10" fmla="*/ 0 60000 65536"/>
              <a:gd name="T11" fmla="*/ 0 60000 65536"/>
              <a:gd name="T12" fmla="*/ 0 w 2304"/>
              <a:gd name="T13" fmla="*/ 0 h 48"/>
              <a:gd name="T14" fmla="*/ 2304 w 2304"/>
              <a:gd name="T15" fmla="*/ 48 h 4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04" h="48">
                <a:moveTo>
                  <a:pt x="0" y="0"/>
                </a:moveTo>
                <a:lnTo>
                  <a:pt x="0" y="48"/>
                </a:lnTo>
                <a:lnTo>
                  <a:pt x="2304" y="48"/>
                </a:lnTo>
                <a:lnTo>
                  <a:pt x="2304" y="0"/>
                </a:lnTo>
              </a:path>
            </a:pathLst>
          </a:custGeom>
          <a:noFill/>
          <a:ln w="222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7108" name="Footer Placeholder 6"/>
          <p:cNvSpPr txBox="1">
            <a:spLocks/>
          </p:cNvSpPr>
          <p:nvPr/>
        </p:nvSpPr>
        <p:spPr bwMode="auto">
          <a:xfrm>
            <a:off x="2919413" y="6553200"/>
            <a:ext cx="2514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latin typeface="Tw Cen MT" panose="020B0602020104020603" pitchFamily="34" charset="0"/>
              </a:rPr>
              <a:t>Slide from Ray Mooney</a:t>
            </a: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Syntax-Based MT Example</a:t>
            </a:r>
          </a:p>
        </p:txBody>
      </p:sp>
      <p:sp>
        <p:nvSpPr>
          <p:cNvPr id="219138" name="Text Box 3"/>
          <p:cNvSpPr txBox="1">
            <a:spLocks noChangeArrowheads="1"/>
          </p:cNvSpPr>
          <p:nvPr/>
        </p:nvSpPr>
        <p:spPr bwMode="auto">
          <a:xfrm>
            <a:off x="3420885" y="3392488"/>
            <a:ext cx="11528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FF3300"/>
                </a:solidFill>
              </a:rPr>
              <a:t>X</a:t>
            </a:r>
            <a:r>
              <a:rPr lang="en-US" altLang="zh-TW">
                <a:solidFill>
                  <a:srgbClr val="FF3300"/>
                </a:solidFill>
                <a:ea typeface="PMingLiU" pitchFamily="18" charset="-120"/>
              </a:rPr>
              <a:t>        </a:t>
            </a:r>
            <a:r>
              <a:rPr lang="zh-TW" altLang="en-US">
                <a:ea typeface="PMingLiU" pitchFamily="18" charset="-120"/>
              </a:rPr>
              <a:t>首府</a:t>
            </a:r>
            <a:endParaRPr lang="en-US" altLang="en-US"/>
          </a:p>
        </p:txBody>
      </p:sp>
      <p:sp>
        <p:nvSpPr>
          <p:cNvPr id="219139" name="Text Box 4"/>
          <p:cNvSpPr txBox="1">
            <a:spLocks noChangeArrowheads="1"/>
          </p:cNvSpPr>
          <p:nvPr/>
        </p:nvSpPr>
        <p:spPr bwMode="auto">
          <a:xfrm>
            <a:off x="6769425" y="2690813"/>
            <a:ext cx="13773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>
                <a:sym typeface="Wingdings" panose="05000000000000000000" pitchFamily="2" charset="2"/>
              </a:rPr>
              <a:t>What is</a:t>
            </a:r>
            <a:r>
              <a:rPr lang="en-US" altLang="en-US">
                <a:solidFill>
                  <a:srgbClr val="FF3300"/>
                </a:solidFill>
                <a:sym typeface="Wingdings" panose="05000000000000000000" pitchFamily="2" charset="2"/>
              </a:rPr>
              <a:t>        X</a:t>
            </a:r>
            <a:endParaRPr lang="en-US" altLang="en-US"/>
          </a:p>
        </p:txBody>
      </p:sp>
      <p:sp>
        <p:nvSpPr>
          <p:cNvPr id="219140" name="Text Box 5"/>
          <p:cNvSpPr txBox="1">
            <a:spLocks noChangeArrowheads="1"/>
          </p:cNvSpPr>
          <p:nvPr/>
        </p:nvSpPr>
        <p:spPr bwMode="auto">
          <a:xfrm>
            <a:off x="7047771" y="3376613"/>
            <a:ext cx="159530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>
                <a:sym typeface="Wingdings" panose="05000000000000000000" pitchFamily="2" charset="2"/>
              </a:rPr>
              <a:t>the capital    </a:t>
            </a:r>
            <a:r>
              <a:rPr lang="en-US" altLang="en-US">
                <a:solidFill>
                  <a:srgbClr val="FF3300"/>
                </a:solidFill>
                <a:sym typeface="Wingdings" panose="05000000000000000000" pitchFamily="2" charset="2"/>
              </a:rPr>
              <a:t>    X</a:t>
            </a:r>
            <a:endParaRPr lang="en-US" altLang="en-US">
              <a:sym typeface="Wingdings" panose="05000000000000000000" pitchFamily="2" charset="2"/>
            </a:endParaRPr>
          </a:p>
        </p:txBody>
      </p:sp>
      <p:sp>
        <p:nvSpPr>
          <p:cNvPr id="219141" name="Text Box 6"/>
          <p:cNvSpPr txBox="1">
            <a:spLocks noChangeArrowheads="1"/>
          </p:cNvSpPr>
          <p:nvPr/>
        </p:nvSpPr>
        <p:spPr bwMode="auto">
          <a:xfrm>
            <a:off x="8252257" y="4062413"/>
            <a:ext cx="86273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>
                <a:sym typeface="Wingdings" panose="05000000000000000000" pitchFamily="2" charset="2"/>
              </a:rPr>
              <a:t>of       </a:t>
            </a:r>
            <a:r>
              <a:rPr lang="en-US" altLang="en-US">
                <a:solidFill>
                  <a:srgbClr val="FF3300"/>
                </a:solidFill>
                <a:sym typeface="Wingdings" panose="05000000000000000000" pitchFamily="2" charset="2"/>
              </a:rPr>
              <a:t>X</a:t>
            </a:r>
            <a:endParaRPr lang="en-US" altLang="en-US"/>
          </a:p>
        </p:txBody>
      </p:sp>
      <p:sp>
        <p:nvSpPr>
          <p:cNvPr id="219142" name="Text Box 8"/>
          <p:cNvSpPr txBox="1">
            <a:spLocks noChangeArrowheads="1"/>
          </p:cNvSpPr>
          <p:nvPr/>
        </p:nvSpPr>
        <p:spPr bwMode="auto">
          <a:xfrm>
            <a:off x="7469804" y="2005013"/>
            <a:ext cx="33214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FF3300"/>
                </a:solidFill>
                <a:sym typeface="Wingdings" panose="05000000000000000000" pitchFamily="2" charset="2"/>
              </a:rPr>
              <a:t>X</a:t>
            </a:r>
            <a:endParaRPr lang="en-US" altLang="en-US"/>
          </a:p>
        </p:txBody>
      </p:sp>
      <p:sp>
        <p:nvSpPr>
          <p:cNvPr id="219143" name="Line 9"/>
          <p:cNvSpPr>
            <a:spLocks noChangeShapeType="1"/>
          </p:cNvSpPr>
          <p:nvPr/>
        </p:nvSpPr>
        <p:spPr bwMode="auto">
          <a:xfrm flipH="1">
            <a:off x="7162800" y="2362200"/>
            <a:ext cx="457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9144" name="Line 10"/>
          <p:cNvSpPr>
            <a:spLocks noChangeShapeType="1"/>
          </p:cNvSpPr>
          <p:nvPr/>
        </p:nvSpPr>
        <p:spPr bwMode="auto">
          <a:xfrm>
            <a:off x="7620000" y="2362200"/>
            <a:ext cx="457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9145" name="Line 11"/>
          <p:cNvSpPr>
            <a:spLocks noChangeShapeType="1"/>
          </p:cNvSpPr>
          <p:nvPr/>
        </p:nvSpPr>
        <p:spPr bwMode="auto">
          <a:xfrm flipH="1">
            <a:off x="7613650" y="3048000"/>
            <a:ext cx="503238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9146" name="Line 12"/>
          <p:cNvSpPr>
            <a:spLocks noChangeShapeType="1"/>
          </p:cNvSpPr>
          <p:nvPr/>
        </p:nvSpPr>
        <p:spPr bwMode="auto">
          <a:xfrm flipH="1">
            <a:off x="8382001" y="3733800"/>
            <a:ext cx="290513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9147" name="Line 13"/>
          <p:cNvSpPr>
            <a:spLocks noChangeShapeType="1"/>
          </p:cNvSpPr>
          <p:nvPr/>
        </p:nvSpPr>
        <p:spPr bwMode="auto">
          <a:xfrm>
            <a:off x="8672514" y="3733800"/>
            <a:ext cx="319087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9148" name="Line 15"/>
          <p:cNvSpPr>
            <a:spLocks noChangeShapeType="1"/>
          </p:cNvSpPr>
          <p:nvPr/>
        </p:nvSpPr>
        <p:spPr bwMode="auto">
          <a:xfrm>
            <a:off x="8116888" y="3048000"/>
            <a:ext cx="487362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9149" name="Text Box 18"/>
          <p:cNvSpPr txBox="1">
            <a:spLocks noChangeArrowheads="1"/>
          </p:cNvSpPr>
          <p:nvPr/>
        </p:nvSpPr>
        <p:spPr bwMode="auto">
          <a:xfrm>
            <a:off x="4237654" y="1995488"/>
            <a:ext cx="33214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FF3300"/>
                </a:solidFill>
              </a:rPr>
              <a:t>X</a:t>
            </a:r>
          </a:p>
        </p:txBody>
      </p:sp>
      <p:sp>
        <p:nvSpPr>
          <p:cNvPr id="219150" name="Text Box 19"/>
          <p:cNvSpPr txBox="1">
            <a:spLocks noChangeArrowheads="1"/>
          </p:cNvSpPr>
          <p:nvPr/>
        </p:nvSpPr>
        <p:spPr bwMode="auto">
          <a:xfrm>
            <a:off x="3851693" y="2706688"/>
            <a:ext cx="13580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FF3300"/>
                </a:solidFill>
              </a:rPr>
              <a:t>X</a:t>
            </a:r>
            <a:r>
              <a:rPr lang="en-US" altLang="zh-TW">
                <a:solidFill>
                  <a:srgbClr val="FF3300"/>
                </a:solidFill>
                <a:ea typeface="PMingLiU" pitchFamily="18" charset="-120"/>
              </a:rPr>
              <a:t>        </a:t>
            </a:r>
            <a:r>
              <a:rPr lang="zh-TW" altLang="en-US">
                <a:ea typeface="PMingLiU" pitchFamily="18" charset="-120"/>
              </a:rPr>
              <a:t>是甚麼</a:t>
            </a:r>
            <a:endParaRPr lang="en-US" altLang="en-US"/>
          </a:p>
        </p:txBody>
      </p:sp>
      <p:sp>
        <p:nvSpPr>
          <p:cNvPr id="219151" name="Line 20"/>
          <p:cNvSpPr>
            <a:spLocks noChangeShapeType="1"/>
          </p:cNvSpPr>
          <p:nvPr/>
        </p:nvSpPr>
        <p:spPr bwMode="auto">
          <a:xfrm flipH="1">
            <a:off x="3962400" y="2362200"/>
            <a:ext cx="457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9152" name="Line 21"/>
          <p:cNvSpPr>
            <a:spLocks noChangeShapeType="1"/>
          </p:cNvSpPr>
          <p:nvPr/>
        </p:nvSpPr>
        <p:spPr bwMode="auto">
          <a:xfrm>
            <a:off x="4419600" y="2362200"/>
            <a:ext cx="48895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9153" name="Line 22"/>
          <p:cNvSpPr>
            <a:spLocks noChangeShapeType="1"/>
          </p:cNvSpPr>
          <p:nvPr/>
        </p:nvSpPr>
        <p:spPr bwMode="auto">
          <a:xfrm flipH="1">
            <a:off x="3562350" y="3048000"/>
            <a:ext cx="38735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9154" name="Line 23"/>
          <p:cNvSpPr>
            <a:spLocks noChangeShapeType="1"/>
          </p:cNvSpPr>
          <p:nvPr/>
        </p:nvSpPr>
        <p:spPr bwMode="auto">
          <a:xfrm>
            <a:off x="3943350" y="3048000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9155" name="Text Box 24"/>
          <p:cNvSpPr txBox="1">
            <a:spLocks noChangeArrowheads="1"/>
          </p:cNvSpPr>
          <p:nvPr/>
        </p:nvSpPr>
        <p:spPr bwMode="auto">
          <a:xfrm>
            <a:off x="3072628" y="4078288"/>
            <a:ext cx="94769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FF3300"/>
                </a:solidFill>
              </a:rPr>
              <a:t>X</a:t>
            </a:r>
            <a:r>
              <a:rPr lang="en-US" altLang="en-US"/>
              <a:t>      </a:t>
            </a:r>
            <a:r>
              <a:rPr lang="en-US" altLang="zh-TW">
                <a:ea typeface="PMingLiU" pitchFamily="18" charset="-120"/>
              </a:rPr>
              <a:t>  </a:t>
            </a:r>
            <a:r>
              <a:rPr lang="zh-TW" altLang="en-US">
                <a:ea typeface="PMingLiU" pitchFamily="18" charset="-120"/>
              </a:rPr>
              <a:t>的</a:t>
            </a:r>
            <a:endParaRPr lang="en-US" altLang="en-US"/>
          </a:p>
        </p:txBody>
      </p:sp>
      <p:sp>
        <p:nvSpPr>
          <p:cNvPr id="219156" name="Line 25"/>
          <p:cNvSpPr>
            <a:spLocks noChangeShapeType="1"/>
          </p:cNvSpPr>
          <p:nvPr/>
        </p:nvSpPr>
        <p:spPr bwMode="auto">
          <a:xfrm flipH="1">
            <a:off x="3219450" y="3733800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9157" name="Line 26"/>
          <p:cNvSpPr>
            <a:spLocks noChangeShapeType="1"/>
          </p:cNvSpPr>
          <p:nvPr/>
        </p:nvSpPr>
        <p:spPr bwMode="auto">
          <a:xfrm>
            <a:off x="3524250" y="3733800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9158" name="Text Box 28"/>
          <p:cNvSpPr txBox="1">
            <a:spLocks noChangeArrowheads="1"/>
          </p:cNvSpPr>
          <p:nvPr/>
        </p:nvSpPr>
        <p:spPr bwMode="auto">
          <a:xfrm>
            <a:off x="1820864" y="5478463"/>
            <a:ext cx="2985113" cy="338554"/>
          </a:xfrm>
          <a:prstGeom prst="rect">
            <a:avLst/>
          </a:prstGeom>
          <a:solidFill>
            <a:srgbClr val="D7A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962DFF"/>
                </a:solidFill>
              </a:rPr>
              <a:t>Input:</a:t>
            </a:r>
            <a:r>
              <a:rPr lang="en-US" altLang="en-US"/>
              <a:t> </a:t>
            </a:r>
            <a:r>
              <a:rPr lang="zh-TW" altLang="en-US">
                <a:ea typeface="PMingLiU" pitchFamily="18" charset="-120"/>
              </a:rPr>
              <a:t>俄亥俄州的首府是甚麼？</a:t>
            </a:r>
            <a:endParaRPr lang="en-US" altLang="en-US"/>
          </a:p>
        </p:txBody>
      </p:sp>
      <p:sp>
        <p:nvSpPr>
          <p:cNvPr id="219159" name="Freeform 31"/>
          <p:cNvSpPr>
            <a:spLocks/>
          </p:cNvSpPr>
          <p:nvPr/>
        </p:nvSpPr>
        <p:spPr bwMode="auto">
          <a:xfrm>
            <a:off x="3200400" y="4419600"/>
            <a:ext cx="5791200" cy="76200"/>
          </a:xfrm>
          <a:custGeom>
            <a:avLst/>
            <a:gdLst>
              <a:gd name="T0" fmla="*/ 0 w 2304"/>
              <a:gd name="T1" fmla="*/ 0 h 48"/>
              <a:gd name="T2" fmla="*/ 0 w 2304"/>
              <a:gd name="T3" fmla="*/ 2147483647 h 48"/>
              <a:gd name="T4" fmla="*/ 2147483647 w 2304"/>
              <a:gd name="T5" fmla="*/ 2147483647 h 48"/>
              <a:gd name="T6" fmla="*/ 2147483647 w 2304"/>
              <a:gd name="T7" fmla="*/ 0 h 48"/>
              <a:gd name="T8" fmla="*/ 0 60000 65536"/>
              <a:gd name="T9" fmla="*/ 0 60000 65536"/>
              <a:gd name="T10" fmla="*/ 0 60000 65536"/>
              <a:gd name="T11" fmla="*/ 0 60000 65536"/>
              <a:gd name="T12" fmla="*/ 0 w 2304"/>
              <a:gd name="T13" fmla="*/ 0 h 48"/>
              <a:gd name="T14" fmla="*/ 2304 w 2304"/>
              <a:gd name="T15" fmla="*/ 48 h 4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04" h="48">
                <a:moveTo>
                  <a:pt x="0" y="0"/>
                </a:moveTo>
                <a:lnTo>
                  <a:pt x="0" y="48"/>
                </a:lnTo>
                <a:lnTo>
                  <a:pt x="2304" y="48"/>
                </a:lnTo>
                <a:lnTo>
                  <a:pt x="2304" y="0"/>
                </a:lnTo>
              </a:path>
            </a:pathLst>
          </a:custGeom>
          <a:noFill/>
          <a:ln w="222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9160" name="Text Box 32"/>
          <p:cNvSpPr txBox="1">
            <a:spLocks noChangeArrowheads="1"/>
          </p:cNvSpPr>
          <p:nvPr/>
        </p:nvSpPr>
        <p:spPr bwMode="auto">
          <a:xfrm>
            <a:off x="6553200" y="5508625"/>
            <a:ext cx="29718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3300"/>
                </a:solidFill>
              </a:rPr>
              <a:t>X</a:t>
            </a:r>
            <a:r>
              <a:rPr lang="en-US" altLang="en-US"/>
              <a:t> </a:t>
            </a:r>
            <a:r>
              <a:rPr lang="en-US" altLang="en-US">
                <a:sym typeface="Wingdings" panose="05000000000000000000" pitchFamily="2" charset="2"/>
              </a:rPr>
              <a:t> </a:t>
            </a:r>
            <a:r>
              <a:rPr lang="en-US" altLang="en-US">
                <a:solidFill>
                  <a:srgbClr val="FF3300"/>
                </a:solidFill>
                <a:sym typeface="Wingdings" panose="05000000000000000000" pitchFamily="2" charset="2"/>
              </a:rPr>
              <a:t>X</a:t>
            </a:r>
            <a:r>
              <a:rPr lang="en-US" altLang="en-US">
                <a:sym typeface="Wingdings" panose="05000000000000000000" pitchFamily="2" charset="2"/>
              </a:rPr>
              <a:t> </a:t>
            </a:r>
            <a:r>
              <a:rPr lang="zh-TW" altLang="en-US">
                <a:ea typeface="PMingLiU" pitchFamily="18" charset="-120"/>
                <a:sym typeface="Wingdings" panose="05000000000000000000" pitchFamily="2" charset="2"/>
              </a:rPr>
              <a:t>的</a:t>
            </a:r>
            <a:r>
              <a:rPr lang="en-US" altLang="ja-JP">
                <a:ea typeface="PMingLiU" pitchFamily="18" charset="-120"/>
                <a:sym typeface="Wingdings" panose="05000000000000000000" pitchFamily="2" charset="2"/>
              </a:rPr>
              <a:t> /</a:t>
            </a:r>
            <a:r>
              <a:rPr lang="en-US" altLang="zh-TW">
                <a:ea typeface="PMingLiU" pitchFamily="18" charset="-120"/>
                <a:sym typeface="Wingdings" panose="05000000000000000000" pitchFamily="2" charset="2"/>
              </a:rPr>
              <a:t> of </a:t>
            </a:r>
            <a:r>
              <a:rPr lang="en-US" altLang="zh-TW">
                <a:solidFill>
                  <a:srgbClr val="FF3300"/>
                </a:solidFill>
                <a:ea typeface="PMingLiU" pitchFamily="18" charset="-120"/>
                <a:sym typeface="Wingdings" panose="05000000000000000000" pitchFamily="2" charset="2"/>
              </a:rPr>
              <a:t>X</a:t>
            </a:r>
            <a:endParaRPr lang="en-US" altLang="en-US"/>
          </a:p>
        </p:txBody>
      </p:sp>
      <p:sp>
        <p:nvSpPr>
          <p:cNvPr id="219161" name="Freeform 33"/>
          <p:cNvSpPr>
            <a:spLocks/>
          </p:cNvSpPr>
          <p:nvPr/>
        </p:nvSpPr>
        <p:spPr bwMode="auto">
          <a:xfrm>
            <a:off x="7239000" y="5867400"/>
            <a:ext cx="990600" cy="76200"/>
          </a:xfrm>
          <a:custGeom>
            <a:avLst/>
            <a:gdLst>
              <a:gd name="T0" fmla="*/ 0 w 2304"/>
              <a:gd name="T1" fmla="*/ 0 h 48"/>
              <a:gd name="T2" fmla="*/ 0 w 2304"/>
              <a:gd name="T3" fmla="*/ 2147483647 h 48"/>
              <a:gd name="T4" fmla="*/ 2147483647 w 2304"/>
              <a:gd name="T5" fmla="*/ 2147483647 h 48"/>
              <a:gd name="T6" fmla="*/ 2147483647 w 2304"/>
              <a:gd name="T7" fmla="*/ 0 h 48"/>
              <a:gd name="T8" fmla="*/ 0 60000 65536"/>
              <a:gd name="T9" fmla="*/ 0 60000 65536"/>
              <a:gd name="T10" fmla="*/ 0 60000 65536"/>
              <a:gd name="T11" fmla="*/ 0 60000 65536"/>
              <a:gd name="T12" fmla="*/ 0 w 2304"/>
              <a:gd name="T13" fmla="*/ 0 h 48"/>
              <a:gd name="T14" fmla="*/ 2304 w 2304"/>
              <a:gd name="T15" fmla="*/ 48 h 4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04" h="48">
                <a:moveTo>
                  <a:pt x="0" y="0"/>
                </a:moveTo>
                <a:lnTo>
                  <a:pt x="0" y="48"/>
                </a:lnTo>
                <a:lnTo>
                  <a:pt x="2304" y="48"/>
                </a:lnTo>
                <a:lnTo>
                  <a:pt x="2304" y="0"/>
                </a:lnTo>
              </a:path>
            </a:pathLst>
          </a:custGeom>
          <a:noFill/>
          <a:ln w="222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9162" name="Footer Placeholder 6"/>
          <p:cNvSpPr txBox="1">
            <a:spLocks/>
          </p:cNvSpPr>
          <p:nvPr/>
        </p:nvSpPr>
        <p:spPr bwMode="auto">
          <a:xfrm>
            <a:off x="2919413" y="6553200"/>
            <a:ext cx="2514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latin typeface="Tw Cen MT" panose="020B0602020104020603" pitchFamily="34" charset="0"/>
              </a:rPr>
              <a:t>Slide from Ray Mooney</a:t>
            </a: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Syntax-Based MT Example</a:t>
            </a:r>
          </a:p>
        </p:txBody>
      </p:sp>
      <p:sp>
        <p:nvSpPr>
          <p:cNvPr id="221186" name="Text Box 3"/>
          <p:cNvSpPr txBox="1">
            <a:spLocks noChangeArrowheads="1"/>
          </p:cNvSpPr>
          <p:nvPr/>
        </p:nvSpPr>
        <p:spPr bwMode="auto">
          <a:xfrm>
            <a:off x="3420885" y="3392488"/>
            <a:ext cx="11528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FF3300"/>
                </a:solidFill>
              </a:rPr>
              <a:t>X</a:t>
            </a:r>
            <a:r>
              <a:rPr lang="en-US" altLang="zh-TW">
                <a:solidFill>
                  <a:srgbClr val="FF3300"/>
                </a:solidFill>
                <a:ea typeface="PMingLiU" pitchFamily="18" charset="-120"/>
              </a:rPr>
              <a:t>        </a:t>
            </a:r>
            <a:r>
              <a:rPr lang="zh-TW" altLang="en-US">
                <a:ea typeface="PMingLiU" pitchFamily="18" charset="-120"/>
              </a:rPr>
              <a:t>首府</a:t>
            </a:r>
            <a:endParaRPr lang="en-US" altLang="en-US"/>
          </a:p>
        </p:txBody>
      </p:sp>
      <p:sp>
        <p:nvSpPr>
          <p:cNvPr id="221187" name="Text Box 4"/>
          <p:cNvSpPr txBox="1">
            <a:spLocks noChangeArrowheads="1"/>
          </p:cNvSpPr>
          <p:nvPr/>
        </p:nvSpPr>
        <p:spPr bwMode="auto">
          <a:xfrm>
            <a:off x="6769425" y="2690813"/>
            <a:ext cx="13773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>
                <a:sym typeface="Wingdings" panose="05000000000000000000" pitchFamily="2" charset="2"/>
              </a:rPr>
              <a:t>What is</a:t>
            </a:r>
            <a:r>
              <a:rPr lang="en-US" altLang="en-US">
                <a:solidFill>
                  <a:srgbClr val="FF3300"/>
                </a:solidFill>
                <a:sym typeface="Wingdings" panose="05000000000000000000" pitchFamily="2" charset="2"/>
              </a:rPr>
              <a:t>        X</a:t>
            </a:r>
            <a:endParaRPr lang="en-US" altLang="en-US"/>
          </a:p>
        </p:txBody>
      </p:sp>
      <p:sp>
        <p:nvSpPr>
          <p:cNvPr id="221188" name="Text Box 5"/>
          <p:cNvSpPr txBox="1">
            <a:spLocks noChangeArrowheads="1"/>
          </p:cNvSpPr>
          <p:nvPr/>
        </p:nvSpPr>
        <p:spPr bwMode="auto">
          <a:xfrm>
            <a:off x="7047771" y="3376613"/>
            <a:ext cx="159530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>
                <a:sym typeface="Wingdings" panose="05000000000000000000" pitchFamily="2" charset="2"/>
              </a:rPr>
              <a:t>the capital    </a:t>
            </a:r>
            <a:r>
              <a:rPr lang="en-US" altLang="en-US">
                <a:solidFill>
                  <a:srgbClr val="FF3300"/>
                </a:solidFill>
                <a:sym typeface="Wingdings" panose="05000000000000000000" pitchFamily="2" charset="2"/>
              </a:rPr>
              <a:t>    X</a:t>
            </a:r>
            <a:endParaRPr lang="en-US" altLang="en-US">
              <a:sym typeface="Wingdings" panose="05000000000000000000" pitchFamily="2" charset="2"/>
            </a:endParaRPr>
          </a:p>
        </p:txBody>
      </p:sp>
      <p:sp>
        <p:nvSpPr>
          <p:cNvPr id="221189" name="Text Box 6"/>
          <p:cNvSpPr txBox="1">
            <a:spLocks noChangeArrowheads="1"/>
          </p:cNvSpPr>
          <p:nvPr/>
        </p:nvSpPr>
        <p:spPr bwMode="auto">
          <a:xfrm>
            <a:off x="8252257" y="4062413"/>
            <a:ext cx="86273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>
                <a:sym typeface="Wingdings" panose="05000000000000000000" pitchFamily="2" charset="2"/>
              </a:rPr>
              <a:t>of       </a:t>
            </a:r>
            <a:r>
              <a:rPr lang="en-US" altLang="en-US">
                <a:solidFill>
                  <a:srgbClr val="FF3300"/>
                </a:solidFill>
                <a:sym typeface="Wingdings" panose="05000000000000000000" pitchFamily="2" charset="2"/>
              </a:rPr>
              <a:t>X</a:t>
            </a:r>
            <a:endParaRPr lang="en-US" altLang="en-US"/>
          </a:p>
        </p:txBody>
      </p:sp>
      <p:sp>
        <p:nvSpPr>
          <p:cNvPr id="221190" name="Text Box 7"/>
          <p:cNvSpPr txBox="1">
            <a:spLocks noChangeArrowheads="1"/>
          </p:cNvSpPr>
          <p:nvPr/>
        </p:nvSpPr>
        <p:spPr bwMode="auto">
          <a:xfrm>
            <a:off x="8741708" y="4732338"/>
            <a:ext cx="5950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/>
              <a:t>Ohio</a:t>
            </a:r>
          </a:p>
        </p:txBody>
      </p:sp>
      <p:sp>
        <p:nvSpPr>
          <p:cNvPr id="221191" name="Text Box 8"/>
          <p:cNvSpPr txBox="1">
            <a:spLocks noChangeArrowheads="1"/>
          </p:cNvSpPr>
          <p:nvPr/>
        </p:nvSpPr>
        <p:spPr bwMode="auto">
          <a:xfrm>
            <a:off x="7469804" y="2005013"/>
            <a:ext cx="33214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FF3300"/>
                </a:solidFill>
                <a:sym typeface="Wingdings" panose="05000000000000000000" pitchFamily="2" charset="2"/>
              </a:rPr>
              <a:t>X</a:t>
            </a:r>
            <a:endParaRPr lang="en-US" altLang="en-US"/>
          </a:p>
        </p:txBody>
      </p:sp>
      <p:sp>
        <p:nvSpPr>
          <p:cNvPr id="221192" name="Line 9"/>
          <p:cNvSpPr>
            <a:spLocks noChangeShapeType="1"/>
          </p:cNvSpPr>
          <p:nvPr/>
        </p:nvSpPr>
        <p:spPr bwMode="auto">
          <a:xfrm flipH="1">
            <a:off x="7162800" y="2362200"/>
            <a:ext cx="457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1193" name="Line 10"/>
          <p:cNvSpPr>
            <a:spLocks noChangeShapeType="1"/>
          </p:cNvSpPr>
          <p:nvPr/>
        </p:nvSpPr>
        <p:spPr bwMode="auto">
          <a:xfrm>
            <a:off x="7620000" y="2362200"/>
            <a:ext cx="457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1194" name="Line 11"/>
          <p:cNvSpPr>
            <a:spLocks noChangeShapeType="1"/>
          </p:cNvSpPr>
          <p:nvPr/>
        </p:nvSpPr>
        <p:spPr bwMode="auto">
          <a:xfrm flipH="1">
            <a:off x="7613650" y="3048000"/>
            <a:ext cx="503238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1195" name="Line 12"/>
          <p:cNvSpPr>
            <a:spLocks noChangeShapeType="1"/>
          </p:cNvSpPr>
          <p:nvPr/>
        </p:nvSpPr>
        <p:spPr bwMode="auto">
          <a:xfrm flipH="1">
            <a:off x="8382001" y="3733800"/>
            <a:ext cx="290513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1196" name="Line 13"/>
          <p:cNvSpPr>
            <a:spLocks noChangeShapeType="1"/>
          </p:cNvSpPr>
          <p:nvPr/>
        </p:nvSpPr>
        <p:spPr bwMode="auto">
          <a:xfrm>
            <a:off x="8672514" y="3733800"/>
            <a:ext cx="319087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1197" name="Line 14"/>
          <p:cNvSpPr>
            <a:spLocks noChangeShapeType="1"/>
          </p:cNvSpPr>
          <p:nvPr/>
        </p:nvSpPr>
        <p:spPr bwMode="auto">
          <a:xfrm>
            <a:off x="9010650" y="4419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1198" name="Line 15"/>
          <p:cNvSpPr>
            <a:spLocks noChangeShapeType="1"/>
          </p:cNvSpPr>
          <p:nvPr/>
        </p:nvSpPr>
        <p:spPr bwMode="auto">
          <a:xfrm>
            <a:off x="8116888" y="3048000"/>
            <a:ext cx="487362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1199" name="Text Box 16"/>
          <p:cNvSpPr txBox="1">
            <a:spLocks noChangeArrowheads="1"/>
          </p:cNvSpPr>
          <p:nvPr/>
        </p:nvSpPr>
        <p:spPr bwMode="auto">
          <a:xfrm>
            <a:off x="2681824" y="4770438"/>
            <a:ext cx="100540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zh-TW" altLang="en-US">
                <a:ea typeface="PMingLiU" pitchFamily="18" charset="-120"/>
              </a:rPr>
              <a:t>俄亥俄州</a:t>
            </a:r>
            <a:endParaRPr lang="en-US" altLang="en-US"/>
          </a:p>
        </p:txBody>
      </p:sp>
      <p:sp>
        <p:nvSpPr>
          <p:cNvPr id="221200" name="Line 17"/>
          <p:cNvSpPr>
            <a:spLocks noChangeShapeType="1"/>
          </p:cNvSpPr>
          <p:nvPr/>
        </p:nvSpPr>
        <p:spPr bwMode="auto">
          <a:xfrm>
            <a:off x="3181350" y="4419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1201" name="Text Box 18"/>
          <p:cNvSpPr txBox="1">
            <a:spLocks noChangeArrowheads="1"/>
          </p:cNvSpPr>
          <p:nvPr/>
        </p:nvSpPr>
        <p:spPr bwMode="auto">
          <a:xfrm>
            <a:off x="4237654" y="1995488"/>
            <a:ext cx="33214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FF3300"/>
                </a:solidFill>
              </a:rPr>
              <a:t>X</a:t>
            </a:r>
          </a:p>
        </p:txBody>
      </p:sp>
      <p:sp>
        <p:nvSpPr>
          <p:cNvPr id="221202" name="Text Box 19"/>
          <p:cNvSpPr txBox="1">
            <a:spLocks noChangeArrowheads="1"/>
          </p:cNvSpPr>
          <p:nvPr/>
        </p:nvSpPr>
        <p:spPr bwMode="auto">
          <a:xfrm>
            <a:off x="3851693" y="2706688"/>
            <a:ext cx="13580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FF3300"/>
                </a:solidFill>
              </a:rPr>
              <a:t>X</a:t>
            </a:r>
            <a:r>
              <a:rPr lang="en-US" altLang="zh-TW">
                <a:solidFill>
                  <a:srgbClr val="FF3300"/>
                </a:solidFill>
                <a:ea typeface="PMingLiU" pitchFamily="18" charset="-120"/>
              </a:rPr>
              <a:t>        </a:t>
            </a:r>
            <a:r>
              <a:rPr lang="zh-TW" altLang="en-US">
                <a:ea typeface="PMingLiU" pitchFamily="18" charset="-120"/>
              </a:rPr>
              <a:t>是甚麼</a:t>
            </a:r>
            <a:endParaRPr lang="en-US" altLang="en-US"/>
          </a:p>
        </p:txBody>
      </p:sp>
      <p:sp>
        <p:nvSpPr>
          <p:cNvPr id="221203" name="Line 20"/>
          <p:cNvSpPr>
            <a:spLocks noChangeShapeType="1"/>
          </p:cNvSpPr>
          <p:nvPr/>
        </p:nvSpPr>
        <p:spPr bwMode="auto">
          <a:xfrm flipH="1">
            <a:off x="3962400" y="2362200"/>
            <a:ext cx="457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1204" name="Line 21"/>
          <p:cNvSpPr>
            <a:spLocks noChangeShapeType="1"/>
          </p:cNvSpPr>
          <p:nvPr/>
        </p:nvSpPr>
        <p:spPr bwMode="auto">
          <a:xfrm>
            <a:off x="4419600" y="2362200"/>
            <a:ext cx="48895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1205" name="Line 22"/>
          <p:cNvSpPr>
            <a:spLocks noChangeShapeType="1"/>
          </p:cNvSpPr>
          <p:nvPr/>
        </p:nvSpPr>
        <p:spPr bwMode="auto">
          <a:xfrm flipH="1">
            <a:off x="3562350" y="3048000"/>
            <a:ext cx="38735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1206" name="Line 23"/>
          <p:cNvSpPr>
            <a:spLocks noChangeShapeType="1"/>
          </p:cNvSpPr>
          <p:nvPr/>
        </p:nvSpPr>
        <p:spPr bwMode="auto">
          <a:xfrm>
            <a:off x="3943350" y="3048000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1207" name="Text Box 24"/>
          <p:cNvSpPr txBox="1">
            <a:spLocks noChangeArrowheads="1"/>
          </p:cNvSpPr>
          <p:nvPr/>
        </p:nvSpPr>
        <p:spPr bwMode="auto">
          <a:xfrm>
            <a:off x="3072628" y="4078288"/>
            <a:ext cx="94769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FF3300"/>
                </a:solidFill>
              </a:rPr>
              <a:t>X</a:t>
            </a:r>
            <a:r>
              <a:rPr lang="en-US" altLang="en-US"/>
              <a:t>      </a:t>
            </a:r>
            <a:r>
              <a:rPr lang="en-US" altLang="zh-TW">
                <a:ea typeface="PMingLiU" pitchFamily="18" charset="-120"/>
              </a:rPr>
              <a:t>  </a:t>
            </a:r>
            <a:r>
              <a:rPr lang="zh-TW" altLang="en-US">
                <a:ea typeface="PMingLiU" pitchFamily="18" charset="-120"/>
              </a:rPr>
              <a:t>的</a:t>
            </a:r>
            <a:endParaRPr lang="en-US" altLang="en-US"/>
          </a:p>
        </p:txBody>
      </p:sp>
      <p:sp>
        <p:nvSpPr>
          <p:cNvPr id="221208" name="Line 25"/>
          <p:cNvSpPr>
            <a:spLocks noChangeShapeType="1"/>
          </p:cNvSpPr>
          <p:nvPr/>
        </p:nvSpPr>
        <p:spPr bwMode="auto">
          <a:xfrm flipH="1">
            <a:off x="3219450" y="3733800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1209" name="Line 26"/>
          <p:cNvSpPr>
            <a:spLocks noChangeShapeType="1"/>
          </p:cNvSpPr>
          <p:nvPr/>
        </p:nvSpPr>
        <p:spPr bwMode="auto">
          <a:xfrm>
            <a:off x="3524250" y="3733800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1210" name="Text Box 28"/>
          <p:cNvSpPr txBox="1">
            <a:spLocks noChangeArrowheads="1"/>
          </p:cNvSpPr>
          <p:nvPr/>
        </p:nvSpPr>
        <p:spPr bwMode="auto">
          <a:xfrm>
            <a:off x="1820864" y="5478463"/>
            <a:ext cx="3036409" cy="338554"/>
          </a:xfrm>
          <a:prstGeom prst="rect">
            <a:avLst/>
          </a:prstGeom>
          <a:solidFill>
            <a:srgbClr val="D7A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962DFF"/>
                </a:solidFill>
              </a:rPr>
              <a:t>Input:</a:t>
            </a:r>
            <a:r>
              <a:rPr lang="en-US" altLang="en-US"/>
              <a:t> </a:t>
            </a:r>
            <a:r>
              <a:rPr lang="zh-TW" altLang="en-US">
                <a:ea typeface="PMingLiU" pitchFamily="18" charset="-120"/>
              </a:rPr>
              <a:t>俄亥俄州的首府是甚麼？</a:t>
            </a:r>
            <a:r>
              <a:rPr lang="en-US" altLang="ja-JP">
                <a:ea typeface="PMingLiU" pitchFamily="18" charset="-120"/>
              </a:rPr>
              <a:t> </a:t>
            </a:r>
            <a:endParaRPr lang="en-US" altLang="en-US"/>
          </a:p>
        </p:txBody>
      </p:sp>
      <p:sp>
        <p:nvSpPr>
          <p:cNvPr id="221211" name="Text Box 32"/>
          <p:cNvSpPr txBox="1">
            <a:spLocks noChangeArrowheads="1"/>
          </p:cNvSpPr>
          <p:nvPr/>
        </p:nvSpPr>
        <p:spPr bwMode="auto">
          <a:xfrm>
            <a:off x="6553200" y="5508625"/>
            <a:ext cx="29718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3300"/>
                </a:solidFill>
              </a:rPr>
              <a:t>X</a:t>
            </a:r>
            <a:r>
              <a:rPr lang="en-US" altLang="en-US"/>
              <a:t> </a:t>
            </a:r>
            <a:r>
              <a:rPr lang="en-US" altLang="en-US">
                <a:sym typeface="Wingdings" panose="05000000000000000000" pitchFamily="2" charset="2"/>
              </a:rPr>
              <a:t> </a:t>
            </a:r>
            <a:r>
              <a:rPr lang="zh-TW" altLang="en-US">
                <a:ea typeface="PMingLiU" pitchFamily="18" charset="-120"/>
                <a:sym typeface="Wingdings" panose="05000000000000000000" pitchFamily="2" charset="2"/>
              </a:rPr>
              <a:t>俄亥俄州</a:t>
            </a:r>
            <a:r>
              <a:rPr lang="en-US" altLang="zh-TW">
                <a:ea typeface="PMingLiU" pitchFamily="18" charset="-120"/>
                <a:sym typeface="Wingdings" panose="05000000000000000000" pitchFamily="2" charset="2"/>
              </a:rPr>
              <a:t> </a:t>
            </a:r>
            <a:r>
              <a:rPr lang="en-US" altLang="ja-JP">
                <a:ea typeface="PMingLiU" pitchFamily="18" charset="-120"/>
                <a:sym typeface="Wingdings" panose="05000000000000000000" pitchFamily="2" charset="2"/>
              </a:rPr>
              <a:t>/</a:t>
            </a:r>
            <a:r>
              <a:rPr lang="en-US" altLang="zh-TW">
                <a:ea typeface="PMingLiU" pitchFamily="18" charset="-120"/>
                <a:sym typeface="Wingdings" panose="05000000000000000000" pitchFamily="2" charset="2"/>
              </a:rPr>
              <a:t> Ohio</a:t>
            </a:r>
            <a:endParaRPr lang="en-US" altLang="en-US"/>
          </a:p>
        </p:txBody>
      </p:sp>
      <p:sp>
        <p:nvSpPr>
          <p:cNvPr id="221212" name="Footer Placeholder 6"/>
          <p:cNvSpPr txBox="1">
            <a:spLocks/>
          </p:cNvSpPr>
          <p:nvPr/>
        </p:nvSpPr>
        <p:spPr bwMode="auto">
          <a:xfrm>
            <a:off x="2919413" y="6553200"/>
            <a:ext cx="2514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latin typeface="Tw Cen MT" panose="020B0602020104020603" pitchFamily="34" charset="0"/>
              </a:rPr>
              <a:t>Slide from Ray Mooney</a:t>
            </a:r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Syntax-Based MT Example</a:t>
            </a:r>
          </a:p>
        </p:txBody>
      </p:sp>
      <p:sp>
        <p:nvSpPr>
          <p:cNvPr id="223234" name="Text Box 3"/>
          <p:cNvSpPr txBox="1">
            <a:spLocks noChangeArrowheads="1"/>
          </p:cNvSpPr>
          <p:nvPr/>
        </p:nvSpPr>
        <p:spPr bwMode="auto">
          <a:xfrm>
            <a:off x="3420885" y="3392488"/>
            <a:ext cx="11528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FF3300"/>
                </a:solidFill>
              </a:rPr>
              <a:t>X</a:t>
            </a:r>
            <a:r>
              <a:rPr lang="en-US" altLang="zh-TW">
                <a:solidFill>
                  <a:srgbClr val="FF3300"/>
                </a:solidFill>
                <a:ea typeface="PMingLiU" pitchFamily="18" charset="-120"/>
              </a:rPr>
              <a:t>        </a:t>
            </a:r>
            <a:r>
              <a:rPr lang="zh-TW" altLang="en-US">
                <a:ea typeface="PMingLiU" pitchFamily="18" charset="-120"/>
              </a:rPr>
              <a:t>首府</a:t>
            </a:r>
            <a:endParaRPr lang="en-US" altLang="en-US"/>
          </a:p>
        </p:txBody>
      </p:sp>
      <p:sp>
        <p:nvSpPr>
          <p:cNvPr id="223235" name="Text Box 4"/>
          <p:cNvSpPr txBox="1">
            <a:spLocks noChangeArrowheads="1"/>
          </p:cNvSpPr>
          <p:nvPr/>
        </p:nvSpPr>
        <p:spPr bwMode="auto">
          <a:xfrm>
            <a:off x="6769425" y="2690813"/>
            <a:ext cx="13773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>
                <a:sym typeface="Wingdings" panose="05000000000000000000" pitchFamily="2" charset="2"/>
              </a:rPr>
              <a:t>What is</a:t>
            </a:r>
            <a:r>
              <a:rPr lang="en-US" altLang="en-US">
                <a:solidFill>
                  <a:srgbClr val="FF3300"/>
                </a:solidFill>
                <a:sym typeface="Wingdings" panose="05000000000000000000" pitchFamily="2" charset="2"/>
              </a:rPr>
              <a:t>        X</a:t>
            </a:r>
            <a:endParaRPr lang="en-US" altLang="en-US"/>
          </a:p>
        </p:txBody>
      </p:sp>
      <p:sp>
        <p:nvSpPr>
          <p:cNvPr id="223236" name="Text Box 5"/>
          <p:cNvSpPr txBox="1">
            <a:spLocks noChangeArrowheads="1"/>
          </p:cNvSpPr>
          <p:nvPr/>
        </p:nvSpPr>
        <p:spPr bwMode="auto">
          <a:xfrm>
            <a:off x="7047771" y="3376613"/>
            <a:ext cx="159530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>
                <a:sym typeface="Wingdings" panose="05000000000000000000" pitchFamily="2" charset="2"/>
              </a:rPr>
              <a:t>the capital    </a:t>
            </a:r>
            <a:r>
              <a:rPr lang="en-US" altLang="en-US">
                <a:solidFill>
                  <a:srgbClr val="FF3300"/>
                </a:solidFill>
                <a:sym typeface="Wingdings" panose="05000000000000000000" pitchFamily="2" charset="2"/>
              </a:rPr>
              <a:t>    X</a:t>
            </a:r>
            <a:endParaRPr lang="en-US" altLang="en-US">
              <a:sym typeface="Wingdings" panose="05000000000000000000" pitchFamily="2" charset="2"/>
            </a:endParaRPr>
          </a:p>
        </p:txBody>
      </p:sp>
      <p:sp>
        <p:nvSpPr>
          <p:cNvPr id="223237" name="Text Box 6"/>
          <p:cNvSpPr txBox="1">
            <a:spLocks noChangeArrowheads="1"/>
          </p:cNvSpPr>
          <p:nvPr/>
        </p:nvSpPr>
        <p:spPr bwMode="auto">
          <a:xfrm>
            <a:off x="8252257" y="4062413"/>
            <a:ext cx="86273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>
                <a:sym typeface="Wingdings" panose="05000000000000000000" pitchFamily="2" charset="2"/>
              </a:rPr>
              <a:t>of       </a:t>
            </a:r>
            <a:r>
              <a:rPr lang="en-US" altLang="en-US">
                <a:solidFill>
                  <a:srgbClr val="FF3300"/>
                </a:solidFill>
                <a:sym typeface="Wingdings" panose="05000000000000000000" pitchFamily="2" charset="2"/>
              </a:rPr>
              <a:t>X</a:t>
            </a:r>
            <a:endParaRPr lang="en-US" altLang="en-US"/>
          </a:p>
        </p:txBody>
      </p:sp>
      <p:sp>
        <p:nvSpPr>
          <p:cNvPr id="223238" name="Text Box 7"/>
          <p:cNvSpPr txBox="1">
            <a:spLocks noChangeArrowheads="1"/>
          </p:cNvSpPr>
          <p:nvPr/>
        </p:nvSpPr>
        <p:spPr bwMode="auto">
          <a:xfrm>
            <a:off x="8741708" y="4732338"/>
            <a:ext cx="5950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/>
              <a:t>Ohio</a:t>
            </a:r>
          </a:p>
        </p:txBody>
      </p:sp>
      <p:sp>
        <p:nvSpPr>
          <p:cNvPr id="223239" name="Text Box 8"/>
          <p:cNvSpPr txBox="1">
            <a:spLocks noChangeArrowheads="1"/>
          </p:cNvSpPr>
          <p:nvPr/>
        </p:nvSpPr>
        <p:spPr bwMode="auto">
          <a:xfrm>
            <a:off x="7469804" y="2005013"/>
            <a:ext cx="33214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FF3300"/>
                </a:solidFill>
                <a:sym typeface="Wingdings" panose="05000000000000000000" pitchFamily="2" charset="2"/>
              </a:rPr>
              <a:t>X</a:t>
            </a:r>
            <a:endParaRPr lang="en-US" altLang="en-US"/>
          </a:p>
        </p:txBody>
      </p:sp>
      <p:sp>
        <p:nvSpPr>
          <p:cNvPr id="223240" name="Line 9"/>
          <p:cNvSpPr>
            <a:spLocks noChangeShapeType="1"/>
          </p:cNvSpPr>
          <p:nvPr/>
        </p:nvSpPr>
        <p:spPr bwMode="auto">
          <a:xfrm flipH="1">
            <a:off x="7162800" y="2362200"/>
            <a:ext cx="457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3241" name="Line 10"/>
          <p:cNvSpPr>
            <a:spLocks noChangeShapeType="1"/>
          </p:cNvSpPr>
          <p:nvPr/>
        </p:nvSpPr>
        <p:spPr bwMode="auto">
          <a:xfrm>
            <a:off x="7620000" y="2362200"/>
            <a:ext cx="457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3242" name="Line 11"/>
          <p:cNvSpPr>
            <a:spLocks noChangeShapeType="1"/>
          </p:cNvSpPr>
          <p:nvPr/>
        </p:nvSpPr>
        <p:spPr bwMode="auto">
          <a:xfrm flipH="1">
            <a:off x="7613650" y="3048000"/>
            <a:ext cx="503238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3243" name="Line 12"/>
          <p:cNvSpPr>
            <a:spLocks noChangeShapeType="1"/>
          </p:cNvSpPr>
          <p:nvPr/>
        </p:nvSpPr>
        <p:spPr bwMode="auto">
          <a:xfrm flipH="1">
            <a:off x="8382001" y="3733800"/>
            <a:ext cx="290513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3244" name="Line 13"/>
          <p:cNvSpPr>
            <a:spLocks noChangeShapeType="1"/>
          </p:cNvSpPr>
          <p:nvPr/>
        </p:nvSpPr>
        <p:spPr bwMode="auto">
          <a:xfrm>
            <a:off x="8672514" y="3733800"/>
            <a:ext cx="319087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3245" name="Line 14"/>
          <p:cNvSpPr>
            <a:spLocks noChangeShapeType="1"/>
          </p:cNvSpPr>
          <p:nvPr/>
        </p:nvSpPr>
        <p:spPr bwMode="auto">
          <a:xfrm>
            <a:off x="9010650" y="4419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3246" name="Line 15"/>
          <p:cNvSpPr>
            <a:spLocks noChangeShapeType="1"/>
          </p:cNvSpPr>
          <p:nvPr/>
        </p:nvSpPr>
        <p:spPr bwMode="auto">
          <a:xfrm>
            <a:off x="8116888" y="3048000"/>
            <a:ext cx="487362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3247" name="Text Box 16"/>
          <p:cNvSpPr txBox="1">
            <a:spLocks noChangeArrowheads="1"/>
          </p:cNvSpPr>
          <p:nvPr/>
        </p:nvSpPr>
        <p:spPr bwMode="auto">
          <a:xfrm>
            <a:off x="2681824" y="4770438"/>
            <a:ext cx="100540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zh-TW" altLang="en-US">
                <a:ea typeface="PMingLiU" pitchFamily="18" charset="-120"/>
              </a:rPr>
              <a:t>俄亥俄州</a:t>
            </a:r>
            <a:endParaRPr lang="en-US" altLang="en-US"/>
          </a:p>
        </p:txBody>
      </p:sp>
      <p:sp>
        <p:nvSpPr>
          <p:cNvPr id="223248" name="Line 17"/>
          <p:cNvSpPr>
            <a:spLocks noChangeShapeType="1"/>
          </p:cNvSpPr>
          <p:nvPr/>
        </p:nvSpPr>
        <p:spPr bwMode="auto">
          <a:xfrm>
            <a:off x="3181350" y="4419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3249" name="Text Box 18"/>
          <p:cNvSpPr txBox="1">
            <a:spLocks noChangeArrowheads="1"/>
          </p:cNvSpPr>
          <p:nvPr/>
        </p:nvSpPr>
        <p:spPr bwMode="auto">
          <a:xfrm>
            <a:off x="4237654" y="1995488"/>
            <a:ext cx="33214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FF3300"/>
                </a:solidFill>
              </a:rPr>
              <a:t>X</a:t>
            </a:r>
          </a:p>
        </p:txBody>
      </p:sp>
      <p:sp>
        <p:nvSpPr>
          <p:cNvPr id="223250" name="Text Box 19"/>
          <p:cNvSpPr txBox="1">
            <a:spLocks noChangeArrowheads="1"/>
          </p:cNvSpPr>
          <p:nvPr/>
        </p:nvSpPr>
        <p:spPr bwMode="auto">
          <a:xfrm>
            <a:off x="3851693" y="2706688"/>
            <a:ext cx="13580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FF3300"/>
                </a:solidFill>
              </a:rPr>
              <a:t>X</a:t>
            </a:r>
            <a:r>
              <a:rPr lang="en-US" altLang="zh-TW">
                <a:solidFill>
                  <a:srgbClr val="FF3300"/>
                </a:solidFill>
                <a:ea typeface="PMingLiU" pitchFamily="18" charset="-120"/>
              </a:rPr>
              <a:t>        </a:t>
            </a:r>
            <a:r>
              <a:rPr lang="zh-TW" altLang="en-US">
                <a:ea typeface="PMingLiU" pitchFamily="18" charset="-120"/>
              </a:rPr>
              <a:t>是甚麼</a:t>
            </a:r>
            <a:endParaRPr lang="en-US" altLang="en-US"/>
          </a:p>
        </p:txBody>
      </p:sp>
      <p:sp>
        <p:nvSpPr>
          <p:cNvPr id="223251" name="Line 20"/>
          <p:cNvSpPr>
            <a:spLocks noChangeShapeType="1"/>
          </p:cNvSpPr>
          <p:nvPr/>
        </p:nvSpPr>
        <p:spPr bwMode="auto">
          <a:xfrm flipH="1">
            <a:off x="3962400" y="2362200"/>
            <a:ext cx="457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3252" name="Line 21"/>
          <p:cNvSpPr>
            <a:spLocks noChangeShapeType="1"/>
          </p:cNvSpPr>
          <p:nvPr/>
        </p:nvSpPr>
        <p:spPr bwMode="auto">
          <a:xfrm>
            <a:off x="4419600" y="2362200"/>
            <a:ext cx="48895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3253" name="Line 22"/>
          <p:cNvSpPr>
            <a:spLocks noChangeShapeType="1"/>
          </p:cNvSpPr>
          <p:nvPr/>
        </p:nvSpPr>
        <p:spPr bwMode="auto">
          <a:xfrm flipH="1">
            <a:off x="3562350" y="3048000"/>
            <a:ext cx="38735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3254" name="Line 23"/>
          <p:cNvSpPr>
            <a:spLocks noChangeShapeType="1"/>
          </p:cNvSpPr>
          <p:nvPr/>
        </p:nvSpPr>
        <p:spPr bwMode="auto">
          <a:xfrm>
            <a:off x="3943350" y="3048000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3255" name="Text Box 24"/>
          <p:cNvSpPr txBox="1">
            <a:spLocks noChangeArrowheads="1"/>
          </p:cNvSpPr>
          <p:nvPr/>
        </p:nvSpPr>
        <p:spPr bwMode="auto">
          <a:xfrm>
            <a:off x="3072628" y="4078288"/>
            <a:ext cx="94769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FF3300"/>
                </a:solidFill>
              </a:rPr>
              <a:t>X</a:t>
            </a:r>
            <a:r>
              <a:rPr lang="en-US" altLang="en-US"/>
              <a:t>      </a:t>
            </a:r>
            <a:r>
              <a:rPr lang="en-US" altLang="zh-TW">
                <a:ea typeface="PMingLiU" pitchFamily="18" charset="-120"/>
              </a:rPr>
              <a:t>  </a:t>
            </a:r>
            <a:r>
              <a:rPr lang="zh-TW" altLang="en-US">
                <a:ea typeface="PMingLiU" pitchFamily="18" charset="-120"/>
              </a:rPr>
              <a:t>的</a:t>
            </a:r>
            <a:endParaRPr lang="en-US" altLang="en-US"/>
          </a:p>
        </p:txBody>
      </p:sp>
      <p:sp>
        <p:nvSpPr>
          <p:cNvPr id="223256" name="Line 25"/>
          <p:cNvSpPr>
            <a:spLocks noChangeShapeType="1"/>
          </p:cNvSpPr>
          <p:nvPr/>
        </p:nvSpPr>
        <p:spPr bwMode="auto">
          <a:xfrm flipH="1">
            <a:off x="3219450" y="3733800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3257" name="Line 26"/>
          <p:cNvSpPr>
            <a:spLocks noChangeShapeType="1"/>
          </p:cNvSpPr>
          <p:nvPr/>
        </p:nvSpPr>
        <p:spPr bwMode="auto">
          <a:xfrm>
            <a:off x="3524250" y="3733800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3258" name="Text Box 27"/>
          <p:cNvSpPr txBox="1">
            <a:spLocks noChangeArrowheads="1"/>
          </p:cNvSpPr>
          <p:nvPr/>
        </p:nvSpPr>
        <p:spPr bwMode="auto">
          <a:xfrm>
            <a:off x="1820864" y="5478463"/>
            <a:ext cx="3036409" cy="338554"/>
          </a:xfrm>
          <a:prstGeom prst="rect">
            <a:avLst/>
          </a:prstGeom>
          <a:solidFill>
            <a:srgbClr val="D7A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962DFF"/>
                </a:solidFill>
              </a:rPr>
              <a:t>Input:</a:t>
            </a:r>
            <a:r>
              <a:rPr lang="en-US" altLang="en-US"/>
              <a:t> </a:t>
            </a:r>
            <a:r>
              <a:rPr lang="zh-TW" altLang="en-US">
                <a:ea typeface="PMingLiU" pitchFamily="18" charset="-120"/>
              </a:rPr>
              <a:t>俄亥俄州的首府是甚麼？</a:t>
            </a:r>
            <a:r>
              <a:rPr lang="en-US" altLang="ja-JP">
                <a:ea typeface="PMingLiU" pitchFamily="18" charset="-120"/>
              </a:rPr>
              <a:t> </a:t>
            </a:r>
            <a:endParaRPr lang="en-US" altLang="en-US"/>
          </a:p>
        </p:txBody>
      </p:sp>
      <p:sp>
        <p:nvSpPr>
          <p:cNvPr id="223259" name="Text Box 28"/>
          <p:cNvSpPr txBox="1">
            <a:spLocks noChangeArrowheads="1"/>
          </p:cNvSpPr>
          <p:nvPr/>
        </p:nvSpPr>
        <p:spPr bwMode="auto">
          <a:xfrm>
            <a:off x="6400800" y="5461000"/>
            <a:ext cx="4267200" cy="338554"/>
          </a:xfrm>
          <a:prstGeom prst="rect">
            <a:avLst/>
          </a:prstGeom>
          <a:solidFill>
            <a:srgbClr val="D7A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962DFF"/>
                </a:solidFill>
              </a:rPr>
              <a:t>Output:</a:t>
            </a:r>
            <a:r>
              <a:rPr lang="en-US" altLang="en-US"/>
              <a:t> </a:t>
            </a:r>
            <a:r>
              <a:rPr lang="en-US" altLang="zh-TW">
                <a:ea typeface="PMingLiU" pitchFamily="18" charset="-120"/>
              </a:rPr>
              <a:t>What is the capital of Ohio?</a:t>
            </a:r>
            <a:endParaRPr lang="en-US" altLang="en-US"/>
          </a:p>
        </p:txBody>
      </p:sp>
      <p:sp>
        <p:nvSpPr>
          <p:cNvPr id="223260" name="Footer Placeholder 6"/>
          <p:cNvSpPr txBox="1">
            <a:spLocks/>
          </p:cNvSpPr>
          <p:nvPr/>
        </p:nvSpPr>
        <p:spPr bwMode="auto">
          <a:xfrm>
            <a:off x="2919413" y="6553200"/>
            <a:ext cx="2514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latin typeface="Tw Cen MT" panose="020B0602020104020603" pitchFamily="34" charset="0"/>
              </a:rPr>
              <a:t>Slide from Ray Mooney</a:t>
            </a:r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Title 1"/>
          <p:cNvSpPr>
            <a:spLocks noGrp="1"/>
          </p:cNvSpPr>
          <p:nvPr>
            <p:ph type="title"/>
          </p:nvPr>
        </p:nvSpPr>
        <p:spPr>
          <a:xfrm>
            <a:off x="2201864" y="0"/>
            <a:ext cx="8469312" cy="742122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4000" dirty="0"/>
              <a:t>Synchronous Derivations and Translation Model</a:t>
            </a:r>
          </a:p>
        </p:txBody>
      </p:sp>
      <p:sp>
        <p:nvSpPr>
          <p:cNvPr id="145411" name="Content Placeholder 2"/>
          <p:cNvSpPr>
            <a:spLocks noGrp="1"/>
          </p:cNvSpPr>
          <p:nvPr>
            <p:ph idx="1"/>
          </p:nvPr>
        </p:nvSpPr>
        <p:spPr>
          <a:xfrm>
            <a:off x="2201864" y="1636714"/>
            <a:ext cx="8085137" cy="4687887"/>
          </a:xfrm>
        </p:spPr>
        <p:txBody>
          <a:bodyPr/>
          <a:lstStyle/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Need to make a probabilistic version of synchronous grammars to create a translation model for P(</a:t>
            </a:r>
            <a:r>
              <a:rPr lang="en-US" altLang="en-US" i="1">
                <a:latin typeface="Calibri" panose="020F0502020204030204" pitchFamily="34" charset="0"/>
              </a:rPr>
              <a:t>F</a:t>
            </a:r>
            <a:r>
              <a:rPr lang="en-US" altLang="en-US">
                <a:latin typeface="Calibri" panose="020F0502020204030204" pitchFamily="34" charset="0"/>
              </a:rPr>
              <a:t> | </a:t>
            </a:r>
            <a:r>
              <a:rPr lang="en-US" altLang="en-US" i="1">
                <a:latin typeface="Calibri" panose="020F0502020204030204" pitchFamily="34" charset="0"/>
              </a:rPr>
              <a:t>E</a:t>
            </a:r>
            <a:r>
              <a:rPr lang="en-US" altLang="en-US">
                <a:latin typeface="Calibri" panose="020F0502020204030204" pitchFamily="34" charset="0"/>
              </a:rPr>
              <a:t>).</a:t>
            </a:r>
          </a:p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Each synchronous production rule is given a weight </a:t>
            </a:r>
            <a:r>
              <a:rPr lang="el-GR" altLang="en-US">
                <a:latin typeface="Calibri" panose="020F0502020204030204" pitchFamily="34" charset="0"/>
              </a:rPr>
              <a:t>λ</a:t>
            </a:r>
            <a:r>
              <a:rPr lang="en-US" altLang="en-US" i="1" baseline="-25000">
                <a:latin typeface="Calibri" panose="020F0502020204030204" pitchFamily="34" charset="0"/>
              </a:rPr>
              <a:t>i</a:t>
            </a:r>
            <a:r>
              <a:rPr lang="en-US" altLang="en-US">
                <a:latin typeface="Calibri" panose="020F0502020204030204" pitchFamily="34" charset="0"/>
              </a:rPr>
              <a:t> that is used in a maximum-entropy (log linear) model.</a:t>
            </a:r>
          </a:p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Parameters are learned to maximize the conditional log-likelihood of the training data.</a:t>
            </a:r>
          </a:p>
        </p:txBody>
      </p:sp>
      <p:pic>
        <p:nvPicPr>
          <p:cNvPr id="225283" name="Picture 7" descr="Slide475_Picture 6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101" y="4684575"/>
            <a:ext cx="5264150" cy="99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284" name="Footer Placeholder 6"/>
          <p:cNvSpPr txBox="1">
            <a:spLocks/>
          </p:cNvSpPr>
          <p:nvPr/>
        </p:nvSpPr>
        <p:spPr bwMode="auto">
          <a:xfrm>
            <a:off x="2919413" y="6553200"/>
            <a:ext cx="2514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latin typeface="Tw Cen MT" panose="020B0602020104020603" pitchFamily="34" charset="0"/>
              </a:rPr>
              <a:t>Slide from Ray Mooney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4000" dirty="0"/>
              <a:t> and bag generation: the answer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ja-JP" altLang="en-US"/>
              <a:t>“</a:t>
            </a:r>
            <a:r>
              <a:rPr lang="en-US" altLang="ja-JP"/>
              <a:t>Usually the actual capacity of the table is somewhat less, since the hashing is not prefectly collision-free</a:t>
            </a:r>
            <a:r>
              <a:rPr lang="ja-JP" altLang="en-US"/>
              <a:t>”</a:t>
            </a:r>
            <a:endParaRPr lang="en-US" altLang="ja-JP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/>
          </a:p>
          <a:p>
            <a:pPr eaLnBrk="1" hangingPunct="1"/>
            <a:r>
              <a:rPr lang="en-US" altLang="en-US"/>
              <a:t>How about:</a:t>
            </a:r>
          </a:p>
          <a:p>
            <a:pPr lvl="1" eaLnBrk="1" hangingPunct="1"/>
            <a:r>
              <a:rPr lang="en-US" altLang="en-US"/>
              <a:t>loves Mary John</a:t>
            </a:r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altLang="en-US" sz="5400"/>
              <a:t>MERT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Minimum Error Rate Training</a:t>
            </a:r>
          </a:p>
        </p:txBody>
      </p:sp>
      <p:sp>
        <p:nvSpPr>
          <p:cNvPr id="147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latin typeface="Calibri" charset="0"/>
                <a:ea typeface="+mn-ea"/>
                <a:cs typeface="+mn-cs"/>
              </a:rPr>
              <a:t>No longer use the noisy channel model</a:t>
            </a:r>
          </a:p>
          <a:p>
            <a:pPr lvl="1" eaLnBrk="1" hangingPunct="1">
              <a:defRPr/>
            </a:pPr>
            <a:r>
              <a:rPr lang="en-US" dirty="0">
                <a:latin typeface="Calibri" charset="0"/>
                <a:ea typeface="ＭＳ Ｐゴシック" charset="0"/>
              </a:rPr>
              <a:t>Noisy channel model is not trained to directly minimize the final MT evaluation metric, e.g. BLEU.</a:t>
            </a:r>
          </a:p>
          <a:p>
            <a:pPr eaLnBrk="1" hangingPunct="1">
              <a:defRPr/>
            </a:pPr>
            <a:r>
              <a:rPr lang="en-US" dirty="0">
                <a:latin typeface="Calibri" charset="0"/>
                <a:ea typeface="+mn-ea"/>
                <a:cs typeface="+mn-cs"/>
              </a:rPr>
              <a:t>MERT: train a </a:t>
            </a:r>
            <a:r>
              <a:rPr lang="en-US" dirty="0">
                <a:solidFill>
                  <a:srgbClr val="C00000"/>
                </a:solidFill>
                <a:latin typeface="Calibri" charset="0"/>
                <a:ea typeface="+mn-ea"/>
                <a:cs typeface="+mn-cs"/>
              </a:rPr>
              <a:t>logistic regression classifier</a:t>
            </a:r>
            <a:r>
              <a:rPr lang="en-US" dirty="0">
                <a:latin typeface="Calibri" charset="0"/>
                <a:ea typeface="+mn-ea"/>
                <a:cs typeface="+mn-cs"/>
              </a:rPr>
              <a:t> to directly minimize the final evaluation metric on the training corpus by using various features of a translation.</a:t>
            </a:r>
          </a:p>
          <a:p>
            <a:pPr lvl="1" eaLnBrk="1" hangingPunct="1">
              <a:defRPr/>
            </a:pPr>
            <a:r>
              <a:rPr lang="en-US" dirty="0">
                <a:latin typeface="Calibri" charset="0"/>
                <a:ea typeface="ＭＳ Ｐゴシック" charset="0"/>
              </a:rPr>
              <a:t>Language model: </a:t>
            </a:r>
            <a:r>
              <a:rPr lang="en-US" dirty="0">
                <a:latin typeface="+mj-lt"/>
                <a:ea typeface="ＭＳ Ｐゴシック" charset="0"/>
              </a:rPr>
              <a:t>P(</a:t>
            </a:r>
            <a:r>
              <a:rPr lang="en-US" i="1" dirty="0">
                <a:latin typeface="+mj-lt"/>
                <a:ea typeface="ＭＳ Ｐゴシック" charset="0"/>
              </a:rPr>
              <a:t>E</a:t>
            </a:r>
            <a:r>
              <a:rPr lang="en-US" dirty="0">
                <a:latin typeface="+mj-lt"/>
                <a:ea typeface="ＭＳ Ｐゴシック" charset="0"/>
              </a:rPr>
              <a:t>)</a:t>
            </a:r>
          </a:p>
          <a:p>
            <a:pPr lvl="1" eaLnBrk="1" hangingPunct="1">
              <a:defRPr/>
            </a:pPr>
            <a:r>
              <a:rPr lang="en-US" dirty="0">
                <a:latin typeface="Calibri" charset="0"/>
                <a:ea typeface="ＭＳ Ｐゴシック" charset="0"/>
              </a:rPr>
              <a:t>Translation mode: </a:t>
            </a:r>
            <a:r>
              <a:rPr lang="en-US" dirty="0">
                <a:latin typeface="+mj-lt"/>
                <a:ea typeface="ＭＳ Ｐゴシック" charset="0"/>
              </a:rPr>
              <a:t>P(</a:t>
            </a:r>
            <a:r>
              <a:rPr lang="en-US" i="1" dirty="0">
                <a:latin typeface="+mj-lt"/>
                <a:ea typeface="ＭＳ Ｐゴシック" charset="0"/>
              </a:rPr>
              <a:t>F</a:t>
            </a:r>
            <a:r>
              <a:rPr lang="en-US" dirty="0">
                <a:latin typeface="+mj-lt"/>
                <a:ea typeface="ＭＳ Ｐゴシック" charset="0"/>
              </a:rPr>
              <a:t> | </a:t>
            </a:r>
            <a:r>
              <a:rPr lang="en-US" i="1" dirty="0">
                <a:latin typeface="+mj-lt"/>
                <a:ea typeface="ＭＳ Ｐゴシック" charset="0"/>
              </a:rPr>
              <a:t>E</a:t>
            </a:r>
            <a:r>
              <a:rPr lang="en-US" dirty="0">
                <a:latin typeface="+mj-lt"/>
                <a:ea typeface="ＭＳ Ｐゴシック" charset="0"/>
              </a:rPr>
              <a:t>)</a:t>
            </a:r>
          </a:p>
          <a:p>
            <a:pPr lvl="1" eaLnBrk="1" hangingPunct="1">
              <a:defRPr/>
            </a:pPr>
            <a:r>
              <a:rPr lang="en-US" dirty="0">
                <a:latin typeface="Calibri" charset="0"/>
                <a:ea typeface="ＭＳ Ｐゴシック" charset="0"/>
              </a:rPr>
              <a:t>Reverse translation model: </a:t>
            </a:r>
            <a:r>
              <a:rPr lang="en-US" dirty="0">
                <a:latin typeface="+mj-lt"/>
                <a:ea typeface="ＭＳ Ｐゴシック" charset="0"/>
              </a:rPr>
              <a:t>P(</a:t>
            </a:r>
            <a:r>
              <a:rPr lang="en-US" i="1" dirty="0">
                <a:latin typeface="+mj-lt"/>
                <a:ea typeface="ＭＳ Ｐゴシック" charset="0"/>
              </a:rPr>
              <a:t>E</a:t>
            </a:r>
            <a:r>
              <a:rPr lang="en-US" dirty="0">
                <a:latin typeface="+mj-lt"/>
                <a:ea typeface="ＭＳ Ｐゴシック" charset="0"/>
              </a:rPr>
              <a:t> | </a:t>
            </a:r>
            <a:r>
              <a:rPr lang="en-US" i="1" dirty="0">
                <a:latin typeface="+mj-lt"/>
                <a:ea typeface="ＭＳ Ｐゴシック" charset="0"/>
              </a:rPr>
              <a:t>F</a:t>
            </a:r>
            <a:r>
              <a:rPr lang="en-US" dirty="0">
                <a:latin typeface="+mj-lt"/>
                <a:ea typeface="ＭＳ Ｐゴシック" charset="0"/>
              </a:rPr>
              <a:t>)</a:t>
            </a:r>
          </a:p>
        </p:txBody>
      </p:sp>
      <p:sp>
        <p:nvSpPr>
          <p:cNvPr id="228355" name="Footer Placeholder 6"/>
          <p:cNvSpPr txBox="1">
            <a:spLocks/>
          </p:cNvSpPr>
          <p:nvPr/>
        </p:nvSpPr>
        <p:spPr bwMode="auto">
          <a:xfrm>
            <a:off x="2919413" y="6553200"/>
            <a:ext cx="2514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latin typeface="Tw Cen MT" panose="020B0602020104020603" pitchFamily="34" charset="0"/>
              </a:rPr>
              <a:t>Slide from Ray Mooney</a:t>
            </a:r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Conclusions</a:t>
            </a:r>
          </a:p>
        </p:txBody>
      </p:sp>
      <p:sp>
        <p:nvSpPr>
          <p:cNvPr id="149507" name="Content Placeholder 2"/>
          <p:cNvSpPr>
            <a:spLocks noGrp="1"/>
          </p:cNvSpPr>
          <p:nvPr>
            <p:ph idx="1"/>
          </p:nvPr>
        </p:nvSpPr>
        <p:spPr>
          <a:xfrm>
            <a:off x="1914524" y="1197348"/>
            <a:ext cx="9291739" cy="4687888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Calibri" panose="020F0502020204030204" pitchFamily="34" charset="0"/>
              </a:rPr>
              <a:t>Modern MT</a:t>
            </a:r>
          </a:p>
          <a:p>
            <a:pPr lvl="1" eaLnBrk="1" hangingPunct="1"/>
            <a:r>
              <a:rPr lang="en-US" altLang="en-US" sz="2000" b="1" dirty="0">
                <a:latin typeface="Calibri" panose="020F0502020204030204" pitchFamily="34" charset="0"/>
              </a:rPr>
              <a:t>Phrase table</a:t>
            </a:r>
            <a:r>
              <a:rPr lang="en-US" altLang="en-US" sz="2000" dirty="0">
                <a:latin typeface="Calibri" panose="020F0502020204030204" pitchFamily="34" charset="0"/>
              </a:rPr>
              <a:t>:  derived by symmetrizing word alignments on a </a:t>
            </a:r>
            <a:r>
              <a:rPr lang="en-US" altLang="en-US" sz="2000" b="1" dirty="0">
                <a:latin typeface="Calibri" panose="020F0502020204030204" pitchFamily="34" charset="0"/>
              </a:rPr>
              <a:t>sentence-aligned </a:t>
            </a:r>
            <a:r>
              <a:rPr lang="en-US" altLang="en-US" sz="2000" dirty="0">
                <a:latin typeface="Calibri" panose="020F0502020204030204" pitchFamily="34" charset="0"/>
              </a:rPr>
              <a:t>parallel corpus</a:t>
            </a:r>
          </a:p>
          <a:p>
            <a:pPr lvl="1" eaLnBrk="1" hangingPunct="1"/>
            <a:r>
              <a:rPr lang="en-US" altLang="en-US" sz="2000" dirty="0">
                <a:latin typeface="Calibri" panose="020F0502020204030204" pitchFamily="34" charset="0"/>
              </a:rPr>
              <a:t>Statistical phrase translation model </a:t>
            </a:r>
            <a:r>
              <a:rPr lang="en-US" altLang="en-US" sz="2000" dirty="0">
                <a:latin typeface="Times New Roman" panose="02020603050405020304" pitchFamily="18" charset="0"/>
              </a:rPr>
              <a:t>P(F|E)</a:t>
            </a:r>
          </a:p>
          <a:p>
            <a:pPr lvl="1" eaLnBrk="1" hangingPunct="1"/>
            <a:r>
              <a:rPr lang="en-US" altLang="en-US" sz="2000" dirty="0">
                <a:latin typeface="Calibri" panose="020F0502020204030204" pitchFamily="34" charset="0"/>
              </a:rPr>
              <a:t>Language model </a:t>
            </a:r>
            <a:r>
              <a:rPr lang="en-US" altLang="en-US" sz="2000" dirty="0">
                <a:latin typeface="Times New Roman" panose="02020603050405020304" pitchFamily="18" charset="0"/>
              </a:rPr>
              <a:t>P(E)</a:t>
            </a:r>
          </a:p>
          <a:p>
            <a:pPr eaLnBrk="1" hangingPunct="1"/>
            <a:r>
              <a:rPr lang="en-US" altLang="en-US" dirty="0">
                <a:latin typeface="Calibri" panose="020F0502020204030204" pitchFamily="34" charset="0"/>
              </a:rPr>
              <a:t>All these combined in a logistic regression classifier trained to minimize error rate.</a:t>
            </a:r>
          </a:p>
          <a:p>
            <a:pPr eaLnBrk="1" hangingPunct="1"/>
            <a:r>
              <a:rPr lang="en-US" altLang="en-US" dirty="0">
                <a:latin typeface="Calibri" panose="020F0502020204030204" pitchFamily="34" charset="0"/>
              </a:rPr>
              <a:t>Current research: syntax based SMT</a:t>
            </a:r>
          </a:p>
          <a:p>
            <a:pPr eaLnBrk="1" hangingPunct="1"/>
            <a:r>
              <a:rPr lang="en-US" altLang="en-US" dirty="0"/>
              <a:t>Next: Neural Machine Translation</a:t>
            </a: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230403" name="Footer Placeholder 6"/>
          <p:cNvSpPr txBox="1">
            <a:spLocks/>
          </p:cNvSpPr>
          <p:nvPr/>
        </p:nvSpPr>
        <p:spPr bwMode="auto">
          <a:xfrm>
            <a:off x="2919413" y="6553200"/>
            <a:ext cx="2514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latin typeface="Tw Cen MT" panose="020B0602020104020603" pitchFamily="34" charset="0"/>
              </a:rPr>
              <a:t>Slide from Ray Mooney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Picking a Good Translation</a:t>
            </a:r>
          </a:p>
        </p:txBody>
      </p:sp>
      <p:sp>
        <p:nvSpPr>
          <p:cNvPr id="1843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A good translation should be </a:t>
            </a:r>
            <a:r>
              <a:rPr lang="en-US" altLang="en-US" b="1" i="1">
                <a:latin typeface="Calibri" panose="020F0502020204030204" pitchFamily="34" charset="0"/>
              </a:rPr>
              <a:t>faithful</a:t>
            </a:r>
            <a:r>
              <a:rPr lang="en-US" altLang="en-US">
                <a:latin typeface="Calibri" panose="020F0502020204030204" pitchFamily="34" charset="0"/>
              </a:rPr>
              <a:t> </a:t>
            </a:r>
          </a:p>
          <a:p>
            <a:pPr lvl="1" eaLnBrk="1" hangingPunct="1"/>
            <a:r>
              <a:rPr lang="en-US" altLang="en-US" sz="2800">
                <a:latin typeface="Calibri" panose="020F0502020204030204" pitchFamily="34" charset="0"/>
              </a:rPr>
              <a:t>convey information and tone of original source sentence.</a:t>
            </a:r>
          </a:p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A good translation should be </a:t>
            </a:r>
            <a:r>
              <a:rPr lang="en-US" altLang="en-US" b="1" i="1">
                <a:latin typeface="Calibri" panose="020F0502020204030204" pitchFamily="34" charset="0"/>
              </a:rPr>
              <a:t>fluent</a:t>
            </a:r>
            <a:endParaRPr lang="en-US" altLang="en-US">
              <a:latin typeface="Calibri" panose="020F0502020204030204" pitchFamily="34" charset="0"/>
            </a:endParaRPr>
          </a:p>
          <a:p>
            <a:pPr lvl="1" eaLnBrk="1" hangingPunct="1"/>
            <a:r>
              <a:rPr lang="en-US" altLang="en-US" sz="2800">
                <a:latin typeface="Calibri" panose="020F0502020204030204" pitchFamily="34" charset="0"/>
              </a:rPr>
              <a:t>grammatical and readable in the target language.</a:t>
            </a:r>
          </a:p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Final objective:</a:t>
            </a:r>
          </a:p>
        </p:txBody>
      </p:sp>
      <p:sp>
        <p:nvSpPr>
          <p:cNvPr id="31747" name="Footer Placeholder 5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6554788"/>
            <a:ext cx="22860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Slide from Ray Mooney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748" name="Object 2"/>
              <p:cNvSpPr txBox="1"/>
              <p:nvPr/>
            </p:nvSpPr>
            <p:spPr bwMode="auto">
              <a:xfrm>
                <a:off x="2907912" y="4010612"/>
                <a:ext cx="7466012" cy="91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it-IT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𝑏𝑒𝑠𝑡</m:t>
                          </m:r>
                        </m:sub>
                      </m:sSub>
                      <m:r>
                        <a:rPr lang="it-IT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it-IT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nor/>
                            </m:rPr>
                            <a:rPr lang="it-IT" sz="2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argmax</m:t>
                          </m:r>
                        </m:e>
                        <m:lim>
                          <m:r>
                            <a:rPr lang="it-IT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it-IT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nor/>
                            </m:rPr>
                            <a:rPr lang="it-IT" sz="2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Target</m:t>
                          </m:r>
                        </m:lim>
                      </m:limLow>
                      <m:r>
                        <a:rPr lang="it-IT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𝑓𝑎𝑖𝑡h𝑓𝑢𝑙𝑛𝑒𝑠𝑠</m:t>
                      </m:r>
                      <m:r>
                        <a:rPr lang="it-IT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it-IT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it-IT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it-IT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it-IT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it-IT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𝑓𝑙𝑢𝑒𝑛𝑐𝑦</m:t>
                      </m:r>
                      <m:r>
                        <a:rPr lang="it-IT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it-IT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it-IT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it-IT" sz="2400" dirty="0"/>
              </a:p>
            </p:txBody>
          </p:sp>
        </mc:Choice>
        <mc:Fallback>
          <p:sp>
            <p:nvSpPr>
              <p:cNvPr id="31748" name="Object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07912" y="4010612"/>
                <a:ext cx="7466012" cy="9144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T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Bayesian Analysis of Noisy Channel</a:t>
            </a:r>
          </a:p>
        </p:txBody>
      </p:sp>
      <p:sp>
        <p:nvSpPr>
          <p:cNvPr id="33794" name="Footer Placeholder 11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6553200"/>
            <a:ext cx="23622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dirty="0"/>
              <a:t>Slide from Ray Mooney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795" name="Object 2"/>
              <p:cNvSpPr txBox="1"/>
              <p:nvPr/>
            </p:nvSpPr>
            <p:spPr bwMode="auto">
              <a:xfrm>
                <a:off x="2705100" y="1359272"/>
                <a:ext cx="3233738" cy="8874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it-IT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r>
                        <a:rPr lang="it-IT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it-IT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nor/>
                            </m:rPr>
                            <a:rPr lang="it-IT" sz="2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argmax</m:t>
                          </m:r>
                        </m:e>
                        <m:lim>
                          <m:r>
                            <a:rPr lang="it-IT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it-IT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it-IT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𝐸𝑛𝑔𝑙𝑖𝑠h</m:t>
                          </m:r>
                        </m:lim>
                      </m:limLow>
                      <m:r>
                        <a:rPr lang="it-IT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it-IT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it-IT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it-IT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it-IT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it-IT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33795" name="Object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05100" y="1359272"/>
                <a:ext cx="3233738" cy="8874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796" name="Object 3"/>
              <p:cNvSpPr txBox="1"/>
              <p:nvPr/>
            </p:nvSpPr>
            <p:spPr bwMode="auto">
              <a:xfrm>
                <a:off x="2990850" y="2124446"/>
                <a:ext cx="3740150" cy="1778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it-IT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it-IT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limLow>
                              <m:limLowPr>
                                <m:ctrlPr>
                                  <a:rPr lang="it-IT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nor/>
                                  </m:rPr>
                                  <a:rPr lang="it-IT" sz="2400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argmax</m:t>
                                </m:r>
                              </m:e>
                              <m:lim>
                                <m:r>
                                  <a:rPr lang="it-IT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  <m:r>
                                  <a:rPr lang="it-IT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it-IT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𝐸𝑛𝑔𝑙𝑖𝑠h</m:t>
                                </m:r>
                              </m:lim>
                            </m:limLow>
                            <m:f>
                              <m:fPr>
                                <m:ctrlPr>
                                  <a:rPr lang="it-IT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it-IT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it-IT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it-IT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  <m:r>
                                  <a:rPr lang="it-IT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it-IT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  <m:r>
                                  <a:rPr lang="it-IT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r>
                                  <a:rPr lang="it-IT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it-IT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it-IT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  <m:r>
                                  <a:rPr lang="it-IT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num>
                              <m:den>
                                <m:r>
                                  <a:rPr lang="it-IT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it-IT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it-IT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  <m:r>
                                  <a:rPr lang="it-IT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den>
                            </m:f>
                          </m:e>
                        </m:mr>
                        <m:mr>
                          <m:e>
                            <m:r>
                              <a:rPr lang="it-IT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limLow>
                              <m:limLowPr>
                                <m:ctrlPr>
                                  <a:rPr lang="it-IT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nor/>
                                  </m:rPr>
                                  <a:rPr lang="it-IT" sz="2400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argmax</m:t>
                                </m:r>
                              </m:e>
                              <m:lim>
                                <m:r>
                                  <a:rPr lang="it-IT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  <m:r>
                                  <a:rPr lang="it-IT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it-IT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𝐸𝑛𝑔𝑙𝑖𝑠h</m:t>
                                </m:r>
                              </m:lim>
                            </m:limLow>
                            <m:r>
                              <a:rPr lang="it-IT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it-IT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it-IT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  <m:r>
                              <a:rPr lang="it-IT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it-IT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it-IT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it-IT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it-IT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it-IT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it-IT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mr>
                      </m:m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33796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90850" y="2124446"/>
                <a:ext cx="3740150" cy="17780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075641" y="4086127"/>
            <a:ext cx="48529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FF0000"/>
                </a:solidFill>
              </a:rPr>
              <a:t>Translation Model    Language Model</a:t>
            </a:r>
          </a:p>
        </p:txBody>
      </p:sp>
      <p:sp>
        <p:nvSpPr>
          <p:cNvPr id="10" name="Left Brace 9"/>
          <p:cNvSpPr>
            <a:spLocks/>
          </p:cNvSpPr>
          <p:nvPr/>
        </p:nvSpPr>
        <p:spPr bwMode="auto">
          <a:xfrm rot="16200000">
            <a:off x="4993341" y="3030439"/>
            <a:ext cx="373062" cy="1182687"/>
          </a:xfrm>
          <a:prstGeom prst="leftBrace">
            <a:avLst>
              <a:gd name="adj1" fmla="val 8322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" name="Left Brace 10"/>
          <p:cNvSpPr>
            <a:spLocks/>
          </p:cNvSpPr>
          <p:nvPr/>
        </p:nvSpPr>
        <p:spPr bwMode="auto">
          <a:xfrm rot="16200000">
            <a:off x="6032359" y="3270945"/>
            <a:ext cx="373063" cy="717550"/>
          </a:xfrm>
          <a:prstGeom prst="leftBrace">
            <a:avLst>
              <a:gd name="adj1" fmla="val 8326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13" name="Straight Connector 12"/>
          <p:cNvCxnSpPr>
            <a:cxnSpLocks noChangeShapeType="1"/>
            <a:stCxn id="10" idx="1"/>
          </p:cNvCxnSpPr>
          <p:nvPr/>
        </p:nvCxnSpPr>
        <p:spPr bwMode="auto">
          <a:xfrm rot="5400000">
            <a:off x="4590116" y="3641626"/>
            <a:ext cx="422275" cy="7556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Straight Connector 14"/>
          <p:cNvCxnSpPr>
            <a:cxnSpLocks noChangeShapeType="1"/>
            <a:stCxn id="11" idx="1"/>
          </p:cNvCxnSpPr>
          <p:nvPr/>
        </p:nvCxnSpPr>
        <p:spPr bwMode="auto">
          <a:xfrm rot="16200000" flipH="1">
            <a:off x="6310965" y="3724176"/>
            <a:ext cx="330200" cy="514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626378" y="4757639"/>
            <a:ext cx="609628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800" dirty="0"/>
              <a:t>A </a:t>
            </a:r>
            <a:r>
              <a:rPr lang="en-US" altLang="en-US" sz="2800" dirty="0">
                <a:solidFill>
                  <a:srgbClr val="FF0000"/>
                </a:solidFill>
              </a:rPr>
              <a:t>decoder</a:t>
            </a:r>
            <a:r>
              <a:rPr lang="en-US" altLang="en-US" sz="2800" dirty="0"/>
              <a:t> determines the most probable</a:t>
            </a:r>
          </a:p>
          <a:p>
            <a:pPr eaLnBrk="1" hangingPunct="1"/>
            <a:r>
              <a:rPr lang="en-US" altLang="en-US" sz="2800" dirty="0"/>
              <a:t>  translation </a:t>
            </a:r>
            <a:r>
              <a:rPr lang="en-US" altLang="en-US" sz="2800" i="1" dirty="0"/>
              <a:t>Ȇ</a:t>
            </a:r>
            <a:r>
              <a:rPr lang="en-US" altLang="en-US" sz="2800" dirty="0"/>
              <a:t> given </a:t>
            </a:r>
            <a:r>
              <a:rPr lang="en-US" altLang="en-US" sz="2800" i="1" dirty="0"/>
              <a:t>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11" grpId="0" animBg="1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02" name="Rectangle 2"/>
          <p:cNvSpPr>
            <a:spLocks noGrp="1" noChangeArrowheads="1"/>
          </p:cNvSpPr>
          <p:nvPr>
            <p:ph type="title"/>
          </p:nvPr>
        </p:nvSpPr>
        <p:spPr>
          <a:xfrm>
            <a:off x="2154382" y="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Three Problems for Statistical MT</a:t>
            </a:r>
          </a:p>
        </p:txBody>
      </p:sp>
      <p:sp>
        <p:nvSpPr>
          <p:cNvPr id="972803" name="Rectangle 3"/>
          <p:cNvSpPr>
            <a:spLocks noGrp="1" noChangeArrowheads="1"/>
          </p:cNvSpPr>
          <p:nvPr>
            <p:ph idx="1"/>
          </p:nvPr>
        </p:nvSpPr>
        <p:spPr>
          <a:xfrm>
            <a:off x="2154382" y="1257300"/>
            <a:ext cx="8305800" cy="4800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600" dirty="0"/>
              <a:t>Language model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200" dirty="0"/>
              <a:t>Given an English string </a:t>
            </a:r>
            <a:r>
              <a:rPr lang="en-US" altLang="en-US" sz="1900" i="1" dirty="0">
                <a:latin typeface="Times New Roman" panose="02020603050405020304" pitchFamily="18" charset="0"/>
              </a:rPr>
              <a:t>e</a:t>
            </a:r>
            <a:r>
              <a:rPr lang="en-US" altLang="en-US" sz="2200" dirty="0"/>
              <a:t>, assigns </a:t>
            </a:r>
            <a:r>
              <a:rPr lang="en-US" altLang="en-US" sz="2200" i="1" dirty="0">
                <a:latin typeface="Times New Roman" panose="02020603050405020304" pitchFamily="18" charset="0"/>
              </a:rPr>
              <a:t>P</a:t>
            </a:r>
            <a:r>
              <a:rPr lang="en-US" altLang="en-US" sz="2200" dirty="0">
                <a:latin typeface="Times New Roman" panose="02020603050405020304" pitchFamily="18" charset="0"/>
              </a:rPr>
              <a:t>(</a:t>
            </a:r>
            <a:r>
              <a:rPr lang="en-US" altLang="en-US" sz="2200" i="1" dirty="0">
                <a:latin typeface="Times New Roman" panose="02020603050405020304" pitchFamily="18" charset="0"/>
              </a:rPr>
              <a:t>e</a:t>
            </a:r>
            <a:r>
              <a:rPr lang="en-US" altLang="en-US" sz="2200" dirty="0">
                <a:latin typeface="Times New Roman" panose="02020603050405020304" pitchFamily="18" charset="0"/>
              </a:rPr>
              <a:t>)</a:t>
            </a:r>
            <a:r>
              <a:rPr lang="en-US" altLang="en-US" sz="2200" dirty="0"/>
              <a:t> by a formula </a:t>
            </a:r>
            <a:r>
              <a:rPr lang="en-US" altLang="en-US" sz="2200" dirty="0" err="1"/>
              <a:t>s.t.</a:t>
            </a:r>
            <a:endParaRPr lang="en-US" altLang="en-US" sz="2200" dirty="0"/>
          </a:p>
          <a:p>
            <a:pPr lvl="1" eaLnBrk="1" hangingPunct="1">
              <a:lnSpc>
                <a:spcPct val="80000"/>
              </a:lnSpc>
            </a:pPr>
            <a:r>
              <a:rPr lang="en-US" altLang="en-US" sz="2200" dirty="0"/>
              <a:t>good English string 		-&gt; high </a:t>
            </a:r>
            <a:r>
              <a:rPr lang="en-US" altLang="en-US" sz="2200" i="1" dirty="0">
                <a:latin typeface="Times New Roman" panose="02020603050405020304" pitchFamily="18" charset="0"/>
              </a:rPr>
              <a:t>P</a:t>
            </a:r>
            <a:r>
              <a:rPr lang="en-US" altLang="en-US" sz="2200" dirty="0">
                <a:latin typeface="Times New Roman" panose="02020603050405020304" pitchFamily="18" charset="0"/>
              </a:rPr>
              <a:t>(e)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200" dirty="0"/>
              <a:t>random word sequence 		-&gt; low </a:t>
            </a:r>
            <a:r>
              <a:rPr lang="en-US" altLang="en-US" sz="2200" i="1" dirty="0">
                <a:latin typeface="Times New Roman" panose="02020603050405020304" pitchFamily="18" charset="0"/>
              </a:rPr>
              <a:t>P</a:t>
            </a:r>
            <a:r>
              <a:rPr lang="en-US" altLang="en-US" sz="2200" dirty="0">
                <a:latin typeface="Times New Roman" panose="02020603050405020304" pitchFamily="18" charset="0"/>
              </a:rPr>
              <a:t>(e)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22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600" dirty="0"/>
              <a:t>Translation model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200" dirty="0"/>
              <a:t>Given a pair of strings </a:t>
            </a:r>
            <a:r>
              <a:rPr lang="en-US" altLang="en-US" sz="2200" dirty="0">
                <a:latin typeface="Times New Roman" panose="02020603050405020304" pitchFamily="18" charset="0"/>
              </a:rPr>
              <a:t>&lt;</a:t>
            </a:r>
            <a:r>
              <a:rPr lang="en-US" altLang="en-US" sz="2200" i="1" dirty="0">
                <a:latin typeface="Times New Roman" panose="02020603050405020304" pitchFamily="18" charset="0"/>
              </a:rPr>
              <a:t>f</a:t>
            </a:r>
            <a:r>
              <a:rPr lang="en-US" altLang="en-US" sz="2200" dirty="0">
                <a:latin typeface="Times New Roman" panose="02020603050405020304" pitchFamily="18" charset="0"/>
              </a:rPr>
              <a:t>, </a:t>
            </a:r>
            <a:r>
              <a:rPr lang="en-US" altLang="en-US" sz="2200" i="1" dirty="0">
                <a:latin typeface="Times New Roman" panose="02020603050405020304" pitchFamily="18" charset="0"/>
              </a:rPr>
              <a:t>e</a:t>
            </a:r>
            <a:r>
              <a:rPr lang="en-US" altLang="en-US" sz="2200" dirty="0">
                <a:latin typeface="Times New Roman" panose="02020603050405020304" pitchFamily="18" charset="0"/>
              </a:rPr>
              <a:t>&gt;</a:t>
            </a:r>
            <a:r>
              <a:rPr lang="en-US" altLang="en-US" sz="2200" dirty="0"/>
              <a:t>, assigns </a:t>
            </a:r>
            <a:r>
              <a:rPr lang="en-US" altLang="en-US" sz="2200" i="1" u="sng" dirty="0">
                <a:latin typeface="Times New Roman" panose="02020603050405020304" pitchFamily="18" charset="0"/>
              </a:rPr>
              <a:t>P</a:t>
            </a:r>
            <a:r>
              <a:rPr lang="en-US" altLang="en-US" sz="2200" u="sng" dirty="0">
                <a:latin typeface="Times New Roman" panose="02020603050405020304" pitchFamily="18" charset="0"/>
              </a:rPr>
              <a:t>(</a:t>
            </a:r>
            <a:r>
              <a:rPr lang="en-US" altLang="en-US" sz="2200" i="1" u="sng" dirty="0">
                <a:latin typeface="Times New Roman" panose="02020603050405020304" pitchFamily="18" charset="0"/>
              </a:rPr>
              <a:t>f</a:t>
            </a:r>
            <a:r>
              <a:rPr lang="en-US" altLang="en-US" sz="2200" u="sng" dirty="0">
                <a:latin typeface="Times New Roman" panose="02020603050405020304" pitchFamily="18" charset="0"/>
              </a:rPr>
              <a:t> | </a:t>
            </a:r>
            <a:r>
              <a:rPr lang="en-US" altLang="en-US" sz="2200" i="1" u="sng" dirty="0">
                <a:latin typeface="Times New Roman" panose="02020603050405020304" pitchFamily="18" charset="0"/>
              </a:rPr>
              <a:t>e</a:t>
            </a:r>
            <a:r>
              <a:rPr lang="en-US" altLang="en-US" sz="2200" u="sng" dirty="0">
                <a:latin typeface="Times New Roman" panose="02020603050405020304" pitchFamily="18" charset="0"/>
              </a:rPr>
              <a:t>)</a:t>
            </a:r>
            <a:r>
              <a:rPr lang="en-US" altLang="en-US" sz="2200" dirty="0"/>
              <a:t> by a formula </a:t>
            </a:r>
            <a:r>
              <a:rPr lang="en-US" altLang="en-US" sz="2200" dirty="0" err="1"/>
              <a:t>s.t.</a:t>
            </a:r>
            <a:endParaRPr lang="en-US" altLang="en-US" sz="2200" dirty="0"/>
          </a:p>
          <a:p>
            <a:pPr lvl="1" eaLnBrk="1" hangingPunct="1">
              <a:lnSpc>
                <a:spcPct val="80000"/>
              </a:lnSpc>
            </a:pPr>
            <a:r>
              <a:rPr lang="en-US" altLang="en-US" sz="2200" dirty="0">
                <a:latin typeface="Times New Roman" panose="02020603050405020304" pitchFamily="18" charset="0"/>
              </a:rPr>
              <a:t>&lt;</a:t>
            </a:r>
            <a:r>
              <a:rPr lang="en-US" altLang="en-US" sz="2200" i="1" dirty="0" err="1">
                <a:latin typeface="Times New Roman" panose="02020603050405020304" pitchFamily="18" charset="0"/>
              </a:rPr>
              <a:t>f</a:t>
            </a:r>
            <a:r>
              <a:rPr lang="en-US" altLang="en-US" sz="2200" dirty="0" err="1">
                <a:latin typeface="Times New Roman" panose="02020603050405020304" pitchFamily="18" charset="0"/>
              </a:rPr>
              <a:t>,</a:t>
            </a:r>
            <a:r>
              <a:rPr lang="en-US" altLang="en-US" sz="2200" i="1" dirty="0" err="1">
                <a:latin typeface="Times New Roman" panose="02020603050405020304" pitchFamily="18" charset="0"/>
              </a:rPr>
              <a:t>e</a:t>
            </a:r>
            <a:r>
              <a:rPr lang="en-US" altLang="en-US" sz="2200" dirty="0">
                <a:latin typeface="Times New Roman" panose="02020603050405020304" pitchFamily="18" charset="0"/>
              </a:rPr>
              <a:t>&gt;</a:t>
            </a:r>
            <a:r>
              <a:rPr lang="en-US" altLang="en-US" sz="2200" dirty="0"/>
              <a:t> look like translations 		-&gt; high </a:t>
            </a:r>
            <a:r>
              <a:rPr lang="en-US" altLang="en-US" sz="2200" i="1" dirty="0">
                <a:latin typeface="Times New Roman" panose="02020603050405020304" pitchFamily="18" charset="0"/>
              </a:rPr>
              <a:t>P</a:t>
            </a:r>
            <a:r>
              <a:rPr lang="en-US" altLang="en-US" sz="2200" dirty="0">
                <a:latin typeface="Times New Roman" panose="02020603050405020304" pitchFamily="18" charset="0"/>
              </a:rPr>
              <a:t>(</a:t>
            </a:r>
            <a:r>
              <a:rPr lang="en-US" altLang="en-US" sz="2200" i="1" dirty="0">
                <a:latin typeface="Times New Roman" panose="02020603050405020304" pitchFamily="18" charset="0"/>
              </a:rPr>
              <a:t>f</a:t>
            </a:r>
            <a:r>
              <a:rPr lang="en-US" altLang="en-US" sz="2200" dirty="0">
                <a:latin typeface="Times New Roman" panose="02020603050405020304" pitchFamily="18" charset="0"/>
              </a:rPr>
              <a:t> | </a:t>
            </a:r>
            <a:r>
              <a:rPr lang="en-US" altLang="en-US" sz="2200" i="1" dirty="0">
                <a:latin typeface="Times New Roman" panose="02020603050405020304" pitchFamily="18" charset="0"/>
              </a:rPr>
              <a:t>e</a:t>
            </a:r>
            <a:r>
              <a:rPr lang="en-US" altLang="en-US" sz="2200" dirty="0">
                <a:latin typeface="Times New Roman" panose="02020603050405020304" pitchFamily="18" charset="0"/>
              </a:rPr>
              <a:t>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200" dirty="0">
                <a:latin typeface="Times New Roman" panose="02020603050405020304" pitchFamily="18" charset="0"/>
              </a:rPr>
              <a:t>&lt;</a:t>
            </a:r>
            <a:r>
              <a:rPr lang="en-US" altLang="en-US" sz="2200" i="1" dirty="0" err="1">
                <a:latin typeface="Times New Roman" panose="02020603050405020304" pitchFamily="18" charset="0"/>
              </a:rPr>
              <a:t>f</a:t>
            </a:r>
            <a:r>
              <a:rPr lang="en-US" altLang="en-US" sz="2200" dirty="0" err="1">
                <a:latin typeface="Times New Roman" panose="02020603050405020304" pitchFamily="18" charset="0"/>
              </a:rPr>
              <a:t>,</a:t>
            </a:r>
            <a:r>
              <a:rPr lang="en-US" altLang="en-US" sz="2200" i="1" dirty="0" err="1">
                <a:latin typeface="Times New Roman" panose="02020603050405020304" pitchFamily="18" charset="0"/>
              </a:rPr>
              <a:t>e</a:t>
            </a:r>
            <a:r>
              <a:rPr lang="en-US" altLang="en-US" sz="2200" dirty="0">
                <a:latin typeface="Times New Roman" panose="02020603050405020304" pitchFamily="18" charset="0"/>
              </a:rPr>
              <a:t>&gt;</a:t>
            </a:r>
            <a:r>
              <a:rPr lang="en-US" altLang="en-US" sz="2200" dirty="0"/>
              <a:t> don</a:t>
            </a:r>
            <a:r>
              <a:rPr lang="ja-JP" altLang="en-US" sz="2200" dirty="0"/>
              <a:t>’</a:t>
            </a:r>
            <a:r>
              <a:rPr lang="en-US" altLang="ja-JP" sz="2200" dirty="0"/>
              <a:t>t look like translations 	-&gt; low </a:t>
            </a:r>
            <a:r>
              <a:rPr lang="en-US" altLang="ja-JP" sz="2200" i="1" dirty="0">
                <a:latin typeface="Times New Roman" panose="02020603050405020304" pitchFamily="18" charset="0"/>
              </a:rPr>
              <a:t>P</a:t>
            </a:r>
            <a:r>
              <a:rPr lang="en-US" altLang="ja-JP" sz="2200" dirty="0">
                <a:latin typeface="Times New Roman" panose="02020603050405020304" pitchFamily="18" charset="0"/>
              </a:rPr>
              <a:t>(</a:t>
            </a:r>
            <a:r>
              <a:rPr lang="en-US" altLang="ja-JP" sz="2200" i="1" dirty="0">
                <a:latin typeface="Times New Roman" panose="02020603050405020304" pitchFamily="18" charset="0"/>
              </a:rPr>
              <a:t>f</a:t>
            </a:r>
            <a:r>
              <a:rPr lang="en-US" altLang="ja-JP" sz="2200" dirty="0">
                <a:latin typeface="Times New Roman" panose="02020603050405020304" pitchFamily="18" charset="0"/>
              </a:rPr>
              <a:t> | </a:t>
            </a:r>
            <a:r>
              <a:rPr lang="en-US" altLang="ja-JP" sz="2200" i="1" dirty="0">
                <a:latin typeface="Times New Roman" panose="02020603050405020304" pitchFamily="18" charset="0"/>
              </a:rPr>
              <a:t>e</a:t>
            </a:r>
            <a:r>
              <a:rPr lang="en-US" altLang="ja-JP" sz="2200" dirty="0">
                <a:latin typeface="Times New Roman" panose="02020603050405020304" pitchFamily="18" charset="0"/>
              </a:rPr>
              <a:t>)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22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600" dirty="0"/>
              <a:t>Decoding algorithm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200" dirty="0"/>
              <a:t>Given a language model, a translation model, and a new sentence </a:t>
            </a:r>
            <a:r>
              <a:rPr lang="en-US" altLang="en-US" sz="2200" i="1" dirty="0">
                <a:latin typeface="Times New Roman" panose="02020603050405020304" pitchFamily="18" charset="0"/>
              </a:rPr>
              <a:t>f</a:t>
            </a:r>
            <a:r>
              <a:rPr lang="en-US" altLang="en-US" sz="2200" dirty="0"/>
              <a:t> … find translation </a:t>
            </a:r>
            <a:r>
              <a:rPr lang="en-US" altLang="en-US" sz="2200" i="1" dirty="0">
                <a:latin typeface="Times New Roman" panose="02020603050405020304" pitchFamily="18" charset="0"/>
              </a:rPr>
              <a:t>e</a:t>
            </a:r>
            <a:r>
              <a:rPr lang="en-US" altLang="en-US" sz="2200" dirty="0"/>
              <a:t> maximizing </a:t>
            </a:r>
            <a:r>
              <a:rPr lang="en-US" altLang="en-US" sz="2200" i="1" dirty="0">
                <a:latin typeface="Times New Roman" panose="02020603050405020304" pitchFamily="18" charset="0"/>
              </a:rPr>
              <a:t>P</a:t>
            </a:r>
            <a:r>
              <a:rPr lang="en-US" altLang="en-US" sz="2200" dirty="0">
                <a:latin typeface="Times New Roman" panose="02020603050405020304" pitchFamily="18" charset="0"/>
              </a:rPr>
              <a:t>(</a:t>
            </a:r>
            <a:r>
              <a:rPr lang="en-US" altLang="en-US" sz="2200" i="1" dirty="0">
                <a:latin typeface="Times New Roman" panose="02020603050405020304" pitchFamily="18" charset="0"/>
              </a:rPr>
              <a:t>e</a:t>
            </a:r>
            <a:r>
              <a:rPr lang="en-US" altLang="en-US" sz="2200" dirty="0">
                <a:latin typeface="Times New Roman" panose="02020603050405020304" pitchFamily="18" charset="0"/>
              </a:rPr>
              <a:t>) * </a:t>
            </a:r>
            <a:r>
              <a:rPr lang="en-US" altLang="en-US" sz="2200" i="1" dirty="0">
                <a:latin typeface="Times New Roman" panose="02020603050405020304" pitchFamily="18" charset="0"/>
              </a:rPr>
              <a:t>P</a:t>
            </a:r>
            <a:r>
              <a:rPr lang="en-US" altLang="en-US" sz="2200" dirty="0">
                <a:latin typeface="Times New Roman" panose="02020603050405020304" pitchFamily="18" charset="0"/>
              </a:rPr>
              <a:t>(</a:t>
            </a:r>
            <a:r>
              <a:rPr lang="en-US" altLang="en-US" sz="2200" i="1" dirty="0">
                <a:latin typeface="Times New Roman" panose="02020603050405020304" pitchFamily="18" charset="0"/>
              </a:rPr>
              <a:t>f</a:t>
            </a:r>
            <a:r>
              <a:rPr lang="en-US" altLang="en-US" sz="2200" dirty="0">
                <a:latin typeface="Times New Roman" panose="02020603050405020304" pitchFamily="18" charset="0"/>
              </a:rPr>
              <a:t> | </a:t>
            </a:r>
            <a:r>
              <a:rPr lang="en-US" altLang="en-US" sz="2200" i="1" dirty="0">
                <a:latin typeface="Times New Roman" panose="02020603050405020304" pitchFamily="18" charset="0"/>
              </a:rPr>
              <a:t>e</a:t>
            </a:r>
            <a:r>
              <a:rPr lang="en-US" altLang="en-US" sz="2200" dirty="0"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35843" name="Rectangle 4"/>
          <p:cNvSpPr>
            <a:spLocks noChangeArrowheads="1"/>
          </p:cNvSpPr>
          <p:nvPr/>
        </p:nvSpPr>
        <p:spPr bwMode="auto">
          <a:xfrm>
            <a:off x="2895601" y="6553200"/>
            <a:ext cx="223490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Slide from Kevin Knight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ja-JP" sz="4000" dirty="0">
                <a:ea typeface="ＭＳ Ｐゴシック" charset="-128"/>
                <a:cs typeface="ＭＳ Ｐゴシック" charset="-128"/>
              </a:rPr>
              <a:t>The Classic Language Model: Word N-Grams</a:t>
            </a:r>
            <a:endParaRPr lang="en-US" sz="4000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9738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charset="0"/>
              <a:buChar char="l"/>
              <a:defRPr/>
            </a:pPr>
            <a:r>
              <a:rPr lang="en-US" sz="2400" dirty="0">
                <a:ea typeface="+mn-ea"/>
                <a:cs typeface="+mn-cs"/>
              </a:rPr>
              <a:t>Goal of the language model -- choose among: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  <a:defRPr/>
            </a:pPr>
            <a:endParaRPr lang="en-US" sz="2400" dirty="0">
              <a:ea typeface="+mn-ea"/>
              <a:cs typeface="+mn-cs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>
                <a:ea typeface="+mn-ea"/>
              </a:rPr>
              <a:t>He is on the soccer field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>
                <a:ea typeface="+mn-ea"/>
              </a:rPr>
              <a:t>He is in the soccer field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  <a:defRPr/>
            </a:pPr>
            <a:endParaRPr lang="en-US" sz="2400" dirty="0">
              <a:ea typeface="+mn-ea"/>
              <a:cs typeface="+mn-cs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>
                <a:ea typeface="+mn-ea"/>
              </a:rPr>
              <a:t>Is table the on cup the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>
                <a:ea typeface="+mn-ea"/>
              </a:rPr>
              <a:t>The cup is on the table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  <a:defRPr/>
            </a:pPr>
            <a:endParaRPr lang="en-US" sz="2400" dirty="0">
              <a:ea typeface="+mn-ea"/>
              <a:cs typeface="+mn-cs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>
                <a:ea typeface="+mn-ea"/>
              </a:rPr>
              <a:t>Rice shrine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>
                <a:ea typeface="+mn-ea"/>
              </a:rPr>
              <a:t>American shrine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>
                <a:ea typeface="+mn-ea"/>
              </a:rPr>
              <a:t>Rice company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>
                <a:ea typeface="+mn-ea"/>
              </a:rPr>
              <a:t>American company</a:t>
            </a:r>
            <a:endParaRPr lang="en-US" sz="2800" dirty="0">
              <a:ea typeface="+mn-ea"/>
            </a:endParaRPr>
          </a:p>
        </p:txBody>
      </p:sp>
      <p:sp>
        <p:nvSpPr>
          <p:cNvPr id="37891" name="Rectangle 4"/>
          <p:cNvSpPr>
            <a:spLocks noChangeArrowheads="1"/>
          </p:cNvSpPr>
          <p:nvPr/>
        </p:nvSpPr>
        <p:spPr bwMode="auto">
          <a:xfrm>
            <a:off x="2743201" y="6545263"/>
            <a:ext cx="223490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Slide from Kevin Knight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Language Model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latin typeface="Calibri" charset="0"/>
                <a:ea typeface="+mn-ea"/>
                <a:cs typeface="+mn-cs"/>
              </a:rPr>
              <a:t>Use a standard </a:t>
            </a:r>
            <a:r>
              <a:rPr lang="en-US" i="1" dirty="0">
                <a:latin typeface="Calibri" charset="0"/>
                <a:ea typeface="+mn-ea"/>
                <a:cs typeface="+mn-cs"/>
              </a:rPr>
              <a:t>n</a:t>
            </a:r>
            <a:r>
              <a:rPr lang="en-US" dirty="0">
                <a:latin typeface="Calibri" charset="0"/>
                <a:ea typeface="+mn-ea"/>
                <a:cs typeface="+mn-cs"/>
              </a:rPr>
              <a:t>-gram language model for </a:t>
            </a:r>
            <a:r>
              <a:rPr lang="en-US" sz="3200" i="1" dirty="0">
                <a:latin typeface="+mj-lt"/>
                <a:ea typeface="+mn-ea"/>
                <a:cs typeface="+mn-cs"/>
              </a:rPr>
              <a:t>P</a:t>
            </a:r>
            <a:r>
              <a:rPr lang="en-US" sz="3200" dirty="0">
                <a:latin typeface="+mj-lt"/>
                <a:ea typeface="+mn-ea"/>
                <a:cs typeface="+mn-cs"/>
              </a:rPr>
              <a:t>(</a:t>
            </a:r>
            <a:r>
              <a:rPr lang="en-US" sz="3200" i="1" dirty="0">
                <a:latin typeface="+mj-lt"/>
                <a:ea typeface="+mn-ea"/>
                <a:cs typeface="+mn-cs"/>
              </a:rPr>
              <a:t>E</a:t>
            </a:r>
            <a:r>
              <a:rPr lang="en-US" sz="3200" dirty="0">
                <a:latin typeface="+mj-lt"/>
                <a:ea typeface="+mn-ea"/>
                <a:cs typeface="+mn-cs"/>
              </a:rPr>
              <a:t>)</a:t>
            </a:r>
            <a:r>
              <a:rPr lang="en-US" dirty="0">
                <a:latin typeface="Calibri" charset="0"/>
                <a:ea typeface="+mn-ea"/>
                <a:cs typeface="+mn-cs"/>
              </a:rPr>
              <a:t>.</a:t>
            </a:r>
          </a:p>
          <a:p>
            <a:pPr eaLnBrk="1" hangingPunct="1">
              <a:defRPr/>
            </a:pPr>
            <a:r>
              <a:rPr lang="en-US" dirty="0">
                <a:latin typeface="Calibri" charset="0"/>
                <a:ea typeface="+mn-ea"/>
                <a:cs typeface="+mn-cs"/>
              </a:rPr>
              <a:t>Can be trained on a large, unsupervised mono-lingual corpus for the target language </a:t>
            </a:r>
            <a:r>
              <a:rPr lang="en-US" i="1" dirty="0">
                <a:latin typeface="+mj-lt"/>
                <a:ea typeface="+mn-ea"/>
                <a:cs typeface="+mn-cs"/>
              </a:rPr>
              <a:t>E</a:t>
            </a:r>
            <a:r>
              <a:rPr lang="en-US" dirty="0">
                <a:latin typeface="Calibri" charset="0"/>
                <a:ea typeface="+mn-ea"/>
                <a:cs typeface="+mn-cs"/>
              </a:rPr>
              <a:t>.</a:t>
            </a:r>
          </a:p>
          <a:p>
            <a:pPr eaLnBrk="1" hangingPunct="1">
              <a:defRPr/>
            </a:pPr>
            <a:r>
              <a:rPr lang="en-US" dirty="0">
                <a:latin typeface="Calibri" charset="0"/>
                <a:ea typeface="+mn-ea"/>
                <a:cs typeface="+mn-cs"/>
              </a:rPr>
              <a:t>Could use a more sophisticated PCFG language model to capture long-distance dependencies.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C00000"/>
                </a:solidFill>
                <a:latin typeface="Calibri" charset="0"/>
                <a:ea typeface="+mn-ea"/>
                <a:cs typeface="+mn-cs"/>
              </a:rPr>
              <a:t>Terabytes</a:t>
            </a:r>
            <a:r>
              <a:rPr lang="en-US" dirty="0">
                <a:latin typeface="Calibri" charset="0"/>
                <a:ea typeface="+mn-ea"/>
                <a:cs typeface="+mn-cs"/>
              </a:rPr>
              <a:t> of web data have been used to build a large 5-gram model of English.</a:t>
            </a:r>
          </a:p>
          <a:p>
            <a:pPr eaLnBrk="1" hangingPunct="1">
              <a:defRPr/>
            </a:pPr>
            <a:endParaRPr lang="en-US" dirty="0">
              <a:latin typeface="Calibri" charset="0"/>
              <a:ea typeface="+mn-ea"/>
              <a:cs typeface="+mn-cs"/>
            </a:endParaRPr>
          </a:p>
        </p:txBody>
      </p:sp>
      <p:sp>
        <p:nvSpPr>
          <p:cNvPr id="39939" name="Footer Placeholder 6"/>
          <p:cNvSpPr txBox="1">
            <a:spLocks/>
          </p:cNvSpPr>
          <p:nvPr/>
        </p:nvSpPr>
        <p:spPr bwMode="auto">
          <a:xfrm>
            <a:off x="2919413" y="6553200"/>
            <a:ext cx="2514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latin typeface="Tw Cen MT" panose="020B0602020104020603" pitchFamily="34" charset="0"/>
              </a:rPr>
              <a:t>Slide from Ray Mooney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/>
              <a:t>Phrase Based Machine Translation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3099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270" y="0"/>
            <a:ext cx="9730678" cy="748145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Intuition of phrase-based translation (Koehn et al. 2003)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>
              <a:defRPr/>
            </a:pPr>
            <a:endParaRPr lang="en-US">
              <a:latin typeface="Calibri" charset="0"/>
              <a:ea typeface="+mn-ea"/>
              <a:cs typeface="+mn-cs"/>
            </a:endParaRPr>
          </a:p>
          <a:p>
            <a:pPr marL="457200" indent="-457200" eaLnBrk="1" hangingPunct="1">
              <a:defRPr/>
            </a:pPr>
            <a:endParaRPr lang="en-US">
              <a:latin typeface="Calibri" charset="0"/>
              <a:ea typeface="+mn-ea"/>
              <a:cs typeface="+mn-cs"/>
            </a:endParaRPr>
          </a:p>
          <a:p>
            <a:pPr marL="457200" indent="-457200" eaLnBrk="1" hangingPunct="1">
              <a:defRPr/>
            </a:pPr>
            <a:endParaRPr lang="en-US">
              <a:latin typeface="Calibri" charset="0"/>
              <a:ea typeface="+mn-ea"/>
              <a:cs typeface="+mn-cs"/>
            </a:endParaRPr>
          </a:p>
          <a:p>
            <a:pPr marL="457200" indent="-457200" eaLnBrk="1" hangingPunct="1">
              <a:defRPr/>
            </a:pPr>
            <a:endParaRPr lang="en-US">
              <a:latin typeface="Calibri" charset="0"/>
              <a:ea typeface="+mn-ea"/>
              <a:cs typeface="+mn-cs"/>
            </a:endParaRPr>
          </a:p>
          <a:p>
            <a:pPr marL="457200" indent="-457200" eaLnBrk="1" hangingPunct="1">
              <a:defRPr/>
            </a:pPr>
            <a:endParaRPr lang="en-US">
              <a:latin typeface="Calibri" charset="0"/>
              <a:ea typeface="+mn-ea"/>
              <a:cs typeface="+mn-cs"/>
            </a:endParaRPr>
          </a:p>
          <a:p>
            <a:pPr marL="457200" indent="-457200" eaLnBrk="1" hangingPunct="1">
              <a:defRPr/>
            </a:pPr>
            <a:r>
              <a:rPr lang="en-US">
                <a:latin typeface="Calibri" charset="0"/>
                <a:ea typeface="+mn-ea"/>
                <a:cs typeface="+mn-cs"/>
              </a:rPr>
              <a:t>Generative story has three steps</a:t>
            </a:r>
          </a:p>
          <a:p>
            <a:pPr marL="838200" lvl="1" indent="-381000" eaLnBrk="1" hangingPunct="1">
              <a:buFont typeface="Arial" charset="0"/>
              <a:buAutoNum type="arabicParenR"/>
              <a:defRPr/>
            </a:pPr>
            <a:r>
              <a:rPr lang="en-US">
                <a:latin typeface="Calibri" charset="0"/>
                <a:ea typeface="ＭＳ Ｐゴシック" charset="0"/>
              </a:rPr>
              <a:t>Group words into phrases</a:t>
            </a:r>
          </a:p>
          <a:p>
            <a:pPr marL="838200" lvl="1" indent="-381000" eaLnBrk="1" hangingPunct="1">
              <a:buFont typeface="Arial" charset="0"/>
              <a:buAutoNum type="arabicParenR"/>
              <a:defRPr/>
            </a:pPr>
            <a:r>
              <a:rPr lang="en-US">
                <a:latin typeface="Calibri" charset="0"/>
                <a:ea typeface="ＭＳ Ｐゴシック" charset="0"/>
              </a:rPr>
              <a:t>Translate each phrase</a:t>
            </a:r>
          </a:p>
          <a:p>
            <a:pPr marL="838200" lvl="1" indent="-381000" eaLnBrk="1" hangingPunct="1">
              <a:buFont typeface="Arial" charset="0"/>
              <a:buAutoNum type="arabicParenR"/>
              <a:defRPr/>
            </a:pPr>
            <a:r>
              <a:rPr lang="en-US">
                <a:latin typeface="Calibri" charset="0"/>
                <a:ea typeface="ＭＳ Ｐゴシック" charset="0"/>
              </a:rPr>
              <a:t>Move the phrases around</a:t>
            </a:r>
          </a:p>
          <a:p>
            <a:pPr marL="457200" indent="-457200" eaLnBrk="1" hangingPunct="1">
              <a:defRPr/>
            </a:pPr>
            <a:endParaRPr lang="en-US">
              <a:latin typeface="Calibri" charset="0"/>
              <a:ea typeface="+mn-ea"/>
              <a:cs typeface="+mn-cs"/>
            </a:endParaRPr>
          </a:p>
        </p:txBody>
      </p:sp>
      <p:pic>
        <p:nvPicPr>
          <p:cNvPr id="41987" name="Picture 4" descr="hex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054" y="1759528"/>
            <a:ext cx="5041900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Footer Placeholder 6"/>
          <p:cNvSpPr txBox="1">
            <a:spLocks/>
          </p:cNvSpPr>
          <p:nvPr/>
        </p:nvSpPr>
        <p:spPr bwMode="auto">
          <a:xfrm>
            <a:off x="2919413" y="6553200"/>
            <a:ext cx="2514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latin typeface="Tw Cen MT" panose="020B0602020104020603" pitchFamily="34" charset="0"/>
              </a:rPr>
              <a:t>Slide from Ray Mooney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800" dirty="0"/>
              <a:t>What makes a good translation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+mn-ea"/>
                <a:cs typeface="+mn-cs"/>
              </a:rPr>
              <a:t>Translators often talk about two factors we want to maximize:</a:t>
            </a:r>
          </a:p>
          <a:p>
            <a:pPr eaLnBrk="1" hangingPunct="1">
              <a:defRPr/>
            </a:pPr>
            <a:r>
              <a:rPr lang="en-US" b="1" dirty="0">
                <a:solidFill>
                  <a:srgbClr val="A50021"/>
                </a:solidFill>
                <a:ea typeface="+mn-ea"/>
                <a:cs typeface="+mn-cs"/>
              </a:rPr>
              <a:t>Faithfulness</a:t>
            </a:r>
            <a:r>
              <a:rPr lang="en-US" dirty="0">
                <a:ea typeface="+mn-ea"/>
                <a:cs typeface="+mn-cs"/>
              </a:rPr>
              <a:t> or fidelity</a:t>
            </a:r>
          </a:p>
          <a:p>
            <a:pPr lvl="1" eaLnBrk="1" hangingPunct="1">
              <a:defRPr/>
            </a:pPr>
            <a:r>
              <a:rPr lang="en-US" dirty="0">
                <a:ea typeface="ＭＳ Ｐゴシック" charset="0"/>
              </a:rPr>
              <a:t>How close is the meaning of the translation to the meaning of the original</a:t>
            </a:r>
          </a:p>
          <a:p>
            <a:pPr lvl="1" eaLnBrk="1" hangingPunct="1">
              <a:defRPr/>
            </a:pPr>
            <a:r>
              <a:rPr lang="en-US" dirty="0">
                <a:ea typeface="ＭＳ Ｐゴシック" charset="0"/>
              </a:rPr>
              <a:t>Even better: does the translation cause the reader to draw the same inferences as the original would have</a:t>
            </a:r>
          </a:p>
          <a:p>
            <a:pPr eaLnBrk="1" hangingPunct="1">
              <a:defRPr/>
            </a:pPr>
            <a:r>
              <a:rPr lang="en-US" b="1" dirty="0">
                <a:solidFill>
                  <a:srgbClr val="A50021"/>
                </a:solidFill>
                <a:ea typeface="+mn-ea"/>
                <a:cs typeface="+mn-cs"/>
              </a:rPr>
              <a:t>Fluency</a:t>
            </a:r>
            <a:r>
              <a:rPr lang="en-US" dirty="0">
                <a:ea typeface="+mn-ea"/>
                <a:cs typeface="+mn-cs"/>
              </a:rPr>
              <a:t> or naturalness</a:t>
            </a:r>
          </a:p>
          <a:p>
            <a:pPr lvl="1" eaLnBrk="1" hangingPunct="1">
              <a:defRPr/>
            </a:pPr>
            <a:r>
              <a:rPr lang="en-US" dirty="0">
                <a:ea typeface="ＭＳ Ｐゴシック" charset="0"/>
              </a:rPr>
              <a:t>How natural the translation is, just considering its fluency in the target language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/>
              <a:t>Phrase-Based Translation Model</a:t>
            </a:r>
          </a:p>
        </p:txBody>
      </p:sp>
      <p:sp>
        <p:nvSpPr>
          <p:cNvPr id="2662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Times" panose="02020603050405020304" pitchFamily="18" charset="0"/>
              <a:buNone/>
            </a:pPr>
            <a:r>
              <a:rPr lang="en-US" altLang="en-US" i="1" dirty="0">
                <a:latin typeface="Times New Roman" panose="02020603050405020304" pitchFamily="18" charset="0"/>
              </a:rPr>
              <a:t>P</a:t>
            </a:r>
            <a:r>
              <a:rPr lang="en-US" altLang="en-US" dirty="0">
                <a:latin typeface="Times New Roman" panose="02020603050405020304" pitchFamily="18" charset="0"/>
              </a:rPr>
              <a:t>(</a:t>
            </a:r>
            <a:r>
              <a:rPr lang="en-US" altLang="en-US" i="1" dirty="0">
                <a:latin typeface="Times New Roman" panose="02020603050405020304" pitchFamily="18" charset="0"/>
              </a:rPr>
              <a:t>F</a:t>
            </a:r>
            <a:r>
              <a:rPr lang="en-US" altLang="en-US" dirty="0">
                <a:latin typeface="Times New Roman" panose="02020603050405020304" pitchFamily="18" charset="0"/>
              </a:rPr>
              <a:t> | </a:t>
            </a:r>
            <a:r>
              <a:rPr lang="en-US" altLang="en-US" i="1" dirty="0">
                <a:latin typeface="Times New Roman" panose="02020603050405020304" pitchFamily="18" charset="0"/>
              </a:rPr>
              <a:t>E</a:t>
            </a:r>
            <a:r>
              <a:rPr lang="en-US" altLang="en-US" dirty="0">
                <a:latin typeface="Times New Roman" panose="02020603050405020304" pitchFamily="18" charset="0"/>
              </a:rPr>
              <a:t>) </a:t>
            </a:r>
            <a:r>
              <a:rPr lang="en-US" altLang="en-US" dirty="0">
                <a:latin typeface="Calibri" panose="020F0502020204030204" pitchFamily="34" charset="0"/>
              </a:rPr>
              <a:t>is modeled by translating phrases in </a:t>
            </a:r>
            <a:r>
              <a:rPr lang="en-US" altLang="en-US" i="1" dirty="0">
                <a:latin typeface="Times New Roman" panose="02020603050405020304" pitchFamily="18" charset="0"/>
              </a:rPr>
              <a:t>E</a:t>
            </a:r>
            <a:r>
              <a:rPr lang="en-US" altLang="en-US" dirty="0">
                <a:latin typeface="Calibri" panose="020F0502020204030204" pitchFamily="34" charset="0"/>
              </a:rPr>
              <a:t> to phrases in </a:t>
            </a:r>
            <a:r>
              <a:rPr lang="en-US" altLang="en-US" i="1" dirty="0">
                <a:latin typeface="Times New Roman" panose="02020603050405020304" pitchFamily="18" charset="0"/>
              </a:rPr>
              <a:t>F</a:t>
            </a:r>
            <a:r>
              <a:rPr lang="en-US" altLang="en-US" dirty="0">
                <a:latin typeface="Calibri" panose="020F0502020204030204" pitchFamily="34" charset="0"/>
              </a:rPr>
              <a:t>.</a:t>
            </a:r>
          </a:p>
          <a:p>
            <a:pPr eaLnBrk="1" hangingPunct="1">
              <a:buFont typeface="Verdana" panose="020B0604030504040204" pitchFamily="34" charset="0"/>
              <a:buAutoNum type="arabicPeriod"/>
            </a:pPr>
            <a:r>
              <a:rPr lang="en-US" altLang="en-US" dirty="0">
                <a:latin typeface="Calibri" panose="020F0502020204030204" pitchFamily="34" charset="0"/>
              </a:rPr>
              <a:t>First segment </a:t>
            </a:r>
            <a:r>
              <a:rPr lang="en-US" altLang="en-US" i="1" dirty="0">
                <a:latin typeface="Times New Roman" panose="02020603050405020304" pitchFamily="18" charset="0"/>
              </a:rPr>
              <a:t>E</a:t>
            </a:r>
            <a:r>
              <a:rPr lang="en-US" altLang="en-US" dirty="0">
                <a:latin typeface="Calibri" panose="020F0502020204030204" pitchFamily="34" charset="0"/>
              </a:rPr>
              <a:t> into a sequence of phrases </a:t>
            </a:r>
            <a:r>
              <a:rPr lang="en-US" altLang="en-US" i="1" dirty="0">
                <a:latin typeface="Times New Roman" panose="02020603050405020304" pitchFamily="18" charset="0"/>
              </a:rPr>
              <a:t>ē</a:t>
            </a:r>
            <a:r>
              <a:rPr lang="en-US" altLang="en-US" baseline="-25000" dirty="0">
                <a:latin typeface="Times New Roman" panose="02020603050405020304" pitchFamily="18" charset="0"/>
              </a:rPr>
              <a:t>1</a:t>
            </a:r>
            <a:r>
              <a:rPr lang="en-US" altLang="en-US" dirty="0">
                <a:latin typeface="Calibri" panose="020F0502020204030204" pitchFamily="34" charset="0"/>
              </a:rPr>
              <a:t>,…</a:t>
            </a:r>
            <a:r>
              <a:rPr lang="en-US" altLang="en-US" i="1" dirty="0">
                <a:latin typeface="Calibri" panose="020F0502020204030204" pitchFamily="34" charset="0"/>
              </a:rPr>
              <a:t>,</a:t>
            </a:r>
            <a:r>
              <a:rPr lang="en-US" altLang="en-US" i="1" dirty="0" err="1">
                <a:latin typeface="Times New Roman" panose="02020603050405020304" pitchFamily="18" charset="0"/>
              </a:rPr>
              <a:t>ē</a:t>
            </a:r>
            <a:r>
              <a:rPr lang="en-US" altLang="en-US" baseline="-25000" dirty="0" err="1">
                <a:latin typeface="Times New Roman" panose="02020603050405020304" pitchFamily="18" charset="0"/>
              </a:rPr>
              <a:t>I</a:t>
            </a:r>
            <a:r>
              <a:rPr lang="en-US" altLang="en-US" dirty="0">
                <a:latin typeface="Calibri" panose="020F0502020204030204" pitchFamily="34" charset="0"/>
              </a:rPr>
              <a:t> </a:t>
            </a:r>
            <a:endParaRPr lang="en-US" altLang="en-US" baseline="-25000" dirty="0">
              <a:latin typeface="Calibri" panose="020F0502020204030204" pitchFamily="34" charset="0"/>
            </a:endParaRPr>
          </a:p>
          <a:p>
            <a:pPr eaLnBrk="1" hangingPunct="1">
              <a:buFont typeface="Verdana" panose="020B0604030504040204" pitchFamily="34" charset="0"/>
              <a:buAutoNum type="arabicPeriod"/>
            </a:pPr>
            <a:r>
              <a:rPr lang="en-US" altLang="en-US" dirty="0">
                <a:latin typeface="Calibri" panose="020F0502020204030204" pitchFamily="34" charset="0"/>
              </a:rPr>
              <a:t>Then translate each phrase </a:t>
            </a:r>
            <a:r>
              <a:rPr lang="en-US" altLang="en-US" i="1" dirty="0" err="1">
                <a:latin typeface="Times New Roman" panose="02020603050405020304" pitchFamily="18" charset="0"/>
              </a:rPr>
              <a:t>ē</a:t>
            </a:r>
            <a:r>
              <a:rPr lang="en-US" altLang="en-US" i="1" baseline="-25000" dirty="0" err="1">
                <a:latin typeface="Times New Roman" panose="02020603050405020304" pitchFamily="18" charset="0"/>
              </a:rPr>
              <a:t>i</a:t>
            </a:r>
            <a:r>
              <a:rPr lang="en-US" altLang="en-US" dirty="0">
                <a:latin typeface="Calibri" panose="020F0502020204030204" pitchFamily="34" charset="0"/>
              </a:rPr>
              <a:t>, into </a:t>
            </a:r>
            <a:r>
              <a:rPr lang="en-US" altLang="en-US" i="1" dirty="0">
                <a:latin typeface="Times New Roman" panose="02020603050405020304" pitchFamily="18" charset="0"/>
              </a:rPr>
              <a:t>f</a:t>
            </a:r>
            <a:r>
              <a:rPr lang="en-US" altLang="en-US" i="1" baseline="-25000" dirty="0">
                <a:latin typeface="Times New Roman" panose="02020603050405020304" pitchFamily="18" charset="0"/>
              </a:rPr>
              <a:t>i</a:t>
            </a:r>
            <a:r>
              <a:rPr lang="en-US" altLang="en-US" dirty="0">
                <a:latin typeface="Calibri" panose="020F0502020204030204" pitchFamily="34" charset="0"/>
              </a:rPr>
              <a:t>, based on </a:t>
            </a:r>
            <a:r>
              <a:rPr lang="en-US" altLang="en-US" b="1" i="1" dirty="0">
                <a:solidFill>
                  <a:srgbClr val="C00000"/>
                </a:solidFill>
                <a:latin typeface="Calibri" panose="020F0502020204030204" pitchFamily="34" charset="0"/>
              </a:rPr>
              <a:t>translation probability</a:t>
            </a:r>
            <a:r>
              <a:rPr lang="en-US" altLang="en-US" b="1" i="1" dirty="0">
                <a:latin typeface="Calibri" panose="020F0502020204030204" pitchFamily="34" charset="0"/>
              </a:rPr>
              <a:t> </a:t>
            </a:r>
            <a:r>
              <a:rPr lang="en-US" altLang="en-US" i="1" dirty="0">
                <a:latin typeface="Calibri" panose="020F0502020204030204" pitchFamily="34" charset="0"/>
                <a:sym typeface="Symbol" panose="05050102010706020507" pitchFamily="18" charset="2"/>
              </a:rPr>
              <a:t></a:t>
            </a:r>
            <a:r>
              <a:rPr lang="en-US" altLang="en-US" dirty="0">
                <a:latin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US" altLang="en-US" i="1" dirty="0">
                <a:latin typeface="Times New Roman" panose="02020603050405020304" pitchFamily="18" charset="0"/>
              </a:rPr>
              <a:t>f</a:t>
            </a:r>
            <a:r>
              <a:rPr lang="en-US" altLang="en-US" i="1" baseline="-25000" dirty="0">
                <a:latin typeface="Times New Roman" panose="02020603050405020304" pitchFamily="18" charset="0"/>
              </a:rPr>
              <a:t>i</a:t>
            </a:r>
            <a:r>
              <a:rPr lang="en-US" altLang="en-US" baseline="-25000" dirty="0">
                <a:latin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</a:rPr>
              <a:t>| </a:t>
            </a:r>
            <a:r>
              <a:rPr lang="en-US" altLang="en-US" i="1" dirty="0" err="1">
                <a:latin typeface="Times New Roman" panose="02020603050405020304" pitchFamily="18" charset="0"/>
              </a:rPr>
              <a:t>ē</a:t>
            </a:r>
            <a:r>
              <a:rPr lang="en-US" altLang="en-US" i="1" baseline="-25000" dirty="0" err="1">
                <a:latin typeface="Times New Roman" panose="02020603050405020304" pitchFamily="18" charset="0"/>
              </a:rPr>
              <a:t>i</a:t>
            </a:r>
            <a:r>
              <a:rPr lang="en-US" altLang="en-US" dirty="0">
                <a:latin typeface="Times New Roman" panose="02020603050405020304" pitchFamily="18" charset="0"/>
              </a:rPr>
              <a:t>)</a:t>
            </a:r>
          </a:p>
          <a:p>
            <a:pPr eaLnBrk="1" hangingPunct="1">
              <a:buFont typeface="Verdana" panose="020B0604030504040204" pitchFamily="34" charset="0"/>
              <a:buAutoNum type="arabicPeriod"/>
            </a:pPr>
            <a:r>
              <a:rPr lang="en-US" altLang="en-US" dirty="0">
                <a:latin typeface="Calibri" panose="020F0502020204030204" pitchFamily="34" charset="0"/>
              </a:rPr>
              <a:t>Then reorder translated phrases based on </a:t>
            </a:r>
            <a:r>
              <a:rPr lang="en-US" altLang="en-US" b="1" i="1" dirty="0">
                <a:solidFill>
                  <a:srgbClr val="C00000"/>
                </a:solidFill>
                <a:latin typeface="Calibri" panose="020F0502020204030204" pitchFamily="34" charset="0"/>
              </a:rPr>
              <a:t>distortion probability</a:t>
            </a:r>
            <a:r>
              <a:rPr lang="en-US" altLang="en-US" b="1" i="1" dirty="0">
                <a:latin typeface="Calibri" panose="020F0502020204030204" pitchFamily="34" charset="0"/>
              </a:rPr>
              <a:t> </a:t>
            </a:r>
            <a:r>
              <a:rPr lang="en-US" altLang="en-US" i="1" dirty="0">
                <a:latin typeface="Times New Roman" panose="02020603050405020304" pitchFamily="18" charset="0"/>
              </a:rPr>
              <a:t>d</a:t>
            </a:r>
            <a:r>
              <a:rPr lang="en-US" altLang="en-US" dirty="0">
                <a:latin typeface="Times New Roman" panose="02020603050405020304" pitchFamily="18" charset="0"/>
              </a:rPr>
              <a:t>(</a:t>
            </a:r>
            <a:r>
              <a:rPr lang="en-US" altLang="en-US" i="1" dirty="0" err="1">
                <a:latin typeface="Times New Roman" panose="02020603050405020304" pitchFamily="18" charset="0"/>
              </a:rPr>
              <a:t>i</a:t>
            </a:r>
            <a:r>
              <a:rPr lang="en-US" altLang="en-US" dirty="0">
                <a:latin typeface="Times New Roman" panose="02020603050405020304" pitchFamily="18" charset="0"/>
              </a:rPr>
              <a:t>)</a:t>
            </a:r>
            <a:r>
              <a:rPr lang="en-US" altLang="en-US" dirty="0">
                <a:latin typeface="Calibri" panose="020F0502020204030204" pitchFamily="34" charset="0"/>
              </a:rPr>
              <a:t> for the </a:t>
            </a:r>
            <a:r>
              <a:rPr lang="en-US" altLang="en-US" i="1" dirty="0" err="1">
                <a:latin typeface="Calibri" panose="020F0502020204030204" pitchFamily="34" charset="0"/>
              </a:rPr>
              <a:t>i-</a:t>
            </a:r>
            <a:r>
              <a:rPr lang="en-US" altLang="en-US" dirty="0" err="1">
                <a:latin typeface="Calibri" panose="020F0502020204030204" pitchFamily="34" charset="0"/>
              </a:rPr>
              <a:t>th</a:t>
            </a:r>
            <a:r>
              <a:rPr lang="en-US" altLang="en-US" dirty="0">
                <a:latin typeface="Calibri" panose="020F0502020204030204" pitchFamily="34" charset="0"/>
              </a:rPr>
              <a:t> phrase. </a:t>
            </a:r>
            <a:r>
              <a:rPr lang="en-US" altLang="en-US" sz="2400" dirty="0">
                <a:latin typeface="Calibri" panose="020F0502020204030204" pitchFamily="34" charset="0"/>
              </a:rPr>
              <a:t> (distortion = how far the phrase moved)</a:t>
            </a:r>
            <a:endParaRPr lang="en-US" altLang="en-US" dirty="0">
              <a:latin typeface="Calibri" panose="020F0502020204030204" pitchFamily="34" charset="0"/>
            </a:endParaRPr>
          </a:p>
        </p:txBody>
      </p:sp>
      <p:cxnSp>
        <p:nvCxnSpPr>
          <p:cNvPr id="5126" name="Straight Connector 5"/>
          <p:cNvCxnSpPr>
            <a:cxnSpLocks noChangeShapeType="1"/>
          </p:cNvCxnSpPr>
          <p:nvPr/>
        </p:nvCxnSpPr>
        <p:spPr bwMode="auto">
          <a:xfrm>
            <a:off x="6400800" y="2201109"/>
            <a:ext cx="217488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36" name="Straight Connector 9"/>
          <p:cNvCxnSpPr>
            <a:cxnSpLocks noChangeShapeType="1"/>
          </p:cNvCxnSpPr>
          <p:nvPr/>
        </p:nvCxnSpPr>
        <p:spPr bwMode="auto">
          <a:xfrm>
            <a:off x="2397512" y="2563195"/>
            <a:ext cx="217488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4037" name="Object 2"/>
              <p:cNvSpPr txBox="1"/>
              <p:nvPr/>
            </p:nvSpPr>
            <p:spPr bwMode="auto">
              <a:xfrm>
                <a:off x="4046384" y="4144965"/>
                <a:ext cx="3605212" cy="9509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it-IT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it-IT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it-IT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it-IT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it-IT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hr m:val="∏"/>
                          <m:ctrlPr>
                            <a:rPr lang="it-IT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it-IT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it-IT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it-IT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sup>
                        <m:e>
                          <m:r>
                            <a:rPr lang="it-IT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  <m:r>
                            <a:rPr lang="it-IT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it-IT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̄"/>
                                  <m:ctrlPr>
                                    <a:rPr lang="it-IT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it-IT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</m:acc>
                            </m:e>
                            <m:sub>
                              <m:r>
                                <a:rPr lang="it-IT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it-IT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it-IT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̄"/>
                              <m:ctrlPr>
                                <a:rPr lang="it-IT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acc>
                        </m:e>
                        <m:sub>
                          <m:r>
                            <a:rPr lang="it-IT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it-IT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it-IT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it-IT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it-IT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it-IT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>
          <p:sp>
            <p:nvSpPr>
              <p:cNvPr id="44037" name="Object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46384" y="4144965"/>
                <a:ext cx="3605212" cy="950912"/>
              </a:xfrm>
              <a:prstGeom prst="rect">
                <a:avLst/>
              </a:prstGeom>
              <a:blipFill>
                <a:blip r:embed="rId3"/>
                <a:stretch>
                  <a:fillRect t="-97368" b="-15394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038" name="Footer Placeholder 6"/>
          <p:cNvSpPr txBox="1">
            <a:spLocks/>
          </p:cNvSpPr>
          <p:nvPr/>
        </p:nvSpPr>
        <p:spPr bwMode="auto">
          <a:xfrm>
            <a:off x="2919413" y="6553200"/>
            <a:ext cx="2514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latin typeface="Tw Cen MT" panose="020B0602020104020603" pitchFamily="34" charset="0"/>
              </a:rPr>
              <a:t>Slide from Ray Mooney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/>
              <a:t>Translation Probabilities</a:t>
            </a:r>
          </a:p>
        </p:txBody>
      </p:sp>
      <p:sp>
        <p:nvSpPr>
          <p:cNvPr id="28676" name="Content Placeholder 2"/>
          <p:cNvSpPr>
            <a:spLocks noGrp="1"/>
          </p:cNvSpPr>
          <p:nvPr>
            <p:ph idx="1"/>
          </p:nvPr>
        </p:nvSpPr>
        <p:spPr>
          <a:xfrm>
            <a:off x="2209800" y="1624014"/>
            <a:ext cx="8359588" cy="169292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latin typeface="Calibri" charset="0"/>
                <a:ea typeface="+mn-ea"/>
                <a:cs typeface="+mn-cs"/>
              </a:rPr>
              <a:t>Assuming a </a:t>
            </a:r>
            <a:r>
              <a:rPr lang="en-US" b="1" i="1" dirty="0">
                <a:solidFill>
                  <a:srgbClr val="C00000"/>
                </a:solidFill>
                <a:latin typeface="Calibri" charset="0"/>
                <a:ea typeface="+mn-ea"/>
                <a:cs typeface="+mn-cs"/>
              </a:rPr>
              <a:t>phrase aligned</a:t>
            </a:r>
            <a:r>
              <a:rPr lang="en-US" dirty="0">
                <a:latin typeface="Calibri" charset="0"/>
                <a:ea typeface="+mn-ea"/>
                <a:cs typeface="+mn-cs"/>
              </a:rPr>
              <a:t> parallel corpus is available or constructed that shows matching between phrases in </a:t>
            </a:r>
            <a:r>
              <a:rPr lang="en-US" i="1" dirty="0">
                <a:latin typeface="+mj-lt"/>
                <a:ea typeface="+mn-ea"/>
                <a:cs typeface="+mn-cs"/>
              </a:rPr>
              <a:t>E</a:t>
            </a:r>
            <a:r>
              <a:rPr lang="en-US" dirty="0">
                <a:latin typeface="Calibri" charset="0"/>
                <a:ea typeface="+mn-ea"/>
                <a:cs typeface="+mn-cs"/>
              </a:rPr>
              <a:t> and </a:t>
            </a:r>
            <a:r>
              <a:rPr lang="en-US" i="1" dirty="0">
                <a:latin typeface="+mj-lt"/>
                <a:ea typeface="+mn-ea"/>
                <a:cs typeface="+mn-cs"/>
              </a:rPr>
              <a:t>F</a:t>
            </a:r>
            <a:r>
              <a:rPr lang="en-US" dirty="0">
                <a:latin typeface="Calibri" charset="0"/>
                <a:ea typeface="+mn-ea"/>
                <a:cs typeface="+mn-cs"/>
              </a:rPr>
              <a:t>.</a:t>
            </a:r>
          </a:p>
          <a:p>
            <a:pPr eaLnBrk="1" hangingPunct="1">
              <a:defRPr/>
            </a:pPr>
            <a:r>
              <a:rPr lang="en-US" dirty="0">
                <a:latin typeface="Calibri" charset="0"/>
                <a:ea typeface="+mn-ea"/>
                <a:cs typeface="+mn-cs"/>
              </a:rPr>
              <a:t>Then compute (MLE) estimate of </a:t>
            </a:r>
            <a:r>
              <a:rPr lang="en-US" i="1" dirty="0">
                <a:latin typeface="Calibri" charset="0"/>
                <a:ea typeface="+mn-ea"/>
                <a:cs typeface="+mn-cs"/>
                <a:sym typeface="Symbol" charset="2"/>
              </a:rPr>
              <a:t></a:t>
            </a:r>
            <a:r>
              <a:rPr lang="en-US" dirty="0">
                <a:latin typeface="Calibri" charset="0"/>
                <a:ea typeface="+mn-ea"/>
                <a:cs typeface="+mn-cs"/>
                <a:sym typeface="Symbol" charset="2"/>
              </a:rPr>
              <a:t> based on simple frequency counts:</a:t>
            </a:r>
            <a:endParaRPr lang="en-US" dirty="0">
              <a:latin typeface="Calibri" charset="0"/>
              <a:ea typeface="+mn-ea"/>
              <a:cs typeface="+mn-cs"/>
            </a:endParaRPr>
          </a:p>
        </p:txBody>
      </p:sp>
      <p:sp>
        <p:nvSpPr>
          <p:cNvPr id="46084" name="Footer Placeholder 6"/>
          <p:cNvSpPr txBox="1">
            <a:spLocks/>
          </p:cNvSpPr>
          <p:nvPr/>
        </p:nvSpPr>
        <p:spPr bwMode="auto">
          <a:xfrm>
            <a:off x="2919413" y="6553200"/>
            <a:ext cx="2514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latin typeface="Tw Cen MT" panose="020B0602020104020603" pitchFamily="34" charset="0"/>
              </a:rPr>
              <a:t>Slide from Ray Mooney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4994932-E1BE-484C-A642-3E959FCFA87D}"/>
                  </a:ext>
                </a:extLst>
              </p:cNvPr>
              <p:cNvSpPr txBox="1"/>
              <p:nvPr/>
            </p:nvSpPr>
            <p:spPr>
              <a:xfrm>
                <a:off x="4726959" y="3636674"/>
                <a:ext cx="3326873" cy="9214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</m:e>
                          </m:acc>
                          <m:acc>
                            <m:accPr>
                              <m:chr m:val="̅"/>
                              <m:ctrlPr>
                                <a:rPr lang="it-IT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</m:acc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𝑐𝑜𝑢𝑛𝑡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acc>
                            <m:accPr>
                              <m:chr m:val="̅"/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</m:e>
                          </m:acc>
                          <m:acc>
                            <m:accPr>
                              <m:chr m:val="̅"/>
                              <m:ctrlPr>
                                <a:rPr lang="it-IT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</m:acc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acc>
                                <m:accPr>
                                  <m:chr m:val="̅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</m:acc>
                            </m:sub>
                            <m:sup/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𝑐𝑜𝑢𝑛𝑡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</m:e>
                              </m:acc>
                              <m:acc>
                                <m:accPr>
                                  <m:chr m:val="̅"/>
                                  <m:ctrlPr>
                                    <a:rPr lang="it-IT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</m:acc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4994932-E1BE-484C-A642-3E959FCFA8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6959" y="3636674"/>
                <a:ext cx="3326873" cy="92140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Distortion Probability</a:t>
            </a:r>
          </a:p>
        </p:txBody>
      </p:sp>
      <p:sp>
        <p:nvSpPr>
          <p:cNvPr id="30724" name="Content Placeholder 2"/>
          <p:cNvSpPr>
            <a:spLocks noGrp="1"/>
          </p:cNvSpPr>
          <p:nvPr>
            <p:ph idx="1"/>
          </p:nvPr>
        </p:nvSpPr>
        <p:spPr>
          <a:xfrm>
            <a:off x="2209800" y="1189904"/>
            <a:ext cx="8097982" cy="5207647"/>
          </a:xfrm>
        </p:spPr>
        <p:txBody>
          <a:bodyPr/>
          <a:lstStyle/>
          <a:p>
            <a:pPr marL="438150" indent="-381000" eaLnBrk="1" hangingPunct="1"/>
            <a:r>
              <a:rPr lang="en-US" altLang="en-US" sz="2400" dirty="0">
                <a:latin typeface="Calibri" panose="020F0502020204030204" pitchFamily="34" charset="0"/>
              </a:rPr>
              <a:t>A measure of distance between positions of a corresponding phrase in the 2 languages.</a:t>
            </a:r>
          </a:p>
          <a:p>
            <a:pPr marL="438150" indent="-381000" eaLnBrk="1" hangingPunct="1"/>
            <a:r>
              <a:rPr lang="ja-JP" altLang="en-US" sz="2400" dirty="0">
                <a:latin typeface="Calibri" panose="020F0502020204030204" pitchFamily="34" charset="0"/>
              </a:rPr>
              <a:t>“</a:t>
            </a:r>
            <a:r>
              <a:rPr lang="en-US" altLang="ja-JP" sz="2400" dirty="0">
                <a:latin typeface="Calibri" panose="020F0502020204030204" pitchFamily="34" charset="0"/>
              </a:rPr>
              <a:t>What is the probability that a phrase in position X in the English sentences moves to position Y in the Spanish sentence?</a:t>
            </a:r>
            <a:r>
              <a:rPr lang="ja-JP" altLang="en-US" sz="2400" dirty="0">
                <a:latin typeface="Calibri" panose="020F0502020204030204" pitchFamily="34" charset="0"/>
              </a:rPr>
              <a:t>”</a:t>
            </a:r>
            <a:endParaRPr lang="en-US" altLang="ja-JP" sz="2400" dirty="0">
              <a:latin typeface="Calibri" panose="020F0502020204030204" pitchFamily="34" charset="0"/>
            </a:endParaRPr>
          </a:p>
          <a:p>
            <a:pPr marL="438150" indent="-381000" eaLnBrk="1" hangingPunct="1"/>
            <a:r>
              <a:rPr lang="en-US" altLang="en-US" sz="2000" dirty="0">
                <a:latin typeface="Calibri" panose="020F0502020204030204" pitchFamily="34" charset="0"/>
              </a:rPr>
              <a:t>Measure distortion of phrase </a:t>
            </a:r>
            <a:r>
              <a:rPr lang="en-US" altLang="en-US" sz="2000" i="1" dirty="0" err="1">
                <a:latin typeface="Times New Roman" panose="02020603050405020304" pitchFamily="18" charset="0"/>
              </a:rPr>
              <a:t>i</a:t>
            </a:r>
            <a:r>
              <a:rPr lang="en-US" altLang="en-US" sz="2000" dirty="0">
                <a:latin typeface="Calibri" panose="020F0502020204030204" pitchFamily="34" charset="0"/>
              </a:rPr>
              <a:t> as the distance between the start of the </a:t>
            </a:r>
            <a:r>
              <a:rPr lang="en-US" altLang="en-US" sz="2000" i="1" dirty="0">
                <a:latin typeface="Calibri" panose="020F0502020204030204" pitchFamily="34" charset="0"/>
              </a:rPr>
              <a:t>f</a:t>
            </a:r>
            <a:r>
              <a:rPr lang="en-US" altLang="en-US" sz="2000" dirty="0">
                <a:latin typeface="Calibri" panose="020F0502020204030204" pitchFamily="34" charset="0"/>
              </a:rPr>
              <a:t> phrase generated by </a:t>
            </a:r>
            <a:r>
              <a:rPr lang="en-US" altLang="en-US" sz="2000" i="1" dirty="0" err="1">
                <a:latin typeface="Times New Roman" panose="02020603050405020304" pitchFamily="18" charset="0"/>
              </a:rPr>
              <a:t>ē</a:t>
            </a:r>
            <a:r>
              <a:rPr lang="en-US" altLang="en-US" sz="2000" i="1" baseline="-25000" dirty="0" err="1">
                <a:latin typeface="Times New Roman" panose="02020603050405020304" pitchFamily="18" charset="0"/>
              </a:rPr>
              <a:t>i</a:t>
            </a:r>
            <a:r>
              <a:rPr lang="en-US" altLang="en-US" sz="2000" dirty="0">
                <a:latin typeface="Calibri" panose="020F0502020204030204" pitchFamily="34" charset="0"/>
              </a:rPr>
              <a:t>, (</a:t>
            </a:r>
            <a:r>
              <a:rPr lang="en-US" altLang="en-US" sz="2000" i="1" dirty="0" err="1">
                <a:latin typeface="Times New Roman" panose="02020603050405020304" pitchFamily="18" charset="0"/>
              </a:rPr>
              <a:t>a</a:t>
            </a:r>
            <a:r>
              <a:rPr lang="en-US" altLang="en-US" sz="2000" i="1" baseline="-25000" dirty="0" err="1">
                <a:latin typeface="Times New Roman" panose="02020603050405020304" pitchFamily="18" charset="0"/>
              </a:rPr>
              <a:t>i</a:t>
            </a:r>
            <a:r>
              <a:rPr lang="en-US" altLang="en-US" sz="2000" dirty="0">
                <a:latin typeface="Calibri" panose="020F0502020204030204" pitchFamily="34" charset="0"/>
              </a:rPr>
              <a:t>) and the end of the </a:t>
            </a:r>
            <a:r>
              <a:rPr lang="en-US" altLang="en-US" sz="2000" i="1" dirty="0">
                <a:latin typeface="Times New Roman" panose="02020603050405020304" pitchFamily="18" charset="0"/>
              </a:rPr>
              <a:t>f</a:t>
            </a:r>
            <a:r>
              <a:rPr lang="en-US" altLang="en-US" sz="2000" dirty="0">
                <a:latin typeface="Calibri" panose="020F0502020204030204" pitchFamily="34" charset="0"/>
              </a:rPr>
              <a:t> phrase generated by the previous phrase </a:t>
            </a:r>
            <a:r>
              <a:rPr lang="en-US" altLang="en-US" sz="2000" i="1" dirty="0">
                <a:latin typeface="Times New Roman" panose="02020603050405020304" pitchFamily="18" charset="0"/>
              </a:rPr>
              <a:t>ē</a:t>
            </a:r>
            <a:r>
              <a:rPr lang="en-US" altLang="en-US" sz="2000" i="1" baseline="-25000" dirty="0">
                <a:latin typeface="Times New Roman" panose="02020603050405020304" pitchFamily="18" charset="0"/>
              </a:rPr>
              <a:t>i</a:t>
            </a:r>
            <a:r>
              <a:rPr lang="en-US" altLang="en-US" sz="2000" baseline="-25000" dirty="0">
                <a:latin typeface="Times New Roman" panose="02020603050405020304" pitchFamily="18" charset="0"/>
              </a:rPr>
              <a:t>-1</a:t>
            </a:r>
            <a:r>
              <a:rPr lang="en-US" altLang="en-US" sz="2000" dirty="0">
                <a:latin typeface="Calibri" panose="020F0502020204030204" pitchFamily="34" charset="0"/>
              </a:rPr>
              <a:t>, (</a:t>
            </a:r>
            <a:r>
              <a:rPr lang="en-US" altLang="en-US" sz="2000" i="1" dirty="0">
                <a:latin typeface="Times New Roman" panose="02020603050405020304" pitchFamily="18" charset="0"/>
              </a:rPr>
              <a:t>b</a:t>
            </a:r>
            <a:r>
              <a:rPr lang="en-US" altLang="en-US" sz="2000" i="1" baseline="-25000" dirty="0">
                <a:latin typeface="Times New Roman" panose="02020603050405020304" pitchFamily="18" charset="0"/>
              </a:rPr>
              <a:t>i</a:t>
            </a:r>
            <a:r>
              <a:rPr lang="en-US" altLang="en-US" sz="2000" baseline="-25000" dirty="0">
                <a:latin typeface="Times New Roman" panose="02020603050405020304" pitchFamily="18" charset="0"/>
              </a:rPr>
              <a:t>-1</a:t>
            </a:r>
            <a:r>
              <a:rPr lang="en-US" altLang="en-US" sz="2000" dirty="0">
                <a:latin typeface="Calibri" panose="020F0502020204030204" pitchFamily="34" charset="0"/>
              </a:rPr>
              <a:t>).</a:t>
            </a:r>
          </a:p>
          <a:p>
            <a:pPr marL="438150" indent="-381000" eaLnBrk="1" hangingPunct="1"/>
            <a:r>
              <a:rPr lang="en-US" altLang="en-US" sz="2000" dirty="0">
                <a:latin typeface="Calibri" panose="020F0502020204030204" pitchFamily="34" charset="0"/>
              </a:rPr>
              <a:t>Typically assume the probability of a distortion decreases exponentially with the distance of the movement.</a:t>
            </a:r>
          </a:p>
        </p:txBody>
      </p:sp>
      <p:sp>
        <p:nvSpPr>
          <p:cNvPr id="48131" name="Footer Placeholder 6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6553200"/>
            <a:ext cx="25146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latin typeface="Tw Cen MT" panose="020B0602020104020603" pitchFamily="34" charset="0"/>
              </a:rPr>
              <a:t>Slide from Ray Mooney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132" name="Object 2"/>
              <p:cNvSpPr txBox="1"/>
              <p:nvPr/>
            </p:nvSpPr>
            <p:spPr bwMode="auto">
              <a:xfrm>
                <a:off x="4326732" y="4928067"/>
                <a:ext cx="2573337" cy="6429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it-IT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it-IT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it-IT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it-IT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it-IT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it-IT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it-IT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it-IT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it-IT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it-IT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it-IT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it-IT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it-IT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</m:sup>
                      </m:sSup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48132" name="Object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26732" y="4928067"/>
                <a:ext cx="2573337" cy="6429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133" name="TextBox 5"/>
          <p:cNvSpPr txBox="1">
            <a:spLocks noChangeArrowheads="1"/>
          </p:cNvSpPr>
          <p:nvPr/>
        </p:nvSpPr>
        <p:spPr bwMode="auto">
          <a:xfrm>
            <a:off x="3221037" y="5413338"/>
            <a:ext cx="57499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dirty="0"/>
              <a:t>Set 0&lt;</a:t>
            </a:r>
            <a:r>
              <a:rPr lang="en-US" altLang="en-US" sz="2000" dirty="0">
                <a:sym typeface="Symbol" panose="05050102010706020507" pitchFamily="18" charset="2"/>
              </a:rPr>
              <a:t>&lt;1 based on fit to phrase-aligned training data</a:t>
            </a:r>
          </a:p>
          <a:p>
            <a:pPr eaLnBrk="1" hangingPunct="1"/>
            <a:r>
              <a:rPr lang="en-US" altLang="en-US" sz="2000" dirty="0">
                <a:sym typeface="Symbol" panose="05050102010706020507" pitchFamily="18" charset="2"/>
              </a:rPr>
              <a:t>Then set </a:t>
            </a:r>
            <a:r>
              <a:rPr lang="en-US" altLang="en-US" sz="2000" i="1" dirty="0">
                <a:sym typeface="Symbol" panose="05050102010706020507" pitchFamily="18" charset="2"/>
              </a:rPr>
              <a:t>c</a:t>
            </a:r>
            <a:r>
              <a:rPr lang="en-US" altLang="en-US" sz="2000" dirty="0">
                <a:sym typeface="Symbol" panose="05050102010706020507" pitchFamily="18" charset="2"/>
              </a:rPr>
              <a:t> to normalize </a:t>
            </a:r>
            <a:r>
              <a:rPr lang="en-US" altLang="en-US" sz="2000" i="1" dirty="0">
                <a:sym typeface="Symbol" panose="05050102010706020507" pitchFamily="18" charset="2"/>
              </a:rPr>
              <a:t>d</a:t>
            </a:r>
            <a:r>
              <a:rPr lang="en-US" altLang="en-US" sz="2000" dirty="0">
                <a:sym typeface="Symbol" panose="05050102010706020507" pitchFamily="18" charset="2"/>
              </a:rPr>
              <a:t>(</a:t>
            </a:r>
            <a:r>
              <a:rPr lang="en-US" altLang="en-US" sz="2000" i="1" dirty="0" err="1">
                <a:sym typeface="Symbol" panose="05050102010706020507" pitchFamily="18" charset="2"/>
              </a:rPr>
              <a:t>i</a:t>
            </a:r>
            <a:r>
              <a:rPr lang="en-US" altLang="en-US" sz="2000" dirty="0">
                <a:sym typeface="Symbol" panose="05050102010706020507" pitchFamily="18" charset="2"/>
              </a:rPr>
              <a:t>) so it sums to 1.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Sample Translation Model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7851208"/>
              </p:ext>
            </p:extLst>
          </p:nvPr>
        </p:nvGraphicFramePr>
        <p:xfrm>
          <a:off x="2333626" y="1847851"/>
          <a:ext cx="8145463" cy="1114425"/>
        </p:xfrm>
        <a:graphic>
          <a:graphicData uri="http://schemas.openxmlformats.org/drawingml/2006/table">
            <a:tbl>
              <a:tblPr/>
              <a:tblGrid>
                <a:gridCol w="1493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59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9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28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18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71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080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Position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English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Mary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did not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slap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the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green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witch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Spanish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Maria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dió una bofetada 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la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bruja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verde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50212" name="Straight Connector 8"/>
          <p:cNvCxnSpPr>
            <a:cxnSpLocks noChangeShapeType="1"/>
          </p:cNvCxnSpPr>
          <p:nvPr/>
        </p:nvCxnSpPr>
        <p:spPr bwMode="auto">
          <a:xfrm rot="5400000">
            <a:off x="4117182" y="2601119"/>
            <a:ext cx="168275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213" name="Straight Connector 9"/>
          <p:cNvCxnSpPr>
            <a:cxnSpLocks noChangeShapeType="1"/>
          </p:cNvCxnSpPr>
          <p:nvPr/>
        </p:nvCxnSpPr>
        <p:spPr bwMode="auto">
          <a:xfrm rot="5400000">
            <a:off x="4895057" y="2621757"/>
            <a:ext cx="168275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214" name="Straight Connector 10"/>
          <p:cNvCxnSpPr>
            <a:cxnSpLocks noChangeShapeType="1"/>
          </p:cNvCxnSpPr>
          <p:nvPr/>
        </p:nvCxnSpPr>
        <p:spPr bwMode="auto">
          <a:xfrm rot="5400000">
            <a:off x="5888038" y="2641600"/>
            <a:ext cx="169862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215" name="Straight Connector 11"/>
          <p:cNvCxnSpPr>
            <a:cxnSpLocks noChangeShapeType="1"/>
          </p:cNvCxnSpPr>
          <p:nvPr/>
        </p:nvCxnSpPr>
        <p:spPr bwMode="auto">
          <a:xfrm rot="5400000">
            <a:off x="7846220" y="2613820"/>
            <a:ext cx="168275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216" name="Straight Connector 12"/>
          <p:cNvCxnSpPr>
            <a:cxnSpLocks noChangeShapeType="1"/>
          </p:cNvCxnSpPr>
          <p:nvPr/>
        </p:nvCxnSpPr>
        <p:spPr bwMode="auto">
          <a:xfrm>
            <a:off x="8709025" y="2514601"/>
            <a:ext cx="977900" cy="195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217" name="Straight Connector 14"/>
          <p:cNvCxnSpPr>
            <a:cxnSpLocks noChangeShapeType="1"/>
          </p:cNvCxnSpPr>
          <p:nvPr/>
        </p:nvCxnSpPr>
        <p:spPr bwMode="auto">
          <a:xfrm rot="10800000" flipV="1">
            <a:off x="8724900" y="2535239"/>
            <a:ext cx="1028700" cy="1984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2341563" y="3203576"/>
          <a:ext cx="8145462" cy="371475"/>
        </p:xfrm>
        <a:graphic>
          <a:graphicData uri="http://schemas.openxmlformats.org/drawingml/2006/table">
            <a:tbl>
              <a:tblPr/>
              <a:tblGrid>
                <a:gridCol w="14938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59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9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28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18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71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080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a</a:t>
                      </a:r>
                      <a:r>
                        <a:rPr kumimoji="0" lang="en-US" altLang="en-US" sz="1800" b="1" i="1" u="none" strike="noStrike" cap="none" normalizeH="0" baseline="-250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i</a:t>
                      </a: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−</a:t>
                      </a:r>
                      <a:r>
                        <a:rPr kumimoji="0" lang="en-US" alt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b</a:t>
                      </a:r>
                      <a:r>
                        <a:rPr kumimoji="0" lang="en-US" altLang="en-US" sz="1800" b="1" i="1" u="none" strike="noStrike" cap="none" normalizeH="0" baseline="-250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i</a:t>
                      </a:r>
                      <a:r>
                        <a:rPr kumimoji="0" lang="en-US" altLang="en-US" sz="1800" b="1" i="0" u="none" strike="noStrike" cap="none" normalizeH="0" baseline="-250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−1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" name="Object 2"/>
          <p:cNvGraphicFramePr>
            <a:graphicFrameLocks noChangeAspect="1"/>
          </p:cNvGraphicFramePr>
          <p:nvPr/>
        </p:nvGraphicFramePr>
        <p:xfrm>
          <a:off x="1939925" y="4576764"/>
          <a:ext cx="8604250" cy="909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96" name="Equation" r:id="rId4" imgW="4711700" imgH="482600" progId="Equation.3">
                  <p:embed/>
                </p:oleObj>
              </mc:Choice>
              <mc:Fallback>
                <p:oleObj name="Equation" r:id="rId4" imgW="4711700" imgH="482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9925" y="4576764"/>
                        <a:ext cx="8604250" cy="909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237" name="Footer Placeholder 6"/>
          <p:cNvSpPr txBox="1">
            <a:spLocks/>
          </p:cNvSpPr>
          <p:nvPr/>
        </p:nvSpPr>
        <p:spPr bwMode="auto">
          <a:xfrm>
            <a:off x="2919413" y="6553200"/>
            <a:ext cx="2514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latin typeface="Tw Cen MT" panose="020B0602020104020603" pitchFamily="34" charset="0"/>
              </a:rPr>
              <a:t>Slide from Ray Mooney</a:t>
            </a:r>
          </a:p>
        </p:txBody>
      </p:sp>
      <p:sp>
        <p:nvSpPr>
          <p:cNvPr id="2" name="Rounded Rectangular Callout 1"/>
          <p:cNvSpPr>
            <a:spLocks noChangeArrowheads="1"/>
          </p:cNvSpPr>
          <p:nvPr/>
        </p:nvSpPr>
        <p:spPr bwMode="auto">
          <a:xfrm>
            <a:off x="7391400" y="3810000"/>
            <a:ext cx="1219200" cy="457200"/>
          </a:xfrm>
          <a:prstGeom prst="wedgeRoundRectCallout">
            <a:avLst>
              <a:gd name="adj1" fmla="val 38528"/>
              <a:gd name="adj2" fmla="val -98773"/>
              <a:gd name="adj3" fmla="val 16667"/>
            </a:avLst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 type="none" w="sm" len="sm"/>
            <a:tailEnd type="none" w="sm" len="sm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en-US" sz="1800" dirty="0" err="1">
                <a:solidFill>
                  <a:schemeClr val="dk1"/>
                </a:solidFill>
                <a:latin typeface="+mn-lt"/>
                <a:ea typeface="+mn-ea"/>
              </a:rPr>
              <a:t>v</a:t>
            </a:r>
            <a:r>
              <a:rPr lang="en-US" sz="1800" dirty="0" err="1">
                <a:latin typeface="+mn-lt"/>
                <a:ea typeface="+mn-ea"/>
              </a:rPr>
              <a:t>erde</a:t>
            </a:r>
            <a:r>
              <a:rPr lang="en-US" sz="1800" dirty="0">
                <a:latin typeface="+mn-lt"/>
                <a:ea typeface="+mn-ea"/>
              </a:rPr>
              <a:t> - la</a:t>
            </a:r>
          </a:p>
        </p:txBody>
      </p:sp>
      <p:sp>
        <p:nvSpPr>
          <p:cNvPr id="14" name="Rounded Rectangular Callout 13"/>
          <p:cNvSpPr>
            <a:spLocks noChangeArrowheads="1"/>
          </p:cNvSpPr>
          <p:nvPr/>
        </p:nvSpPr>
        <p:spPr bwMode="auto">
          <a:xfrm>
            <a:off x="8991600" y="3810000"/>
            <a:ext cx="1524000" cy="457200"/>
          </a:xfrm>
          <a:prstGeom prst="wedgeRoundRectCallout">
            <a:avLst>
              <a:gd name="adj1" fmla="val -10755"/>
              <a:gd name="adj2" fmla="val -98773"/>
              <a:gd name="adj3" fmla="val 16667"/>
            </a:avLst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 type="none" w="sm" len="sm"/>
            <a:tailEnd type="none" w="sm" len="sm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en-US" sz="1800" dirty="0" err="1">
                <a:solidFill>
                  <a:schemeClr val="dk1"/>
                </a:solidFill>
                <a:latin typeface="+mn-lt"/>
                <a:ea typeface="+mn-ea"/>
              </a:rPr>
              <a:t>bruja</a:t>
            </a:r>
            <a:r>
              <a:rPr lang="en-US" sz="1800" dirty="0">
                <a:solidFill>
                  <a:schemeClr val="dk1"/>
                </a:solidFill>
                <a:latin typeface="+mn-lt"/>
                <a:ea typeface="+mn-ea"/>
              </a:rPr>
              <a:t> </a:t>
            </a:r>
            <a:r>
              <a:rPr lang="en-US" sz="1800" dirty="0">
                <a:latin typeface="+mn-lt"/>
                <a:ea typeface="+mn-ea"/>
              </a:rPr>
              <a:t>- </a:t>
            </a:r>
            <a:r>
              <a:rPr lang="en-US" sz="1800" dirty="0" err="1">
                <a:latin typeface="+mn-lt"/>
                <a:ea typeface="+mn-ea"/>
              </a:rPr>
              <a:t>verde</a:t>
            </a:r>
            <a:endParaRPr lang="en-US" sz="1800" dirty="0"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Phrase-based MT</a:t>
            </a:r>
          </a:p>
        </p:txBody>
      </p:sp>
      <p:sp>
        <p:nvSpPr>
          <p:cNvPr id="9922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Language model </a:t>
            </a:r>
            <a:r>
              <a:rPr lang="en-US" altLang="en-US" i="1">
                <a:latin typeface="Times New Roman" panose="02020603050405020304" pitchFamily="18" charset="0"/>
              </a:rPr>
              <a:t>P</a:t>
            </a:r>
            <a:r>
              <a:rPr lang="en-US" altLang="en-US">
                <a:latin typeface="Times New Roman" panose="02020603050405020304" pitchFamily="18" charset="0"/>
              </a:rPr>
              <a:t>(</a:t>
            </a:r>
            <a:r>
              <a:rPr lang="en-US" altLang="en-US" i="1">
                <a:latin typeface="Times New Roman" panose="02020603050405020304" pitchFamily="18" charset="0"/>
              </a:rPr>
              <a:t>E</a:t>
            </a:r>
            <a:r>
              <a:rPr lang="en-US" altLang="en-US">
                <a:latin typeface="Times New Roman" panose="02020603050405020304" pitchFamily="18" charset="0"/>
              </a:rPr>
              <a:t>)</a:t>
            </a:r>
          </a:p>
          <a:p>
            <a:pPr eaLnBrk="1" hangingPunct="1"/>
            <a:r>
              <a:rPr lang="en-US" altLang="en-US"/>
              <a:t>Translation model </a:t>
            </a:r>
            <a:r>
              <a:rPr lang="en-US" altLang="en-US" i="1">
                <a:latin typeface="Times New Roman" panose="02020603050405020304" pitchFamily="18" charset="0"/>
              </a:rPr>
              <a:t>P</a:t>
            </a:r>
            <a:r>
              <a:rPr lang="en-US" altLang="en-US">
                <a:latin typeface="Times New Roman" panose="02020603050405020304" pitchFamily="18" charset="0"/>
              </a:rPr>
              <a:t>(</a:t>
            </a:r>
            <a:r>
              <a:rPr lang="en-US" altLang="en-US" i="1">
                <a:latin typeface="Times New Roman" panose="02020603050405020304" pitchFamily="18" charset="0"/>
              </a:rPr>
              <a:t>F</a:t>
            </a:r>
            <a:r>
              <a:rPr lang="en-US" altLang="en-US">
                <a:latin typeface="Times New Roman" panose="02020603050405020304" pitchFamily="18" charset="0"/>
              </a:rPr>
              <a:t>|</a:t>
            </a:r>
            <a:r>
              <a:rPr lang="en-US" altLang="en-US" i="1">
                <a:latin typeface="Times New Roman" panose="02020603050405020304" pitchFamily="18" charset="0"/>
              </a:rPr>
              <a:t>E</a:t>
            </a:r>
            <a:r>
              <a:rPr lang="en-US" altLang="en-US">
                <a:latin typeface="Times New Roman" panose="02020603050405020304" pitchFamily="18" charset="0"/>
              </a:rPr>
              <a:t>)</a:t>
            </a:r>
          </a:p>
          <a:p>
            <a:pPr lvl="1" eaLnBrk="1" hangingPunct="1"/>
            <a:r>
              <a:rPr lang="en-US" altLang="en-US"/>
              <a:t>Model</a:t>
            </a:r>
          </a:p>
          <a:p>
            <a:pPr lvl="1" eaLnBrk="1" hangingPunct="1"/>
            <a:r>
              <a:rPr lang="en-US" altLang="en-US"/>
              <a:t>How to train the model</a:t>
            </a:r>
          </a:p>
          <a:p>
            <a:pPr eaLnBrk="1" hangingPunct="1"/>
            <a:r>
              <a:rPr lang="en-US" altLang="en-US"/>
              <a:t>Decoder: finding the sentence </a:t>
            </a:r>
            <a:r>
              <a:rPr lang="en-US" altLang="en-US" i="1">
                <a:latin typeface="Times New Roman" panose="02020603050405020304" pitchFamily="18" charset="0"/>
              </a:rPr>
              <a:t>E</a:t>
            </a:r>
            <a:r>
              <a:rPr lang="en-US" altLang="en-US"/>
              <a:t> that is most probable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Training </a:t>
            </a:r>
            <a:r>
              <a:rPr lang="en-US" altLang="en-US" sz="4000" i="1">
                <a:latin typeface="Times New Roman" panose="02020603050405020304" pitchFamily="18" charset="0"/>
              </a:rPr>
              <a:t>P</a:t>
            </a:r>
            <a:r>
              <a:rPr lang="en-US" altLang="en-US" sz="4000">
                <a:latin typeface="Times New Roman" panose="02020603050405020304" pitchFamily="18" charset="0"/>
              </a:rPr>
              <a:t>(</a:t>
            </a:r>
            <a:r>
              <a:rPr lang="en-US" altLang="en-US" sz="4000" i="1">
                <a:latin typeface="Times New Roman" panose="02020603050405020304" pitchFamily="18" charset="0"/>
              </a:rPr>
              <a:t>F</a:t>
            </a:r>
            <a:r>
              <a:rPr lang="en-US" altLang="en-US" sz="4000">
                <a:latin typeface="Times New Roman" panose="02020603050405020304" pitchFamily="18" charset="0"/>
              </a:rPr>
              <a:t>|</a:t>
            </a:r>
            <a:r>
              <a:rPr lang="en-US" altLang="en-US" sz="4000" i="1">
                <a:latin typeface="Times New Roman" panose="02020603050405020304" pitchFamily="18" charset="0"/>
              </a:rPr>
              <a:t>E</a:t>
            </a:r>
            <a:r>
              <a:rPr lang="en-US" altLang="en-US" sz="4000"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993283" name="Rectangle 3"/>
          <p:cNvSpPr>
            <a:spLocks noGrp="1" noChangeArrowheads="1"/>
          </p:cNvSpPr>
          <p:nvPr>
            <p:ph idx="1"/>
          </p:nvPr>
        </p:nvSpPr>
        <p:spPr>
          <a:xfrm>
            <a:off x="2209800" y="1371600"/>
            <a:ext cx="8001000" cy="3290047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>
                <a:ea typeface="+mn-ea"/>
                <a:cs typeface="+mn-cs"/>
                <a:sym typeface="Symbol" charset="2"/>
              </a:rPr>
              <a:t>What we mainly need to train is </a:t>
            </a:r>
            <a:r>
              <a:rPr lang="en-US" sz="2400" i="1" dirty="0">
                <a:latin typeface="+mj-lt"/>
                <a:ea typeface="+mn-ea"/>
                <a:cs typeface="+mn-cs"/>
                <a:sym typeface="Symbol" charset="2"/>
              </a:rPr>
              <a:t></a:t>
            </a:r>
            <a:r>
              <a:rPr lang="en-US" sz="2400" dirty="0">
                <a:latin typeface="+mj-lt"/>
                <a:ea typeface="+mn-ea"/>
                <a:cs typeface="+mn-cs"/>
              </a:rPr>
              <a:t>(</a:t>
            </a:r>
            <a:r>
              <a:rPr lang="en-US" sz="2400" i="1" dirty="0" err="1">
                <a:latin typeface="+mj-lt"/>
                <a:ea typeface="+mn-ea"/>
                <a:cs typeface="+mn-cs"/>
              </a:rPr>
              <a:t>f</a:t>
            </a:r>
            <a:r>
              <a:rPr lang="en-US" sz="2400" i="1" baseline="-25000" dirty="0" err="1">
                <a:latin typeface="+mj-lt"/>
                <a:ea typeface="+mn-ea"/>
                <a:cs typeface="+mn-cs"/>
              </a:rPr>
              <a:t>j</a:t>
            </a:r>
            <a:r>
              <a:rPr lang="en-US" sz="2400" dirty="0" err="1">
                <a:latin typeface="+mj-lt"/>
                <a:ea typeface="+mn-ea"/>
                <a:cs typeface="+mn-cs"/>
              </a:rPr>
              <a:t>|</a:t>
            </a:r>
            <a:r>
              <a:rPr lang="en-US" sz="2400" i="1" dirty="0" err="1">
                <a:latin typeface="+mj-lt"/>
                <a:ea typeface="+mn-ea"/>
                <a:cs typeface="+mn-cs"/>
              </a:rPr>
              <a:t>e</a:t>
            </a:r>
            <a:r>
              <a:rPr lang="en-US" sz="2400" i="1" baseline="-25000" dirty="0" err="1">
                <a:latin typeface="+mj-lt"/>
                <a:ea typeface="+mn-ea"/>
                <a:cs typeface="+mn-cs"/>
              </a:rPr>
              <a:t>i</a:t>
            </a:r>
            <a:r>
              <a:rPr lang="en-US" sz="2400" dirty="0">
                <a:latin typeface="+mj-lt"/>
                <a:ea typeface="+mn-ea"/>
                <a:cs typeface="+mn-cs"/>
              </a:rPr>
              <a:t>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>
                <a:ea typeface="+mn-ea"/>
                <a:cs typeface="+mn-cs"/>
              </a:rPr>
              <a:t>Suppose we had a large bilingual training corpus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>
                <a:ea typeface="ＭＳ Ｐゴシック" charset="0"/>
              </a:rPr>
              <a:t>A </a:t>
            </a:r>
            <a:r>
              <a:rPr lang="en-US" sz="2000" b="1" dirty="0" err="1">
                <a:solidFill>
                  <a:srgbClr val="C00000"/>
                </a:solidFill>
                <a:ea typeface="ＭＳ Ｐゴシック" charset="0"/>
              </a:rPr>
              <a:t>bitext</a:t>
            </a:r>
            <a:endParaRPr lang="en-US" sz="2000" b="1" dirty="0">
              <a:solidFill>
                <a:srgbClr val="C00000"/>
              </a:solidFill>
              <a:ea typeface="ＭＳ Ｐゴシック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>
                <a:ea typeface="ＭＳ Ｐゴシック" charset="0"/>
              </a:rPr>
              <a:t>In which each English sentence is paired with a Spanish sentence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>
                <a:ea typeface="+mn-ea"/>
                <a:cs typeface="+mn-cs"/>
              </a:rPr>
              <a:t>And suppose we knew exactly which phrase in Spanish was the translation of which phrase in the English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>
                <a:ea typeface="+mn-ea"/>
                <a:cs typeface="+mn-cs"/>
              </a:rPr>
              <a:t>We call this a </a:t>
            </a:r>
            <a:r>
              <a:rPr lang="en-US" sz="2400" b="1" dirty="0">
                <a:solidFill>
                  <a:srgbClr val="C00000"/>
                </a:solidFill>
                <a:ea typeface="+mn-ea"/>
                <a:cs typeface="+mn-cs"/>
              </a:rPr>
              <a:t>phrase alignment</a:t>
            </a:r>
            <a:endParaRPr lang="en-US" sz="2400" dirty="0">
              <a:solidFill>
                <a:srgbClr val="C00000"/>
              </a:solidFill>
              <a:ea typeface="+mn-ea"/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>
                <a:ea typeface="+mn-ea"/>
                <a:cs typeface="+mn-cs"/>
              </a:rPr>
              <a:t>If we had this, we could just count-and-divide: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dirty="0">
              <a:ea typeface="+mn-ea"/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400" dirty="0"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275" name="Object 1"/>
              <p:cNvSpPr txBox="1"/>
              <p:nvPr/>
            </p:nvSpPr>
            <p:spPr bwMode="auto">
              <a:xfrm>
                <a:off x="4308764" y="4893324"/>
                <a:ext cx="3352800" cy="1285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r>
                        <a:rPr lang="it-IT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̄"/>
                          <m:ctrlPr>
                            <a:rPr lang="it-IT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acc>
                      <m:r>
                        <a:rPr lang="it-IT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̄"/>
                          <m:ctrlPr>
                            <a:rPr lang="it-IT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acc>
                      <m:r>
                        <a:rPr lang="it-IT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it-IT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it-IT" sz="2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count</m:t>
                          </m:r>
                          <m:r>
                            <a:rPr lang="it-IT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acc>
                            <m:accPr>
                              <m:chr m:val="̄"/>
                              <m:ctrlPr>
                                <a:rPr lang="it-IT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acc>
                          <m:r>
                            <a:rPr lang="it-IT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̄"/>
                              <m:ctrlPr>
                                <a:rPr lang="it-IT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acc>
                          <m:r>
                            <a:rPr lang="it-IT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it-IT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acc>
                                <m:accPr>
                                  <m:chr m:val="̄"/>
                                  <m:ctrlPr>
                                    <a:rPr lang="it-IT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it-IT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</m:acc>
                            </m:sub>
                            <m:sup/>
                            <m:e>
                              <m:r>
                                <m:rPr>
                                  <m:nor/>
                                </m:rPr>
                                <a:rPr lang="it-IT" sz="24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count</m:t>
                              </m:r>
                              <m:r>
                                <a:rPr lang="it-IT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acc>
                                <m:accPr>
                                  <m:chr m:val="̄"/>
                                  <m:ctrlPr>
                                    <a:rPr lang="it-IT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it-IT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</m:acc>
                              <m:r>
                                <a:rPr lang="it-IT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̄"/>
                                  <m:ctrlPr>
                                    <a:rPr lang="it-IT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it-IT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</m:acc>
                              <m:r>
                                <a:rPr lang="it-IT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54275" name="Object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08764" y="4893324"/>
                <a:ext cx="3352800" cy="12858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306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0"/>
            <a:ext cx="8866909" cy="787397"/>
          </a:xfrm>
        </p:spPr>
        <p:txBody>
          <a:bodyPr/>
          <a:lstStyle/>
          <a:p>
            <a:pPr eaLnBrk="1" hangingPunct="1"/>
            <a:r>
              <a:rPr lang="en-US" altLang="en-US" sz="4000"/>
              <a:t>But we don’t have phrase alignments</a:t>
            </a:r>
          </a:p>
        </p:txBody>
      </p:sp>
      <p:sp>
        <p:nvSpPr>
          <p:cNvPr id="9943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What we have instead are word alignments: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(actually the word alignments we have are more restricted than this, as we’ll see in two slides)</a:t>
            </a:r>
          </a:p>
        </p:txBody>
      </p:sp>
      <p:pic>
        <p:nvPicPr>
          <p:cNvPr id="56323" name="Picture 4" descr="phrasebrujaalig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2057400"/>
            <a:ext cx="6653212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4" name="Picture 5" descr="brujalign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1" y="3048000"/>
            <a:ext cx="2816225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Getting phrase alignments</a:t>
            </a:r>
          </a:p>
        </p:txBody>
      </p:sp>
      <p:sp>
        <p:nvSpPr>
          <p:cNvPr id="9953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/>
            <a:r>
              <a:rPr lang="en-US" altLang="en-US"/>
              <a:t>To get phrase alignments:</a:t>
            </a:r>
          </a:p>
          <a:p>
            <a:pPr marL="838200" lvl="1" indent="-381000" eaLnBrk="1" hangingPunct="1">
              <a:buFont typeface="Arial" panose="020B0604020202020204" pitchFamily="34" charset="0"/>
              <a:buAutoNum type="arabicParenR"/>
            </a:pPr>
            <a:r>
              <a:rPr lang="en-US" altLang="en-US"/>
              <a:t>We first get word alignments</a:t>
            </a:r>
          </a:p>
          <a:p>
            <a:pPr marL="838200" lvl="1" indent="-381000" eaLnBrk="1" hangingPunct="1">
              <a:buFont typeface="Arial" panose="020B0604020202020204" pitchFamily="34" charset="0"/>
              <a:buAutoNum type="arabicParenR"/>
            </a:pPr>
            <a:r>
              <a:rPr lang="en-US" altLang="en-US"/>
              <a:t>Then we </a:t>
            </a:r>
            <a:r>
              <a:rPr lang="ja-JP" altLang="en-US"/>
              <a:t>“</a:t>
            </a:r>
            <a:r>
              <a:rPr lang="en-US" altLang="ja-JP"/>
              <a:t>symmetrize</a:t>
            </a:r>
            <a:r>
              <a:rPr lang="ja-JP" altLang="en-US"/>
              <a:t>”</a:t>
            </a:r>
            <a:r>
              <a:rPr lang="en-US" altLang="ja-JP"/>
              <a:t> the word alignments into phrase alignments</a:t>
            </a:r>
            <a:endParaRPr lang="en-US" alt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How to get Word Alignments</a:t>
            </a:r>
          </a:p>
        </p:txBody>
      </p:sp>
      <p:sp>
        <p:nvSpPr>
          <p:cNvPr id="996355" name="Rectangle 3"/>
          <p:cNvSpPr>
            <a:spLocks noGrp="1" noChangeArrowheads="1"/>
          </p:cNvSpPr>
          <p:nvPr>
            <p:ph idx="1"/>
          </p:nvPr>
        </p:nvSpPr>
        <p:spPr>
          <a:xfrm>
            <a:off x="1810964" y="1112195"/>
            <a:ext cx="8077200" cy="5181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ea typeface="+mn-ea"/>
                <a:cs typeface="+mn-cs"/>
              </a:rPr>
              <a:t>Word alignment: a mapping between the source words and the target words in a set of parallel sentences.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ea typeface="+mn-ea"/>
                <a:cs typeface="+mn-cs"/>
              </a:rPr>
              <a:t>Restriction: each foreign word comes from exactly one English word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>
              <a:ea typeface="+mn-ea"/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dirty="0">
              <a:ea typeface="+mn-ea"/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dirty="0">
              <a:ea typeface="+mn-ea"/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dirty="0">
              <a:ea typeface="+mn-ea"/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dirty="0">
              <a:ea typeface="+mn-ea"/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ea typeface="+mn-ea"/>
                <a:cs typeface="+mn-cs"/>
              </a:rPr>
              <a:t>Advantage: represent an alignment by the index of the English word that the French word comes from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ea typeface="+mn-ea"/>
                <a:cs typeface="+mn-cs"/>
              </a:rPr>
              <a:t>Alignment above is thus 2,3,4,5,6,6,6</a:t>
            </a:r>
            <a:endParaRPr lang="en-US" sz="2000" dirty="0">
              <a:ea typeface="+mn-ea"/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000" dirty="0">
              <a:ea typeface="+mn-ea"/>
              <a:cs typeface="+mn-cs"/>
            </a:endParaRPr>
          </a:p>
        </p:txBody>
      </p:sp>
      <p:pic>
        <p:nvPicPr>
          <p:cNvPr id="60419" name="Picture 4" descr="mtalign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717" y="2630853"/>
            <a:ext cx="7021513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3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635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One addition: spurious words</a:t>
            </a:r>
          </a:p>
        </p:txBody>
      </p:sp>
      <p:sp>
        <p:nvSpPr>
          <p:cNvPr id="10199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A word in the foreign sentence that does not align with any word in the English sentence is called a </a:t>
            </a:r>
            <a:r>
              <a:rPr lang="en-US" altLang="en-US" b="1" dirty="0">
                <a:solidFill>
                  <a:srgbClr val="C00000"/>
                </a:solidFill>
              </a:rPr>
              <a:t>spurious word</a:t>
            </a:r>
            <a:r>
              <a:rPr lang="en-US" altLang="en-US" dirty="0"/>
              <a:t>.</a:t>
            </a:r>
          </a:p>
          <a:p>
            <a:pPr eaLnBrk="1" hangingPunct="1"/>
            <a:r>
              <a:rPr lang="en-US" altLang="en-US" dirty="0"/>
              <a:t>We model these by pretending they are generated by an English word </a:t>
            </a:r>
            <a:r>
              <a:rPr lang="en-US" altLang="en-US" i="1" dirty="0">
                <a:latin typeface="Times New Roman" panose="02020603050405020304" pitchFamily="18" charset="0"/>
              </a:rPr>
              <a:t>e</a:t>
            </a:r>
            <a:r>
              <a:rPr lang="en-US" altLang="en-US" baseline="-25000" dirty="0">
                <a:latin typeface="Times New Roman" panose="02020603050405020304" pitchFamily="18" charset="0"/>
              </a:rPr>
              <a:t>0</a:t>
            </a:r>
            <a:r>
              <a:rPr lang="en-US" altLang="en-US" dirty="0"/>
              <a:t>:</a:t>
            </a:r>
          </a:p>
        </p:txBody>
      </p:sp>
      <p:pic>
        <p:nvPicPr>
          <p:cNvPr id="62467" name="Picture 4" descr="mtalign1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374" y="3887035"/>
            <a:ext cx="7181850" cy="122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1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Statistical MT: Faithfulness and Fluency formalized!</a:t>
            </a:r>
          </a:p>
        </p:txBody>
      </p:sp>
      <p:sp>
        <p:nvSpPr>
          <p:cNvPr id="130052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+mn-ea"/>
                <a:cs typeface="+mn-cs"/>
              </a:rPr>
              <a:t>Best-translation of a source sentence </a:t>
            </a:r>
            <a:r>
              <a:rPr lang="en-US" i="1" dirty="0">
                <a:latin typeface="+mj-lt"/>
                <a:ea typeface="+mn-ea"/>
                <a:cs typeface="+mn-cs"/>
              </a:rPr>
              <a:t>S</a:t>
            </a:r>
            <a:r>
              <a:rPr lang="en-US" dirty="0">
                <a:ea typeface="+mn-ea"/>
                <a:cs typeface="+mn-cs"/>
              </a:rPr>
              <a:t>:</a:t>
            </a:r>
          </a:p>
          <a:p>
            <a:pPr eaLnBrk="1" hangingPunct="1">
              <a:defRPr/>
            </a:pPr>
            <a:endParaRPr lang="en-US" dirty="0">
              <a:ea typeface="+mn-ea"/>
              <a:cs typeface="+mn-cs"/>
            </a:endParaRPr>
          </a:p>
          <a:p>
            <a:pPr eaLnBrk="1" hangingPunct="1">
              <a:defRPr/>
            </a:pPr>
            <a:endParaRPr lang="en-US" dirty="0">
              <a:ea typeface="+mn-ea"/>
              <a:cs typeface="+mn-cs"/>
            </a:endParaRPr>
          </a:p>
          <a:p>
            <a:pPr eaLnBrk="1" hangingPunct="1">
              <a:defRPr/>
            </a:pPr>
            <a:r>
              <a:rPr lang="en-US" dirty="0">
                <a:ea typeface="+mn-ea"/>
                <a:cs typeface="+mn-cs"/>
              </a:rPr>
              <a:t>Developed by researchers who were originally in speech recognition at IBM</a:t>
            </a:r>
          </a:p>
          <a:p>
            <a:pPr eaLnBrk="1" hangingPunct="1">
              <a:defRPr/>
            </a:pPr>
            <a:r>
              <a:rPr lang="en-US" dirty="0">
                <a:ea typeface="+mn-ea"/>
                <a:cs typeface="+mn-cs"/>
              </a:rPr>
              <a:t>Called the IBM model</a:t>
            </a:r>
          </a:p>
          <a:p>
            <a:pPr eaLnBrk="1" hangingPunct="1">
              <a:defRPr/>
            </a:pPr>
            <a:endParaRPr lang="en-US" dirty="0"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Object 2">
                <a:extLst>
                  <a:ext uri="{FF2B5EF4-FFF2-40B4-BE49-F238E27FC236}">
                    <a16:creationId xmlns:a16="http://schemas.microsoft.com/office/drawing/2014/main" id="{64141039-226B-5E47-8DBF-71951F69A88D}"/>
                  </a:ext>
                </a:extLst>
              </p:cNvPr>
              <p:cNvSpPr txBox="1"/>
              <p:nvPr/>
            </p:nvSpPr>
            <p:spPr bwMode="auto">
              <a:xfrm>
                <a:off x="2903538" y="1777997"/>
                <a:ext cx="6548437" cy="60325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it-IT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acc>
                      <m:r>
                        <a:rPr lang="it-IT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it-IT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it-IT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it-IT" sz="24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argmax</m:t>
                              </m:r>
                            </m:e>
                            <m:sub>
                              <m:r>
                                <a:rPr lang="it-IT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fName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it-IT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𝑙𝑢𝑒𝑛𝑐𝑦</m:t>
                          </m:r>
                          <m:r>
                            <a:rPr lang="it-IT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it-IT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it-IT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it-IT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𝑓𝑎𝑖𝑡h𝑓𝑢𝑙𝑛𝑒𝑠𝑠</m:t>
                          </m:r>
                          <m:r>
                            <a:rPr lang="it-IT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it-IT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it-IT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it-IT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it-IT" sz="2400" dirty="0"/>
              </a:p>
            </p:txBody>
          </p:sp>
        </mc:Choice>
        <mc:Fallback>
          <p:sp>
            <p:nvSpPr>
              <p:cNvPr id="5" name="Object 2">
                <a:extLst>
                  <a:ext uri="{FF2B5EF4-FFF2-40B4-BE49-F238E27FC236}">
                    <a16:creationId xmlns:a16="http://schemas.microsoft.com/office/drawing/2014/main" id="{64141039-226B-5E47-8DBF-71951F69A8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03538" y="1777997"/>
                <a:ext cx="6548437" cy="603250"/>
              </a:xfrm>
              <a:prstGeom prst="rect">
                <a:avLst/>
              </a:prstGeom>
              <a:blipFill>
                <a:blip r:embed="rId3"/>
                <a:stretch>
                  <a:fillRect l="-194" t="-6250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T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930" name="Rectangle 2"/>
          <p:cNvSpPr>
            <a:spLocks noGrp="1" noChangeArrowheads="1"/>
          </p:cNvSpPr>
          <p:nvPr>
            <p:ph type="title"/>
          </p:nvPr>
        </p:nvSpPr>
        <p:spPr>
          <a:xfrm>
            <a:off x="2129415" y="0"/>
            <a:ext cx="8469312" cy="748145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More sophisticated models of alignment</a:t>
            </a:r>
          </a:p>
        </p:txBody>
      </p:sp>
      <p:pic>
        <p:nvPicPr>
          <p:cNvPr id="64514" name="Picture 4" descr="mtalign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881809"/>
            <a:ext cx="7164388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5" name="Picture 5" descr="mtalign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1" y="4015408"/>
            <a:ext cx="4411663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1643615" y="-1"/>
            <a:ext cx="10555793" cy="755003"/>
          </a:xfrm>
        </p:spPr>
        <p:txBody>
          <a:bodyPr/>
          <a:lstStyle/>
          <a:p>
            <a:pPr eaLnBrk="1" hangingPunct="1"/>
            <a:r>
              <a:rPr lang="en-US" altLang="en-US" sz="4000"/>
              <a:t>One to Many Alignment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1643615" y="1279205"/>
            <a:ext cx="8431696" cy="2740849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cs typeface="Arial" panose="020B0604020202020204" pitchFamily="34" charset="0"/>
              </a:rPr>
              <a:t>To simplify the problem, typically assume each word in </a:t>
            </a:r>
            <a:r>
              <a:rPr lang="en-US" altLang="en-US" sz="2400" i="1" dirty="0">
                <a:latin typeface="Times New Roman" panose="02020603050405020304" pitchFamily="18" charset="0"/>
                <a:cs typeface="Arial" panose="020B0604020202020204" pitchFamily="34" charset="0"/>
              </a:rPr>
              <a:t>F</a:t>
            </a:r>
            <a:r>
              <a:rPr lang="en-US" altLang="en-US" sz="2400" dirty="0">
                <a:cs typeface="Arial" panose="020B0604020202020204" pitchFamily="34" charset="0"/>
              </a:rPr>
              <a:t> aligns to 1 word in </a:t>
            </a:r>
            <a:r>
              <a:rPr lang="en-US" altLang="en-US" sz="2400" i="1" dirty="0">
                <a:latin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en-US" altLang="en-US" sz="2400" dirty="0">
                <a:cs typeface="Arial" panose="020B0604020202020204" pitchFamily="34" charset="0"/>
              </a:rPr>
              <a:t> (but assume each word in </a:t>
            </a:r>
            <a:r>
              <a:rPr lang="en-US" altLang="en-US" sz="2400" i="1" dirty="0">
                <a:latin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en-US" altLang="en-US" sz="2400" dirty="0">
                <a:cs typeface="Arial" panose="020B0604020202020204" pitchFamily="34" charset="0"/>
              </a:rPr>
              <a:t> may generate more than one word in </a:t>
            </a:r>
            <a:r>
              <a:rPr lang="en-US" altLang="en-US" sz="2400" i="1" dirty="0">
                <a:latin typeface="Times New Roman" panose="02020603050405020304" pitchFamily="18" charset="0"/>
                <a:cs typeface="Arial" panose="020B0604020202020204" pitchFamily="34" charset="0"/>
              </a:rPr>
              <a:t>F</a:t>
            </a:r>
            <a:r>
              <a:rPr lang="en-US" altLang="en-US" sz="2400" dirty="0">
                <a:cs typeface="Arial" panose="020B0604020202020204" pitchFamily="34" charset="0"/>
              </a:rPr>
              <a:t>).</a:t>
            </a:r>
          </a:p>
          <a:p>
            <a:pPr eaLnBrk="1" hangingPunct="1"/>
            <a:r>
              <a:rPr lang="en-US" altLang="en-US" sz="2400" dirty="0">
                <a:cs typeface="Arial" panose="020B0604020202020204" pitchFamily="34" charset="0"/>
              </a:rPr>
              <a:t>Some words in </a:t>
            </a:r>
            <a:r>
              <a:rPr lang="en-US" altLang="en-US" sz="2400" i="1" dirty="0">
                <a:latin typeface="Times New Roman" panose="02020603050405020304" pitchFamily="18" charset="0"/>
                <a:cs typeface="Arial" panose="020B0604020202020204" pitchFamily="34" charset="0"/>
              </a:rPr>
              <a:t>F</a:t>
            </a:r>
            <a:r>
              <a:rPr lang="en-US" altLang="en-US" sz="2400" dirty="0">
                <a:cs typeface="Arial" panose="020B0604020202020204" pitchFamily="34" charset="0"/>
              </a:rPr>
              <a:t> may be generated by the NULL element of </a:t>
            </a:r>
            <a:r>
              <a:rPr lang="en-US" altLang="en-US" sz="2400" i="1" dirty="0">
                <a:latin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en-US" altLang="en-US" sz="2400" dirty="0">
                <a:cs typeface="Arial" panose="020B0604020202020204" pitchFamily="34" charset="0"/>
              </a:rPr>
              <a:t>.</a:t>
            </a:r>
          </a:p>
          <a:p>
            <a:pPr eaLnBrk="1" hangingPunct="1"/>
            <a:r>
              <a:rPr lang="en-US" altLang="en-US" sz="2400" dirty="0">
                <a:cs typeface="Arial" panose="020B0604020202020204" pitchFamily="34" charset="0"/>
              </a:rPr>
              <a:t>Therefore, alignment can be specified by a vector </a:t>
            </a:r>
            <a:r>
              <a:rPr lang="en-US" altLang="en-US" sz="2400" i="1" dirty="0">
                <a:latin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en-US" altLang="en-US" sz="2400" dirty="0">
                <a:cs typeface="Arial" panose="020B0604020202020204" pitchFamily="34" charset="0"/>
              </a:rPr>
              <a:t> giving, for each word in </a:t>
            </a:r>
            <a:r>
              <a:rPr lang="en-US" altLang="en-US" sz="2400" i="1" dirty="0">
                <a:latin typeface="Times New Roman" panose="02020603050405020304" pitchFamily="18" charset="0"/>
                <a:cs typeface="Arial" panose="020B0604020202020204" pitchFamily="34" charset="0"/>
              </a:rPr>
              <a:t>F</a:t>
            </a:r>
            <a:r>
              <a:rPr lang="en-US" altLang="en-US" sz="2400" dirty="0">
                <a:cs typeface="Arial" panose="020B0604020202020204" pitchFamily="34" charset="0"/>
              </a:rPr>
              <a:t>, the index of the word in </a:t>
            </a:r>
            <a:r>
              <a:rPr lang="en-US" altLang="en-US" sz="2400" i="1" dirty="0">
                <a:latin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en-US" altLang="en-US" sz="2400" dirty="0">
                <a:cs typeface="Arial" panose="020B0604020202020204" pitchFamily="34" charset="0"/>
              </a:rPr>
              <a:t> which generated it. </a:t>
            </a:r>
          </a:p>
        </p:txBody>
      </p:sp>
      <p:sp>
        <p:nvSpPr>
          <p:cNvPr id="66563" name="TextBox 4"/>
          <p:cNvSpPr txBox="1">
            <a:spLocks noChangeArrowheads="1"/>
          </p:cNvSpPr>
          <p:nvPr/>
        </p:nvSpPr>
        <p:spPr bwMode="auto">
          <a:xfrm>
            <a:off x="2708276" y="4253950"/>
            <a:ext cx="72739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B050"/>
                </a:solidFill>
              </a:rPr>
              <a:t>NULL</a:t>
            </a:r>
            <a:r>
              <a:rPr lang="en-US" altLang="en-US"/>
              <a:t>        </a:t>
            </a:r>
            <a:r>
              <a:rPr lang="en-US" altLang="en-US" sz="2800"/>
              <a:t>Mary didn’t  slap the green witch.</a:t>
            </a:r>
          </a:p>
          <a:p>
            <a:pPr eaLnBrk="1" hangingPunct="1"/>
            <a:endParaRPr lang="en-US" altLang="en-US" sz="2800"/>
          </a:p>
          <a:p>
            <a:pPr eaLnBrk="1" hangingPunct="1"/>
            <a:r>
              <a:rPr lang="en-US" altLang="en-US" sz="2800"/>
              <a:t>        Maria no dió una bofetada   a la bruja verde.</a:t>
            </a:r>
          </a:p>
        </p:txBody>
      </p:sp>
      <p:cxnSp>
        <p:nvCxnSpPr>
          <p:cNvPr id="66564" name="Straight Connector 6"/>
          <p:cNvCxnSpPr>
            <a:cxnSpLocks noChangeShapeType="1"/>
          </p:cNvCxnSpPr>
          <p:nvPr/>
        </p:nvCxnSpPr>
        <p:spPr bwMode="auto">
          <a:xfrm rot="5400000">
            <a:off x="3700463" y="4896887"/>
            <a:ext cx="601662" cy="2047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6565" name="Straight Connector 7"/>
          <p:cNvCxnSpPr>
            <a:cxnSpLocks noChangeShapeType="1"/>
          </p:cNvCxnSpPr>
          <p:nvPr/>
        </p:nvCxnSpPr>
        <p:spPr bwMode="auto">
          <a:xfrm rot="5400000">
            <a:off x="4478338" y="4881012"/>
            <a:ext cx="601662" cy="2047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6566" name="Straight Connector 8"/>
          <p:cNvCxnSpPr>
            <a:cxnSpLocks noChangeShapeType="1"/>
          </p:cNvCxnSpPr>
          <p:nvPr/>
        </p:nvCxnSpPr>
        <p:spPr bwMode="auto">
          <a:xfrm rot="10800000" flipV="1">
            <a:off x="5126038" y="4666700"/>
            <a:ext cx="665162" cy="6207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6567" name="Straight Connector 10"/>
          <p:cNvCxnSpPr>
            <a:cxnSpLocks noChangeShapeType="1"/>
          </p:cNvCxnSpPr>
          <p:nvPr/>
        </p:nvCxnSpPr>
        <p:spPr bwMode="auto">
          <a:xfrm rot="5400000">
            <a:off x="5468938" y="4969913"/>
            <a:ext cx="722313" cy="111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6568" name="Straight Connector 13"/>
          <p:cNvCxnSpPr>
            <a:cxnSpLocks noChangeShapeType="1"/>
          </p:cNvCxnSpPr>
          <p:nvPr/>
        </p:nvCxnSpPr>
        <p:spPr bwMode="auto">
          <a:xfrm>
            <a:off x="5859463" y="4650826"/>
            <a:ext cx="722312" cy="636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6569" name="Straight Connector 18"/>
          <p:cNvCxnSpPr>
            <a:cxnSpLocks noChangeShapeType="1"/>
          </p:cNvCxnSpPr>
          <p:nvPr/>
        </p:nvCxnSpPr>
        <p:spPr bwMode="auto">
          <a:xfrm>
            <a:off x="6605588" y="4685750"/>
            <a:ext cx="1287462" cy="614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6570" name="Straight Connector 21"/>
          <p:cNvCxnSpPr>
            <a:cxnSpLocks noChangeShapeType="1"/>
          </p:cNvCxnSpPr>
          <p:nvPr/>
        </p:nvCxnSpPr>
        <p:spPr bwMode="auto">
          <a:xfrm>
            <a:off x="7254875" y="4661937"/>
            <a:ext cx="2311400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6571" name="Straight Connector 23"/>
          <p:cNvCxnSpPr>
            <a:cxnSpLocks noChangeShapeType="1"/>
          </p:cNvCxnSpPr>
          <p:nvPr/>
        </p:nvCxnSpPr>
        <p:spPr bwMode="auto">
          <a:xfrm rot="16200000" flipH="1">
            <a:off x="7917657" y="4854819"/>
            <a:ext cx="661988" cy="276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6572" name="Straight Connector 16"/>
          <p:cNvCxnSpPr>
            <a:cxnSpLocks noChangeShapeType="1"/>
          </p:cNvCxnSpPr>
          <p:nvPr/>
        </p:nvCxnSpPr>
        <p:spPr bwMode="auto">
          <a:xfrm>
            <a:off x="3176589" y="4698450"/>
            <a:ext cx="4427537" cy="5889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6573" name="TextBox 17"/>
          <p:cNvSpPr txBox="1">
            <a:spLocks noChangeArrowheads="1"/>
          </p:cNvSpPr>
          <p:nvPr/>
        </p:nvSpPr>
        <p:spPr bwMode="auto">
          <a:xfrm>
            <a:off x="2997201" y="4096787"/>
            <a:ext cx="5032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0             1               2             3        4         5            6</a:t>
            </a:r>
          </a:p>
        </p:txBody>
      </p:sp>
      <p:sp>
        <p:nvSpPr>
          <p:cNvPr id="66574" name="TextBox 18"/>
          <p:cNvSpPr txBox="1">
            <a:spLocks noChangeArrowheads="1"/>
          </p:cNvSpPr>
          <p:nvPr/>
        </p:nvSpPr>
        <p:spPr bwMode="auto">
          <a:xfrm>
            <a:off x="3582988" y="5427112"/>
            <a:ext cx="58975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1           2         3        3               3               0    4       6            5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9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46698" y="0"/>
            <a:ext cx="9024320" cy="748145"/>
          </a:xfrm>
        </p:spPr>
        <p:txBody>
          <a:bodyPr/>
          <a:lstStyle/>
          <a:p>
            <a:pPr eaLnBrk="1" hangingPunct="1"/>
            <a:r>
              <a:rPr lang="en-US" altLang="en-US" sz="4000"/>
              <a:t>Computing word alignments: IBM Model 1</a:t>
            </a:r>
          </a:p>
        </p:txBody>
      </p:sp>
      <p:sp>
        <p:nvSpPr>
          <p:cNvPr id="1021955" name="Rectangle 3"/>
          <p:cNvSpPr>
            <a:spLocks noGrp="1" noChangeArrowheads="1"/>
          </p:cNvSpPr>
          <p:nvPr>
            <p:ph idx="1"/>
          </p:nvPr>
        </p:nvSpPr>
        <p:spPr>
          <a:xfrm>
            <a:off x="1546698" y="1310878"/>
            <a:ext cx="9147313" cy="353772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+mn-ea"/>
                <a:cs typeface="+mn-cs"/>
              </a:rPr>
              <a:t>For phrase-based machine translation:</a:t>
            </a:r>
          </a:p>
          <a:p>
            <a:pPr lvl="1" eaLnBrk="1" hangingPunct="1">
              <a:buFont typeface="Wingdings" charset="0"/>
              <a:buChar char="§"/>
              <a:defRPr/>
            </a:pPr>
            <a:r>
              <a:rPr lang="en-US" dirty="0">
                <a:ea typeface="+mn-ea"/>
              </a:rPr>
              <a:t>We need a word-alignment</a:t>
            </a:r>
          </a:p>
          <a:p>
            <a:pPr lvl="1" eaLnBrk="1" hangingPunct="1">
              <a:buFont typeface="Wingdings" charset="0"/>
              <a:buChar char="§"/>
              <a:defRPr/>
            </a:pPr>
            <a:r>
              <a:rPr lang="en-US" dirty="0">
                <a:ea typeface="+mn-ea"/>
              </a:rPr>
              <a:t>To extract a set of phrases</a:t>
            </a:r>
          </a:p>
          <a:p>
            <a:pPr eaLnBrk="1" hangingPunct="1">
              <a:defRPr/>
            </a:pPr>
            <a:r>
              <a:rPr lang="en-US" dirty="0">
                <a:ea typeface="+mn-ea"/>
                <a:cs typeface="+mn-cs"/>
              </a:rPr>
              <a:t>A </a:t>
            </a:r>
            <a:r>
              <a:rPr lang="en-US" dirty="0">
                <a:solidFill>
                  <a:srgbClr val="C00000"/>
                </a:solidFill>
                <a:ea typeface="+mn-ea"/>
                <a:cs typeface="+mn-cs"/>
              </a:rPr>
              <a:t>word alignment model</a:t>
            </a:r>
            <a:r>
              <a:rPr lang="en-US" dirty="0">
                <a:ea typeface="+mn-ea"/>
                <a:cs typeface="+mn-cs"/>
              </a:rPr>
              <a:t> gives us </a:t>
            </a:r>
            <a:r>
              <a:rPr lang="en-US" i="1" dirty="0">
                <a:latin typeface="+mj-lt"/>
                <a:ea typeface="+mn-ea"/>
                <a:cs typeface="+mn-cs"/>
              </a:rPr>
              <a:t>P</a:t>
            </a:r>
            <a:r>
              <a:rPr lang="en-US" dirty="0">
                <a:latin typeface="+mj-lt"/>
                <a:ea typeface="+mn-ea"/>
                <a:cs typeface="+mn-cs"/>
              </a:rPr>
              <a:t>(</a:t>
            </a:r>
            <a:r>
              <a:rPr lang="en-US" i="1" dirty="0">
                <a:latin typeface="+mj-lt"/>
                <a:ea typeface="+mn-ea"/>
                <a:cs typeface="+mn-cs"/>
              </a:rPr>
              <a:t>F</a:t>
            </a:r>
            <a:r>
              <a:rPr lang="en-US" dirty="0">
                <a:latin typeface="+mj-lt"/>
                <a:ea typeface="+mn-ea"/>
                <a:cs typeface="+mn-cs"/>
              </a:rPr>
              <a:t>,</a:t>
            </a:r>
            <a:r>
              <a:rPr lang="en-US" i="1" dirty="0">
                <a:latin typeface="+mj-lt"/>
                <a:ea typeface="+mn-ea"/>
                <a:cs typeface="+mn-cs"/>
              </a:rPr>
              <a:t>E</a:t>
            </a:r>
            <a:r>
              <a:rPr lang="en-US" dirty="0">
                <a:latin typeface="+mj-lt"/>
                <a:ea typeface="+mn-ea"/>
                <a:cs typeface="+mn-cs"/>
              </a:rPr>
              <a:t>)</a:t>
            </a:r>
          </a:p>
          <a:p>
            <a:pPr eaLnBrk="1" hangingPunct="1">
              <a:defRPr/>
            </a:pPr>
            <a:r>
              <a:rPr lang="en-US" dirty="0">
                <a:ea typeface="+mn-ea"/>
                <a:cs typeface="+mn-cs"/>
              </a:rPr>
              <a:t>We want this to train our phrase probabilities </a:t>
            </a:r>
            <a:r>
              <a:rPr lang="en-US" i="1" dirty="0">
                <a:latin typeface="+mj-lt"/>
                <a:ea typeface="+mn-ea"/>
                <a:cs typeface="+mn-cs"/>
                <a:sym typeface="Symbol" charset="2"/>
              </a:rPr>
              <a:t></a:t>
            </a:r>
            <a:r>
              <a:rPr lang="en-US" dirty="0">
                <a:latin typeface="+mj-lt"/>
                <a:ea typeface="+mn-ea"/>
                <a:cs typeface="+mn-cs"/>
              </a:rPr>
              <a:t>(</a:t>
            </a:r>
            <a:r>
              <a:rPr lang="en-US" i="1" dirty="0" err="1">
                <a:latin typeface="+mj-lt"/>
                <a:ea typeface="+mn-ea"/>
                <a:cs typeface="+mn-cs"/>
              </a:rPr>
              <a:t>f</a:t>
            </a:r>
            <a:r>
              <a:rPr lang="en-US" i="1" baseline="-25000" dirty="0" err="1">
                <a:latin typeface="+mj-lt"/>
                <a:ea typeface="+mn-ea"/>
                <a:cs typeface="+mn-cs"/>
              </a:rPr>
              <a:t>j</a:t>
            </a:r>
            <a:r>
              <a:rPr lang="en-US" dirty="0" err="1">
                <a:latin typeface="+mj-lt"/>
                <a:ea typeface="+mn-ea"/>
                <a:cs typeface="+mn-cs"/>
              </a:rPr>
              <a:t>|</a:t>
            </a:r>
            <a:r>
              <a:rPr lang="en-US" i="1" dirty="0" err="1">
                <a:latin typeface="+mj-lt"/>
                <a:ea typeface="+mn-ea"/>
                <a:cs typeface="+mn-cs"/>
              </a:rPr>
              <a:t>e</a:t>
            </a:r>
            <a:r>
              <a:rPr lang="en-US" i="1" baseline="-25000" dirty="0" err="1">
                <a:latin typeface="+mj-lt"/>
                <a:ea typeface="+mn-ea"/>
                <a:cs typeface="+mn-cs"/>
              </a:rPr>
              <a:t>i</a:t>
            </a:r>
            <a:r>
              <a:rPr lang="en-US" dirty="0">
                <a:latin typeface="+mj-lt"/>
                <a:ea typeface="+mn-ea"/>
                <a:cs typeface="+mn-cs"/>
              </a:rPr>
              <a:t>)</a:t>
            </a:r>
            <a:r>
              <a:rPr lang="en-US" dirty="0">
                <a:ea typeface="+mn-ea"/>
                <a:cs typeface="+mn-cs"/>
              </a:rPr>
              <a:t> as part of </a:t>
            </a:r>
            <a:r>
              <a:rPr lang="en-US" i="1" dirty="0">
                <a:latin typeface="+mj-lt"/>
                <a:ea typeface="+mn-ea"/>
                <a:cs typeface="+mn-cs"/>
              </a:rPr>
              <a:t>P</a:t>
            </a:r>
            <a:r>
              <a:rPr lang="en-US" dirty="0">
                <a:latin typeface="+mj-lt"/>
                <a:ea typeface="+mn-ea"/>
                <a:cs typeface="+mn-cs"/>
              </a:rPr>
              <a:t>(</a:t>
            </a:r>
            <a:r>
              <a:rPr lang="en-US" i="1" dirty="0">
                <a:latin typeface="+mj-lt"/>
                <a:ea typeface="+mn-ea"/>
                <a:cs typeface="+mn-cs"/>
              </a:rPr>
              <a:t>F</a:t>
            </a:r>
            <a:r>
              <a:rPr lang="en-US" dirty="0">
                <a:latin typeface="+mj-lt"/>
                <a:ea typeface="+mn-ea"/>
                <a:cs typeface="+mn-cs"/>
              </a:rPr>
              <a:t>|</a:t>
            </a:r>
            <a:r>
              <a:rPr lang="en-US" i="1" dirty="0">
                <a:latin typeface="+mj-lt"/>
                <a:ea typeface="+mn-ea"/>
                <a:cs typeface="+mn-cs"/>
              </a:rPr>
              <a:t>E</a:t>
            </a:r>
            <a:r>
              <a:rPr lang="en-US" dirty="0">
                <a:latin typeface="+mj-lt"/>
                <a:ea typeface="+mn-ea"/>
                <a:cs typeface="+mn-cs"/>
              </a:rPr>
              <a:t>)</a:t>
            </a:r>
          </a:p>
          <a:p>
            <a:pPr>
              <a:defRPr/>
            </a:pPr>
            <a:r>
              <a:rPr lang="en-US" dirty="0"/>
              <a:t>A</a:t>
            </a:r>
            <a:r>
              <a:rPr lang="en-US" dirty="0">
                <a:ea typeface="+mn-ea"/>
                <a:cs typeface="+mn-cs"/>
              </a:rPr>
              <a:t> word-alignment model allows to </a:t>
            </a:r>
            <a:r>
              <a:rPr lang="en-US" dirty="0"/>
              <a:t>c</a:t>
            </a:r>
            <a:r>
              <a:rPr lang="en-US" dirty="0">
                <a:ea typeface="+mn-ea"/>
                <a:cs typeface="+mn-cs"/>
              </a:rPr>
              <a:t>ompute the </a:t>
            </a:r>
            <a:r>
              <a:rPr lang="it-IT" dirty="0" err="1">
                <a:solidFill>
                  <a:srgbClr val="C00000"/>
                </a:solidFill>
              </a:rPr>
              <a:t>translation</a:t>
            </a:r>
            <a:r>
              <a:rPr lang="it-IT" dirty="0">
                <a:solidFill>
                  <a:srgbClr val="C00000"/>
                </a:solidFill>
              </a:rPr>
              <a:t> </a:t>
            </a:r>
            <a:r>
              <a:rPr lang="it-IT" dirty="0" err="1">
                <a:solidFill>
                  <a:srgbClr val="C00000"/>
                </a:solidFill>
              </a:rPr>
              <a:t>probability</a:t>
            </a:r>
            <a:r>
              <a:rPr lang="it-IT" dirty="0"/>
              <a:t> </a:t>
            </a:r>
            <a:r>
              <a:rPr lang="en-US" i="1" dirty="0">
                <a:solidFill>
                  <a:srgbClr val="000000"/>
                </a:solidFill>
                <a:latin typeface="Times New Roman"/>
              </a:rPr>
              <a:t>P</a:t>
            </a:r>
            <a:r>
              <a:rPr lang="en-US" dirty="0">
                <a:solidFill>
                  <a:srgbClr val="000000"/>
                </a:solidFill>
                <a:latin typeface="Times New Roman"/>
              </a:rPr>
              <a:t>(</a:t>
            </a:r>
            <a:r>
              <a:rPr lang="en-US" i="1" dirty="0">
                <a:solidFill>
                  <a:srgbClr val="000000"/>
                </a:solidFill>
                <a:latin typeface="Times New Roman"/>
              </a:rPr>
              <a:t>F</a:t>
            </a:r>
            <a:r>
              <a:rPr lang="en-US" dirty="0">
                <a:solidFill>
                  <a:srgbClr val="000000"/>
                </a:solidFill>
                <a:latin typeface="Times New Roman"/>
              </a:rPr>
              <a:t>|</a:t>
            </a:r>
            <a:r>
              <a:rPr lang="en-US" i="1" dirty="0">
                <a:solidFill>
                  <a:srgbClr val="000000"/>
                </a:solidFill>
                <a:latin typeface="Times New Roman"/>
              </a:rPr>
              <a:t>E</a:t>
            </a:r>
            <a:r>
              <a:rPr lang="en-US" dirty="0">
                <a:solidFill>
                  <a:srgbClr val="000000"/>
                </a:solidFill>
                <a:latin typeface="Times New Roman"/>
              </a:rPr>
              <a:t>)</a:t>
            </a:r>
            <a:r>
              <a:rPr lang="it-IT" dirty="0"/>
              <a:t> </a:t>
            </a:r>
            <a:r>
              <a:rPr lang="en-US" dirty="0"/>
              <a:t>by summing the probabilities of all possible </a:t>
            </a:r>
            <a:r>
              <a:rPr lang="en-US" dirty="0">
                <a:latin typeface="+mj-lt"/>
              </a:rPr>
              <a:t>(</a:t>
            </a:r>
            <a:r>
              <a:rPr lang="en-US" i="1" dirty="0">
                <a:latin typeface="+mj-lt"/>
              </a:rPr>
              <a:t>l</a:t>
            </a:r>
            <a:r>
              <a:rPr lang="en-US" dirty="0">
                <a:latin typeface="+mj-lt"/>
              </a:rPr>
              <a:t> +1)</a:t>
            </a:r>
            <a:r>
              <a:rPr lang="en-US" i="1" baseline="30000" dirty="0">
                <a:latin typeface="+mj-lt"/>
              </a:rPr>
              <a:t>m</a:t>
            </a:r>
            <a:r>
              <a:rPr lang="en-US" dirty="0"/>
              <a:t> ‘hidden’ alignments </a:t>
            </a:r>
            <a:r>
              <a:rPr lang="en-US" i="1" dirty="0">
                <a:latin typeface="+mj-lt"/>
              </a:rPr>
              <a:t>A</a:t>
            </a:r>
            <a:r>
              <a:rPr lang="en-US" dirty="0"/>
              <a:t> between </a:t>
            </a:r>
            <a:r>
              <a:rPr lang="en-US" i="1" dirty="0">
                <a:latin typeface="+mj-lt"/>
              </a:rPr>
              <a:t>F</a:t>
            </a:r>
            <a:r>
              <a:rPr lang="en-US" dirty="0"/>
              <a:t> and </a:t>
            </a:r>
            <a:r>
              <a:rPr lang="en-US" i="1" dirty="0">
                <a:latin typeface="+mj-lt"/>
              </a:rPr>
              <a:t>E</a:t>
            </a:r>
            <a:r>
              <a:rPr lang="en-US" dirty="0"/>
              <a:t>:</a:t>
            </a:r>
            <a:endParaRPr lang="en-US" dirty="0">
              <a:ea typeface="+mn-ea"/>
              <a:cs typeface="+mn-cs"/>
            </a:endParaRPr>
          </a:p>
          <a:p>
            <a:pPr eaLnBrk="1" hangingPunct="1">
              <a:defRPr/>
            </a:pPr>
            <a:endParaRPr lang="en-US" dirty="0"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02B9119-C7C7-4CA8-A3A4-5AA396BE76A6}"/>
                  </a:ext>
                </a:extLst>
              </p:cNvPr>
              <p:cNvSpPr txBox="1"/>
              <p:nvPr/>
            </p:nvSpPr>
            <p:spPr>
              <a:xfrm>
                <a:off x="5224275" y="4983747"/>
                <a:ext cx="3159070" cy="8942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it-IT" sz="2400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02B9119-C7C7-4CA8-A3A4-5AA396BE76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4275" y="4983747"/>
                <a:ext cx="3159070" cy="894219"/>
              </a:xfrm>
              <a:prstGeom prst="rect">
                <a:avLst/>
              </a:prstGeom>
              <a:blipFill>
                <a:blip r:embed="rId3"/>
                <a:stretch>
                  <a:fillRect l="-1200" t="-145833" b="-201389"/>
                </a:stretch>
              </a:blipFill>
            </p:spPr>
            <p:txBody>
              <a:bodyPr/>
              <a:lstStyle/>
              <a:p>
                <a:r>
                  <a:rPr lang="en-IT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IBM Model 1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1598343" y="1383795"/>
            <a:ext cx="9625469" cy="4687887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Calibri" panose="020F0502020204030204" pitchFamily="34" charset="0"/>
              </a:rPr>
              <a:t>First model proposed in seminal paper by Brown </a:t>
            </a:r>
            <a:r>
              <a:rPr lang="en-US" altLang="en-US" i="1" dirty="0">
                <a:latin typeface="Calibri" panose="020F0502020204030204" pitchFamily="34" charset="0"/>
              </a:rPr>
              <a:t>et al</a:t>
            </a:r>
            <a:r>
              <a:rPr lang="en-US" altLang="en-US" dirty="0">
                <a:latin typeface="Calibri" panose="020F0502020204030204" pitchFamily="34" charset="0"/>
              </a:rPr>
              <a:t>. in 1993 as part of CANDIDE, the first complete SMT system.</a:t>
            </a:r>
          </a:p>
          <a:p>
            <a:pPr eaLnBrk="1" hangingPunct="1"/>
            <a:r>
              <a:rPr lang="en-US" altLang="en-US" dirty="0">
                <a:latin typeface="Calibri" panose="020F0502020204030204" pitchFamily="34" charset="0"/>
              </a:rPr>
              <a:t>Assumes following simple generative model of producing </a:t>
            </a:r>
            <a:r>
              <a:rPr lang="en-US" altLang="en-US" i="1" dirty="0">
                <a:latin typeface="Times New Roman" panose="02020603050405020304" pitchFamily="18" charset="0"/>
              </a:rPr>
              <a:t>F</a:t>
            </a:r>
            <a:r>
              <a:rPr lang="en-US" altLang="en-US" dirty="0">
                <a:latin typeface="Calibri" panose="020F0502020204030204" pitchFamily="34" charset="0"/>
              </a:rPr>
              <a:t> from </a:t>
            </a:r>
            <a:r>
              <a:rPr lang="en-US" altLang="en-US" i="1" dirty="0">
                <a:latin typeface="Times New Roman" panose="02020603050405020304" pitchFamily="18" charset="0"/>
              </a:rPr>
              <a:t>E </a:t>
            </a:r>
            <a:r>
              <a:rPr lang="en-US" altLang="en-US" dirty="0">
                <a:latin typeface="Times New Roman" panose="02020603050405020304" pitchFamily="18" charset="0"/>
              </a:rPr>
              <a:t>= </a:t>
            </a:r>
            <a:r>
              <a:rPr lang="en-US" altLang="en-US" i="1" dirty="0">
                <a:latin typeface="Times New Roman" panose="02020603050405020304" pitchFamily="18" charset="0"/>
              </a:rPr>
              <a:t>e</a:t>
            </a:r>
            <a:r>
              <a:rPr lang="en-US" altLang="en-US" baseline="-25000" dirty="0">
                <a:latin typeface="Times New Roman" panose="02020603050405020304" pitchFamily="18" charset="0"/>
              </a:rPr>
              <a:t>1</a:t>
            </a:r>
            <a:r>
              <a:rPr lang="en-US" altLang="en-US" dirty="0">
                <a:latin typeface="Times New Roman" panose="02020603050405020304" pitchFamily="18" charset="0"/>
              </a:rPr>
              <a:t>, </a:t>
            </a:r>
            <a:r>
              <a:rPr lang="en-US" altLang="en-US" i="1" dirty="0">
                <a:latin typeface="Times New Roman" panose="02020603050405020304" pitchFamily="18" charset="0"/>
              </a:rPr>
              <a:t>e</a:t>
            </a:r>
            <a:r>
              <a:rPr lang="en-US" altLang="en-US" baseline="-25000" dirty="0">
                <a:latin typeface="Times New Roman" panose="02020603050405020304" pitchFamily="18" charset="0"/>
              </a:rPr>
              <a:t>2</a:t>
            </a:r>
            <a:r>
              <a:rPr lang="en-US" altLang="en-US" dirty="0">
                <a:latin typeface="Times New Roman" panose="02020603050405020304" pitchFamily="18" charset="0"/>
              </a:rPr>
              <a:t>, …</a:t>
            </a:r>
            <a:r>
              <a:rPr lang="en-US" altLang="en-US" i="1" dirty="0" err="1">
                <a:latin typeface="Times New Roman" panose="02020603050405020304" pitchFamily="18" charset="0"/>
              </a:rPr>
              <a:t>e</a:t>
            </a:r>
            <a:r>
              <a:rPr lang="en-US" altLang="en-US" i="1" baseline="-25000" dirty="0" err="1">
                <a:latin typeface="Times New Roman" panose="02020603050405020304" pitchFamily="18" charset="0"/>
              </a:rPr>
              <a:t>I</a:t>
            </a:r>
            <a:r>
              <a:rPr lang="en-US" altLang="en-US" dirty="0">
                <a:latin typeface="Calibri" panose="020F0502020204030204" pitchFamily="34" charset="0"/>
              </a:rPr>
              <a:t> </a:t>
            </a:r>
            <a:endParaRPr lang="en-US" altLang="en-US" i="1" dirty="0">
              <a:latin typeface="Calibri" panose="020F0502020204030204" pitchFamily="34" charset="0"/>
            </a:endParaRPr>
          </a:p>
          <a:p>
            <a:pPr lvl="1" eaLnBrk="1" hangingPunct="1"/>
            <a:r>
              <a:rPr lang="en-US" altLang="en-US" dirty="0">
                <a:latin typeface="Calibri" panose="020F0502020204030204" pitchFamily="34" charset="0"/>
              </a:rPr>
              <a:t>Choose length, </a:t>
            </a:r>
            <a:r>
              <a:rPr lang="en-US" altLang="en-US" i="1" dirty="0">
                <a:latin typeface="Times New Roman" panose="02020603050405020304" pitchFamily="18" charset="0"/>
              </a:rPr>
              <a:t>J</a:t>
            </a:r>
            <a:r>
              <a:rPr lang="en-US" altLang="en-US" dirty="0">
                <a:latin typeface="Calibri" panose="020F0502020204030204" pitchFamily="34" charset="0"/>
              </a:rPr>
              <a:t>, of </a:t>
            </a:r>
            <a:r>
              <a:rPr lang="en-US" altLang="en-US" i="1" dirty="0">
                <a:latin typeface="Times New Roman" panose="02020603050405020304" pitchFamily="18" charset="0"/>
              </a:rPr>
              <a:t>F</a:t>
            </a:r>
            <a:r>
              <a:rPr lang="en-US" altLang="en-US" dirty="0">
                <a:latin typeface="Calibri" panose="020F0502020204030204" pitchFamily="34" charset="0"/>
              </a:rPr>
              <a:t> sentence: </a:t>
            </a:r>
            <a:r>
              <a:rPr lang="en-US" altLang="en-US" i="1" dirty="0">
                <a:latin typeface="Times New Roman" panose="02020603050405020304" pitchFamily="18" charset="0"/>
              </a:rPr>
              <a:t>F </a:t>
            </a:r>
            <a:r>
              <a:rPr lang="en-US" altLang="en-US" dirty="0">
                <a:latin typeface="Times New Roman" panose="02020603050405020304" pitchFamily="18" charset="0"/>
              </a:rPr>
              <a:t>= </a:t>
            </a:r>
            <a:r>
              <a:rPr lang="en-US" altLang="en-US" i="1" dirty="0">
                <a:latin typeface="Times New Roman" panose="02020603050405020304" pitchFamily="18" charset="0"/>
              </a:rPr>
              <a:t>f</a:t>
            </a:r>
            <a:r>
              <a:rPr lang="en-US" altLang="en-US" baseline="-25000" dirty="0">
                <a:latin typeface="Times New Roman" panose="02020603050405020304" pitchFamily="18" charset="0"/>
              </a:rPr>
              <a:t>1</a:t>
            </a:r>
            <a:r>
              <a:rPr lang="en-US" altLang="en-US" dirty="0">
                <a:latin typeface="Times New Roman" panose="02020603050405020304" pitchFamily="18" charset="0"/>
              </a:rPr>
              <a:t>, </a:t>
            </a:r>
            <a:r>
              <a:rPr lang="en-US" altLang="en-US" i="1" dirty="0">
                <a:latin typeface="Times New Roman" panose="02020603050405020304" pitchFamily="18" charset="0"/>
              </a:rPr>
              <a:t>f</a:t>
            </a:r>
            <a:r>
              <a:rPr lang="en-US" altLang="en-US" baseline="-25000" dirty="0">
                <a:latin typeface="Times New Roman" panose="02020603050405020304" pitchFamily="18" charset="0"/>
              </a:rPr>
              <a:t>2</a:t>
            </a:r>
            <a:r>
              <a:rPr lang="en-US" altLang="en-US" dirty="0">
                <a:latin typeface="Times New Roman" panose="02020603050405020304" pitchFamily="18" charset="0"/>
              </a:rPr>
              <a:t>, …</a:t>
            </a:r>
            <a:r>
              <a:rPr lang="en-US" altLang="en-US" i="1" dirty="0" err="1">
                <a:latin typeface="Times New Roman" panose="02020603050405020304" pitchFamily="18" charset="0"/>
              </a:rPr>
              <a:t>f</a:t>
            </a:r>
            <a:r>
              <a:rPr lang="en-US" altLang="en-US" i="1" baseline="-25000" dirty="0" err="1">
                <a:latin typeface="Times New Roman" panose="02020603050405020304" pitchFamily="18" charset="0"/>
              </a:rPr>
              <a:t>J</a:t>
            </a:r>
            <a:endParaRPr lang="en-US" altLang="en-US" dirty="0">
              <a:latin typeface="Times New Roman" panose="02020603050405020304" pitchFamily="18" charset="0"/>
            </a:endParaRPr>
          </a:p>
          <a:p>
            <a:pPr lvl="1" eaLnBrk="1" hangingPunct="1"/>
            <a:r>
              <a:rPr lang="en-US" altLang="en-US" dirty="0">
                <a:latin typeface="Calibri" panose="020F0502020204030204" pitchFamily="34" charset="0"/>
              </a:rPr>
              <a:t>Choose a 1 to many alignment </a:t>
            </a:r>
            <a:r>
              <a:rPr lang="en-US" altLang="en-US" i="1" dirty="0">
                <a:latin typeface="Times New Roman" panose="02020603050405020304" pitchFamily="18" charset="0"/>
              </a:rPr>
              <a:t>A </a:t>
            </a:r>
            <a:r>
              <a:rPr lang="en-US" altLang="en-US" dirty="0">
                <a:latin typeface="Times New Roman" panose="02020603050405020304" pitchFamily="18" charset="0"/>
              </a:rPr>
              <a:t>= </a:t>
            </a:r>
            <a:r>
              <a:rPr lang="en-US" altLang="en-US" i="1" dirty="0">
                <a:latin typeface="Times New Roman" panose="02020603050405020304" pitchFamily="18" charset="0"/>
              </a:rPr>
              <a:t>a</a:t>
            </a:r>
            <a:r>
              <a:rPr lang="en-US" altLang="en-US" baseline="-25000" dirty="0">
                <a:latin typeface="Times New Roman" panose="02020603050405020304" pitchFamily="18" charset="0"/>
              </a:rPr>
              <a:t>1</a:t>
            </a:r>
            <a:r>
              <a:rPr lang="en-US" altLang="en-US" dirty="0">
                <a:latin typeface="Times New Roman" panose="02020603050405020304" pitchFamily="18" charset="0"/>
              </a:rPr>
              <a:t>, </a:t>
            </a:r>
            <a:r>
              <a:rPr lang="en-US" altLang="en-US" i="1" dirty="0">
                <a:latin typeface="Times New Roman" panose="02020603050405020304" pitchFamily="18" charset="0"/>
              </a:rPr>
              <a:t>a</a:t>
            </a:r>
            <a:r>
              <a:rPr lang="en-US" altLang="en-US" baseline="-25000" dirty="0">
                <a:latin typeface="Times New Roman" panose="02020603050405020304" pitchFamily="18" charset="0"/>
              </a:rPr>
              <a:t>2</a:t>
            </a:r>
            <a:r>
              <a:rPr lang="en-US" altLang="en-US" dirty="0">
                <a:latin typeface="Times New Roman" panose="02020603050405020304" pitchFamily="18" charset="0"/>
              </a:rPr>
              <a:t>, …</a:t>
            </a:r>
            <a:r>
              <a:rPr lang="en-US" altLang="en-US" i="1" dirty="0" err="1">
                <a:latin typeface="Times New Roman" panose="02020603050405020304" pitchFamily="18" charset="0"/>
              </a:rPr>
              <a:t>a</a:t>
            </a:r>
            <a:r>
              <a:rPr lang="en-US" altLang="en-US" i="1" baseline="-25000" dirty="0" err="1">
                <a:latin typeface="Times New Roman" panose="02020603050405020304" pitchFamily="18" charset="0"/>
              </a:rPr>
              <a:t>J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</a:p>
          <a:p>
            <a:pPr lvl="1" eaLnBrk="1" hangingPunct="1"/>
            <a:r>
              <a:rPr lang="en-US" altLang="en-US" dirty="0">
                <a:latin typeface="Calibri" panose="020F0502020204030204" pitchFamily="34" charset="0"/>
              </a:rPr>
              <a:t>For each position in </a:t>
            </a:r>
            <a:r>
              <a:rPr lang="en-US" altLang="en-US" i="1" dirty="0">
                <a:latin typeface="Times New Roman" panose="02020603050405020304" pitchFamily="18" charset="0"/>
              </a:rPr>
              <a:t>F</a:t>
            </a:r>
            <a:r>
              <a:rPr lang="en-US" altLang="en-US" dirty="0">
                <a:latin typeface="Calibri" panose="020F0502020204030204" pitchFamily="34" charset="0"/>
              </a:rPr>
              <a:t>, generate a word </a:t>
            </a:r>
            <a:r>
              <a:rPr lang="en-US" altLang="en-US" i="1" dirty="0">
                <a:latin typeface="Times New Roman" panose="02020603050405020304" pitchFamily="18" charset="0"/>
              </a:rPr>
              <a:t>f</a:t>
            </a:r>
            <a:r>
              <a:rPr lang="en-US" altLang="en-US" i="1" baseline="-25000" dirty="0">
                <a:latin typeface="Times New Roman" panose="02020603050405020304" pitchFamily="18" charset="0"/>
              </a:rPr>
              <a:t>j</a:t>
            </a:r>
            <a:r>
              <a:rPr lang="en-US" altLang="en-US" dirty="0">
                <a:latin typeface="Calibri" panose="020F0502020204030204" pitchFamily="34" charset="0"/>
              </a:rPr>
              <a:t> from the aligned word in </a:t>
            </a:r>
            <a:r>
              <a:rPr lang="en-US" altLang="en-US" i="1" dirty="0">
                <a:latin typeface="Times New Roman" panose="02020603050405020304" pitchFamily="18" charset="0"/>
              </a:rPr>
              <a:t>E</a:t>
            </a:r>
            <a:r>
              <a:rPr lang="en-US" altLang="en-US" dirty="0">
                <a:latin typeface="Calibri" panose="020F0502020204030204" pitchFamily="34" charset="0"/>
              </a:rPr>
              <a:t>: </a:t>
            </a:r>
            <a:r>
              <a:rPr lang="en-US" altLang="en-US" i="1" dirty="0" err="1">
                <a:latin typeface="Times New Roman" panose="02020603050405020304" pitchFamily="18" charset="0"/>
              </a:rPr>
              <a:t>e</a:t>
            </a:r>
            <a:r>
              <a:rPr lang="en-US" altLang="en-US" i="1" baseline="-25000" dirty="0" err="1">
                <a:latin typeface="Times New Roman" panose="02020603050405020304" pitchFamily="18" charset="0"/>
              </a:rPr>
              <a:t>aj</a:t>
            </a:r>
            <a:endParaRPr lang="en-US" altLang="en-US" i="1" baseline="-25000" dirty="0">
              <a:latin typeface="Times New Roman" panose="02020603050405020304" pitchFamily="18" charset="0"/>
            </a:endParaRPr>
          </a:p>
        </p:txBody>
      </p:sp>
      <p:sp>
        <p:nvSpPr>
          <p:cNvPr id="70659" name="Footer Placeholder 6"/>
          <p:cNvSpPr txBox="1">
            <a:spLocks/>
          </p:cNvSpPr>
          <p:nvPr/>
        </p:nvSpPr>
        <p:spPr bwMode="auto">
          <a:xfrm>
            <a:off x="2919413" y="6553200"/>
            <a:ext cx="2514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latin typeface="Tw Cen MT" panose="020B0602020104020603" pitchFamily="34" charset="0"/>
              </a:rPr>
              <a:t>Slide from Ray Mooney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Box 63"/>
          <p:cNvSpPr txBox="1">
            <a:spLocks noChangeArrowheads="1"/>
          </p:cNvSpPr>
          <p:nvPr/>
        </p:nvSpPr>
        <p:spPr bwMode="auto">
          <a:xfrm>
            <a:off x="8378826" y="3352800"/>
            <a:ext cx="10711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800"/>
              <a:t>verde.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035301" y="3738563"/>
            <a:ext cx="59547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/>
              <a:t>1           2        3      3                3         0   4       6            5</a:t>
            </a:r>
          </a:p>
        </p:txBody>
      </p:sp>
      <p:sp>
        <p:nvSpPr>
          <p:cNvPr id="40964" name="Title 1"/>
          <p:cNvSpPr>
            <a:spLocks noGrp="1"/>
          </p:cNvSpPr>
          <p:nvPr>
            <p:ph type="title"/>
          </p:nvPr>
        </p:nvSpPr>
        <p:spPr>
          <a:xfrm>
            <a:off x="1546698" y="17700"/>
            <a:ext cx="9084789" cy="743107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Sample IBM Model 1 Generation</a:t>
            </a:r>
          </a:p>
        </p:txBody>
      </p:sp>
      <p:sp>
        <p:nvSpPr>
          <p:cNvPr id="72708" name="TextBox 4"/>
          <p:cNvSpPr txBox="1">
            <a:spLocks noChangeArrowheads="1"/>
          </p:cNvSpPr>
          <p:nvPr/>
        </p:nvSpPr>
        <p:spPr bwMode="auto">
          <a:xfrm>
            <a:off x="2162175" y="2289175"/>
            <a:ext cx="6381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00B050"/>
                </a:solidFill>
              </a:rPr>
              <a:t>NULL</a:t>
            </a:r>
            <a:r>
              <a:rPr lang="en-US" altLang="en-US" sz="1800"/>
              <a:t>  </a:t>
            </a:r>
            <a:r>
              <a:rPr lang="en-US" altLang="en-US" sz="3200"/>
              <a:t>Mary didn’t slap the green witch.</a:t>
            </a:r>
          </a:p>
        </p:txBody>
      </p:sp>
      <p:cxnSp>
        <p:nvCxnSpPr>
          <p:cNvPr id="6" name="Straight Connector 6"/>
          <p:cNvCxnSpPr>
            <a:cxnSpLocks noChangeShapeType="1"/>
          </p:cNvCxnSpPr>
          <p:nvPr/>
        </p:nvCxnSpPr>
        <p:spPr bwMode="auto">
          <a:xfrm rot="5400000">
            <a:off x="3154363" y="3014663"/>
            <a:ext cx="601663" cy="2047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Straight Connector 7"/>
          <p:cNvCxnSpPr>
            <a:cxnSpLocks noChangeShapeType="1"/>
          </p:cNvCxnSpPr>
          <p:nvPr/>
        </p:nvCxnSpPr>
        <p:spPr bwMode="auto">
          <a:xfrm rot="5400000">
            <a:off x="3932238" y="2998788"/>
            <a:ext cx="601663" cy="2047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Straight Connector 8"/>
          <p:cNvCxnSpPr>
            <a:cxnSpLocks noChangeShapeType="1"/>
          </p:cNvCxnSpPr>
          <p:nvPr/>
        </p:nvCxnSpPr>
        <p:spPr bwMode="auto">
          <a:xfrm rot="10800000" flipV="1">
            <a:off x="4579938" y="2784476"/>
            <a:ext cx="665162" cy="6207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Connector 10"/>
          <p:cNvCxnSpPr>
            <a:cxnSpLocks noChangeShapeType="1"/>
          </p:cNvCxnSpPr>
          <p:nvPr/>
        </p:nvCxnSpPr>
        <p:spPr bwMode="auto">
          <a:xfrm rot="5400000">
            <a:off x="4922838" y="3087688"/>
            <a:ext cx="722312" cy="111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Straight Connector 13"/>
          <p:cNvCxnSpPr>
            <a:cxnSpLocks noChangeShapeType="1"/>
          </p:cNvCxnSpPr>
          <p:nvPr/>
        </p:nvCxnSpPr>
        <p:spPr bwMode="auto">
          <a:xfrm>
            <a:off x="5313363" y="2768600"/>
            <a:ext cx="722312" cy="636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Connector 18"/>
          <p:cNvCxnSpPr>
            <a:cxnSpLocks noChangeShapeType="1"/>
          </p:cNvCxnSpPr>
          <p:nvPr/>
        </p:nvCxnSpPr>
        <p:spPr bwMode="auto">
          <a:xfrm>
            <a:off x="6059488" y="2803526"/>
            <a:ext cx="1287462" cy="614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Connector 21"/>
          <p:cNvCxnSpPr>
            <a:cxnSpLocks noChangeShapeType="1"/>
          </p:cNvCxnSpPr>
          <p:nvPr/>
        </p:nvCxnSpPr>
        <p:spPr bwMode="auto">
          <a:xfrm>
            <a:off x="6684963" y="2754314"/>
            <a:ext cx="2311400" cy="649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Connector 23"/>
          <p:cNvCxnSpPr>
            <a:cxnSpLocks noChangeShapeType="1"/>
          </p:cNvCxnSpPr>
          <p:nvPr/>
        </p:nvCxnSpPr>
        <p:spPr bwMode="auto">
          <a:xfrm rot="16200000" flipH="1">
            <a:off x="7371558" y="2972595"/>
            <a:ext cx="661987" cy="276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Straight Connector 13"/>
          <p:cNvCxnSpPr>
            <a:cxnSpLocks noChangeShapeType="1"/>
          </p:cNvCxnSpPr>
          <p:nvPr/>
        </p:nvCxnSpPr>
        <p:spPr bwMode="auto">
          <a:xfrm>
            <a:off x="2630489" y="2814638"/>
            <a:ext cx="4427537" cy="5905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2718" name="TextBox 14"/>
          <p:cNvSpPr txBox="1">
            <a:spLocks noChangeArrowheads="1"/>
          </p:cNvSpPr>
          <p:nvPr/>
        </p:nvSpPr>
        <p:spPr bwMode="auto">
          <a:xfrm>
            <a:off x="2451101" y="2133600"/>
            <a:ext cx="52498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/>
              <a:t>0           1            2             3        4         5            6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2595563" y="3370263"/>
            <a:ext cx="104067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000000"/>
                </a:solidFill>
              </a:rPr>
              <a:t>Maria</a:t>
            </a:r>
            <a:endParaRPr lang="en-US" altLang="en-US"/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3678238" y="3370264"/>
            <a:ext cx="5635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000000"/>
                </a:solidFill>
              </a:rPr>
              <a:t>no</a:t>
            </a:r>
            <a:endParaRPr lang="en-US" altLang="en-US"/>
          </a:p>
        </p:txBody>
      </p:sp>
      <p:grpSp>
        <p:nvGrpSpPr>
          <p:cNvPr id="2" name="Group 46"/>
          <p:cNvGrpSpPr>
            <a:grpSpLocks/>
          </p:cNvGrpSpPr>
          <p:nvPr/>
        </p:nvGrpSpPr>
        <p:grpSpPr bwMode="auto">
          <a:xfrm>
            <a:off x="2643188" y="3419475"/>
            <a:ext cx="6881812" cy="407988"/>
            <a:chOff x="1227221" y="3261352"/>
            <a:chExt cx="6882063" cy="409073"/>
          </a:xfrm>
        </p:grpSpPr>
        <p:sp>
          <p:nvSpPr>
            <p:cNvPr id="72729" name="Rectangle 47"/>
            <p:cNvSpPr>
              <a:spLocks noChangeArrowheads="1"/>
            </p:cNvSpPr>
            <p:nvPr/>
          </p:nvSpPr>
          <p:spPr bwMode="auto">
            <a:xfrm>
              <a:off x="1227221" y="3284621"/>
              <a:ext cx="6882063" cy="341641"/>
            </a:xfrm>
            <a:prstGeom prst="rect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cxnSp>
          <p:nvCxnSpPr>
            <p:cNvPr id="72730" name="Straight Connector 48"/>
            <p:cNvCxnSpPr>
              <a:cxnSpLocks noChangeShapeType="1"/>
            </p:cNvCxnSpPr>
            <p:nvPr/>
          </p:nvCxnSpPr>
          <p:spPr bwMode="auto">
            <a:xfrm rot="5400000">
              <a:off x="2129590" y="3465094"/>
              <a:ext cx="360947" cy="1588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731" name="Straight Connector 49"/>
            <p:cNvCxnSpPr>
              <a:cxnSpLocks noChangeShapeType="1"/>
            </p:cNvCxnSpPr>
            <p:nvPr/>
          </p:nvCxnSpPr>
          <p:spPr bwMode="auto">
            <a:xfrm rot="5400000">
              <a:off x="2616869" y="3459078"/>
              <a:ext cx="372979" cy="1588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732" name="Straight Connector 50"/>
            <p:cNvCxnSpPr>
              <a:cxnSpLocks noChangeShapeType="1"/>
            </p:cNvCxnSpPr>
            <p:nvPr/>
          </p:nvCxnSpPr>
          <p:spPr bwMode="auto">
            <a:xfrm rot="5400000">
              <a:off x="3170322" y="3483142"/>
              <a:ext cx="372979" cy="1588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733" name="Straight Connector 51"/>
            <p:cNvCxnSpPr>
              <a:cxnSpLocks noChangeShapeType="1"/>
            </p:cNvCxnSpPr>
            <p:nvPr/>
          </p:nvCxnSpPr>
          <p:spPr bwMode="auto">
            <a:xfrm rot="5400000">
              <a:off x="3801980" y="3465094"/>
              <a:ext cx="360947" cy="1588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734" name="Straight Connector 52"/>
            <p:cNvCxnSpPr>
              <a:cxnSpLocks noChangeShapeType="1"/>
            </p:cNvCxnSpPr>
            <p:nvPr/>
          </p:nvCxnSpPr>
          <p:spPr bwMode="auto">
            <a:xfrm rot="5400000">
              <a:off x="5257801" y="3465095"/>
              <a:ext cx="360947" cy="1588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735" name="Straight Connector 53"/>
            <p:cNvCxnSpPr>
              <a:cxnSpLocks noChangeShapeType="1"/>
            </p:cNvCxnSpPr>
            <p:nvPr/>
          </p:nvCxnSpPr>
          <p:spPr bwMode="auto">
            <a:xfrm rot="5400000">
              <a:off x="5504447" y="3459079"/>
              <a:ext cx="348916" cy="1588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736" name="Straight Connector 54"/>
            <p:cNvCxnSpPr>
              <a:cxnSpLocks noChangeShapeType="1"/>
            </p:cNvCxnSpPr>
            <p:nvPr/>
          </p:nvCxnSpPr>
          <p:spPr bwMode="auto">
            <a:xfrm rot="5400000">
              <a:off x="5865395" y="3471110"/>
              <a:ext cx="372979" cy="1588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737" name="Straight Connector 55"/>
            <p:cNvCxnSpPr>
              <a:cxnSpLocks noChangeShapeType="1"/>
            </p:cNvCxnSpPr>
            <p:nvPr/>
          </p:nvCxnSpPr>
          <p:spPr bwMode="auto">
            <a:xfrm rot="5400000">
              <a:off x="6809874" y="3453063"/>
              <a:ext cx="385010" cy="1588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4179889" y="3367089"/>
            <a:ext cx="6635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800"/>
              <a:t>dió</a:t>
            </a:r>
          </a:p>
        </p:txBody>
      </p: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4692650" y="3375025"/>
            <a:ext cx="7024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800"/>
              <a:t>una</a:t>
            </a:r>
          </a:p>
        </p:txBody>
      </p:sp>
      <p:sp>
        <p:nvSpPr>
          <p:cNvPr id="59" name="TextBox 58"/>
          <p:cNvSpPr txBox="1">
            <a:spLocks noChangeArrowheads="1"/>
          </p:cNvSpPr>
          <p:nvPr/>
        </p:nvSpPr>
        <p:spPr bwMode="auto">
          <a:xfrm>
            <a:off x="5338763" y="3382963"/>
            <a:ext cx="14189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800"/>
              <a:t>bofetada</a:t>
            </a:r>
          </a:p>
        </p:txBody>
      </p:sp>
      <p:sp>
        <p:nvSpPr>
          <p:cNvPr id="60" name="TextBox 59"/>
          <p:cNvSpPr txBox="1">
            <a:spLocks noChangeArrowheads="1"/>
          </p:cNvSpPr>
          <p:nvPr/>
        </p:nvSpPr>
        <p:spPr bwMode="auto">
          <a:xfrm>
            <a:off x="6765925" y="3367088"/>
            <a:ext cx="3433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800"/>
              <a:t>a</a:t>
            </a:r>
          </a:p>
        </p:txBody>
      </p: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7050088" y="3375025"/>
            <a:ext cx="4427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800"/>
              <a:t>la</a:t>
            </a:r>
          </a:p>
        </p:txBody>
      </p: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7419976" y="3359150"/>
            <a:ext cx="92204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800"/>
              <a:t>bruja</a:t>
            </a:r>
          </a:p>
        </p:txBody>
      </p:sp>
      <p:sp>
        <p:nvSpPr>
          <p:cNvPr id="72728" name="Footer Placeholder 6"/>
          <p:cNvSpPr txBox="1">
            <a:spLocks/>
          </p:cNvSpPr>
          <p:nvPr/>
        </p:nvSpPr>
        <p:spPr bwMode="auto">
          <a:xfrm>
            <a:off x="2919413" y="6553200"/>
            <a:ext cx="2514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latin typeface="Tw Cen MT" panose="020B0602020104020603" pitchFamily="34" charset="0"/>
              </a:rPr>
              <a:t>Slide from Ray Mooney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16" grpId="0"/>
      <p:bldP spid="36" grpId="0"/>
      <p:bldP spid="45" grpId="0"/>
      <p:bldP spid="57" grpId="0"/>
      <p:bldP spid="58" grpId="0"/>
      <p:bldP spid="59" grpId="0"/>
      <p:bldP spid="60" grpId="0"/>
      <p:bldP spid="61" grpId="0"/>
      <p:bldP spid="6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3" name="Title 1"/>
          <p:cNvSpPr>
            <a:spLocks noGrp="1"/>
          </p:cNvSpPr>
          <p:nvPr>
            <p:ph type="title"/>
          </p:nvPr>
        </p:nvSpPr>
        <p:spPr>
          <a:xfrm>
            <a:off x="2125663" y="0"/>
            <a:ext cx="8469312" cy="786389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Computing </a:t>
            </a:r>
            <a:r>
              <a:rPr lang="en-US" altLang="en-US" sz="4000" i="1" dirty="0">
                <a:latin typeface="Times New Roman" panose="02020603050405020304" pitchFamily="18" charset="0"/>
              </a:rPr>
              <a:t>P</a:t>
            </a:r>
            <a:r>
              <a:rPr lang="en-US" altLang="en-US" sz="4000" dirty="0">
                <a:latin typeface="Times New Roman" panose="02020603050405020304" pitchFamily="18" charset="0"/>
              </a:rPr>
              <a:t>(</a:t>
            </a:r>
            <a:r>
              <a:rPr lang="en-US" altLang="en-US" sz="4000" i="1" dirty="0">
                <a:latin typeface="Times New Roman" panose="02020603050405020304" pitchFamily="18" charset="0"/>
              </a:rPr>
              <a:t>F</a:t>
            </a:r>
            <a:r>
              <a:rPr lang="en-US" altLang="en-US" sz="4000" dirty="0">
                <a:latin typeface="Times New Roman" panose="02020603050405020304" pitchFamily="18" charset="0"/>
              </a:rPr>
              <a:t>|</a:t>
            </a:r>
            <a:r>
              <a:rPr lang="en-US" altLang="en-US" sz="4000" i="1" dirty="0">
                <a:latin typeface="Times New Roman" panose="02020603050405020304" pitchFamily="18" charset="0"/>
              </a:rPr>
              <a:t>E</a:t>
            </a:r>
            <a:r>
              <a:rPr lang="en-US" altLang="en-US" sz="4000" dirty="0">
                <a:latin typeface="Times New Roman" panose="02020603050405020304" pitchFamily="18" charset="0"/>
              </a:rPr>
              <a:t>)</a:t>
            </a:r>
            <a:r>
              <a:rPr lang="en-US" altLang="en-US" sz="4000" dirty="0"/>
              <a:t> in IBM Model 1</a:t>
            </a:r>
          </a:p>
        </p:txBody>
      </p:sp>
      <p:sp>
        <p:nvSpPr>
          <p:cNvPr id="43014" name="Content Placeholder 2"/>
          <p:cNvSpPr>
            <a:spLocks noGrp="1"/>
          </p:cNvSpPr>
          <p:nvPr>
            <p:ph idx="1"/>
          </p:nvPr>
        </p:nvSpPr>
        <p:spPr>
          <a:xfrm>
            <a:off x="1635865" y="1040485"/>
            <a:ext cx="8630479" cy="136813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latin typeface="Calibri" charset="0"/>
                <a:ea typeface="+mn-ea"/>
                <a:cs typeface="+mn-cs"/>
              </a:rPr>
              <a:t>Assume some length distribution </a:t>
            </a:r>
            <a:r>
              <a:rPr lang="en-US" i="1" dirty="0">
                <a:latin typeface="+mj-lt"/>
                <a:ea typeface="+mn-ea"/>
                <a:cs typeface="+mn-cs"/>
              </a:rPr>
              <a:t>P</a:t>
            </a:r>
            <a:r>
              <a:rPr lang="en-US" dirty="0">
                <a:latin typeface="+mj-lt"/>
                <a:ea typeface="+mn-ea"/>
                <a:cs typeface="+mn-cs"/>
              </a:rPr>
              <a:t>(</a:t>
            </a:r>
            <a:r>
              <a:rPr lang="en-US" i="1" dirty="0">
                <a:latin typeface="+mj-lt"/>
                <a:ea typeface="+mn-ea"/>
                <a:cs typeface="+mn-cs"/>
              </a:rPr>
              <a:t>J</a:t>
            </a:r>
            <a:r>
              <a:rPr lang="en-US" dirty="0">
                <a:latin typeface="+mj-lt"/>
                <a:ea typeface="+mn-ea"/>
                <a:cs typeface="+mn-cs"/>
              </a:rPr>
              <a:t> | </a:t>
            </a:r>
            <a:r>
              <a:rPr lang="en-US" i="1" dirty="0">
                <a:latin typeface="+mj-lt"/>
                <a:ea typeface="+mn-ea"/>
                <a:cs typeface="+mn-cs"/>
              </a:rPr>
              <a:t>E</a:t>
            </a:r>
            <a:r>
              <a:rPr lang="en-US" dirty="0">
                <a:latin typeface="+mj-lt"/>
                <a:ea typeface="+mn-ea"/>
                <a:cs typeface="+mn-cs"/>
              </a:rPr>
              <a:t>) </a:t>
            </a:r>
          </a:p>
          <a:p>
            <a:pPr eaLnBrk="1" hangingPunct="1">
              <a:defRPr/>
            </a:pPr>
            <a:r>
              <a:rPr lang="en-US" dirty="0">
                <a:latin typeface="Calibri" charset="0"/>
                <a:ea typeface="+mn-ea"/>
                <a:cs typeface="+mn-cs"/>
              </a:rPr>
              <a:t>Assume all alignments are equally likely. Since there are </a:t>
            </a:r>
            <a:r>
              <a:rPr lang="en-US" dirty="0">
                <a:latin typeface="+mj-lt"/>
                <a:ea typeface="+mn-ea"/>
                <a:cs typeface="+mn-cs"/>
              </a:rPr>
              <a:t>(</a:t>
            </a:r>
            <a:r>
              <a:rPr lang="en-US" i="1" dirty="0">
                <a:latin typeface="+mj-lt"/>
                <a:ea typeface="+mn-ea"/>
                <a:cs typeface="+mn-cs"/>
              </a:rPr>
              <a:t>I</a:t>
            </a:r>
            <a:r>
              <a:rPr lang="en-US" dirty="0">
                <a:latin typeface="+mj-lt"/>
                <a:ea typeface="+mn-ea"/>
                <a:cs typeface="+mn-cs"/>
              </a:rPr>
              <a:t> + 1)</a:t>
            </a:r>
            <a:r>
              <a:rPr lang="en-US" i="1" baseline="30000" dirty="0">
                <a:latin typeface="+mj-lt"/>
                <a:ea typeface="+mn-ea"/>
                <a:cs typeface="+mn-cs"/>
              </a:rPr>
              <a:t>J</a:t>
            </a:r>
            <a:r>
              <a:rPr lang="en-US" i="1" baseline="30000" dirty="0">
                <a:latin typeface="Calibri" charset="0"/>
                <a:ea typeface="+mn-ea"/>
                <a:cs typeface="+mn-cs"/>
              </a:rPr>
              <a:t> </a:t>
            </a:r>
            <a:r>
              <a:rPr lang="en-US" dirty="0">
                <a:latin typeface="Calibri" charset="0"/>
                <a:ea typeface="+mn-ea"/>
                <a:cs typeface="+mn-cs"/>
              </a:rPr>
              <a:t> possible alignments:</a:t>
            </a:r>
            <a:endParaRPr lang="en-US" i="1" baseline="30000" dirty="0">
              <a:latin typeface="Calibri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755" name="Object 2"/>
              <p:cNvSpPr txBox="1"/>
              <p:nvPr/>
            </p:nvSpPr>
            <p:spPr bwMode="auto">
              <a:xfrm>
                <a:off x="2597893" y="2414679"/>
                <a:ext cx="5762625" cy="9556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it-IT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it-IT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it-IT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it-IT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it-IT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it-IT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it-IT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it-IT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it-IT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it-IT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it-IT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it-IT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it-IT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it-IT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it-IT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it-IT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it-IT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it-IT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it-IT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it-IT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it-IT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it-IT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  <m:r>
                            <a:rPr lang="it-IT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it-IT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it-IT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it-IT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it-IT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it-IT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  <m:sSup>
                            <m:sSupPr>
                              <m:ctrlPr>
                                <a:rPr lang="it-IT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it-IT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74755" name="Object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97893" y="2414679"/>
                <a:ext cx="5762625" cy="9556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756" name="Content Placeholder 2"/>
          <p:cNvSpPr txBox="1">
            <a:spLocks/>
          </p:cNvSpPr>
          <p:nvPr/>
        </p:nvSpPr>
        <p:spPr bwMode="auto">
          <a:xfrm>
            <a:off x="1667617" y="3505297"/>
            <a:ext cx="8507324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rgbClr val="FF0000"/>
              </a:buClr>
              <a:buFontTx/>
              <a:buChar char="•"/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Assume</a:t>
            </a:r>
            <a:r>
              <a:rPr lang="en-US" altLang="en-US" sz="2800" dirty="0"/>
              <a:t> </a:t>
            </a:r>
            <a:r>
              <a:rPr lang="en-US" altLang="en-US" sz="2800" i="1" dirty="0"/>
              <a:t>t</a:t>
            </a:r>
            <a:r>
              <a:rPr lang="en-US" altLang="en-US" sz="2800" dirty="0"/>
              <a:t>(</a:t>
            </a:r>
            <a:r>
              <a:rPr lang="en-US" altLang="en-US" sz="2800" i="1" dirty="0" err="1"/>
              <a:t>f</a:t>
            </a:r>
            <a:r>
              <a:rPr lang="en-US" altLang="en-US" sz="2800" i="1" baseline="-25000" dirty="0" err="1"/>
              <a:t>x</a:t>
            </a:r>
            <a:r>
              <a:rPr lang="en-US" altLang="en-US" sz="2800" dirty="0" err="1"/>
              <a:t>,</a:t>
            </a:r>
            <a:r>
              <a:rPr lang="en-US" altLang="en-US" sz="2800" i="1" dirty="0" err="1"/>
              <a:t>e</a:t>
            </a:r>
            <a:r>
              <a:rPr lang="en-US" altLang="en-US" sz="2800" i="1" baseline="-25000" dirty="0" err="1"/>
              <a:t>y</a:t>
            </a:r>
            <a:r>
              <a:rPr lang="en-US" altLang="en-US" sz="2800" dirty="0"/>
              <a:t>) 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is the probability of translating </a:t>
            </a:r>
            <a:r>
              <a:rPr lang="en-US" altLang="en-US" sz="2800" i="1" dirty="0" err="1"/>
              <a:t>e</a:t>
            </a:r>
            <a:r>
              <a:rPr lang="en-US" altLang="en-US" sz="2800" i="1" baseline="-25000" dirty="0" err="1"/>
              <a:t>y</a:t>
            </a:r>
            <a:r>
              <a:rPr lang="en-US" altLang="en-US" sz="2800" i="1" baseline="-25000" dirty="0"/>
              <a:t> 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as </a:t>
            </a:r>
            <a:r>
              <a:rPr lang="en-US" altLang="en-US" sz="2800" i="1" dirty="0" err="1"/>
              <a:t>f</a:t>
            </a:r>
            <a:r>
              <a:rPr lang="en-US" altLang="en-US" sz="2800" i="1" baseline="-25000" dirty="0" err="1"/>
              <a:t>x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, therefore:</a:t>
            </a:r>
            <a:endParaRPr lang="en-US" altLang="en-US" sz="2800" i="1" baseline="30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757" name="Object 3"/>
              <p:cNvSpPr txBox="1"/>
              <p:nvPr/>
            </p:nvSpPr>
            <p:spPr bwMode="auto">
              <a:xfrm>
                <a:off x="4240955" y="4124421"/>
                <a:ext cx="3536950" cy="10096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it-IT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it-IT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it-IT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it-IT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it-IT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it-IT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it-IT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hr m:val="∏"/>
                          <m:ctrlPr>
                            <a:rPr lang="it-IT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it-IT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it-IT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it-IT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sup>
                        <m:e>
                          <m:r>
                            <a:rPr lang="it-IT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it-IT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it-IT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it-IT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r>
                        <a:rPr lang="it-IT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it-IT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sSub>
                            <m:sSubPr>
                              <m:ctrlPr>
                                <a:rPr lang="it-IT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it-IT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sub>
                      </m:sSub>
                      <m:r>
                        <a:rPr lang="it-IT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74757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40955" y="4124421"/>
                <a:ext cx="3536950" cy="10096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758" name="Content Placeholder 2"/>
          <p:cNvSpPr txBox="1">
            <a:spLocks/>
          </p:cNvSpPr>
          <p:nvPr/>
        </p:nvSpPr>
        <p:spPr bwMode="auto">
          <a:xfrm>
            <a:off x="1667617" y="5067396"/>
            <a:ext cx="8145462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rgbClr val="FF0000"/>
              </a:buClr>
              <a:buFontTx/>
              <a:buChar char="•"/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Determine </a:t>
            </a:r>
            <a:r>
              <a:rPr lang="en-US" altLang="en-US" sz="2800" i="1" dirty="0"/>
              <a:t>P</a:t>
            </a:r>
            <a:r>
              <a:rPr lang="en-US" altLang="en-US" sz="2800" dirty="0"/>
              <a:t>(</a:t>
            </a:r>
            <a:r>
              <a:rPr lang="en-US" altLang="en-US" sz="2800" i="1" dirty="0"/>
              <a:t>F</a:t>
            </a:r>
            <a:r>
              <a:rPr lang="en-US" altLang="en-US" sz="2800" dirty="0"/>
              <a:t> | </a:t>
            </a:r>
            <a:r>
              <a:rPr lang="en-US" altLang="en-US" sz="2800" i="1" dirty="0"/>
              <a:t>E</a:t>
            </a:r>
            <a:r>
              <a:rPr lang="en-US" altLang="en-US" sz="2800" dirty="0"/>
              <a:t>)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by summing over all alignments: </a:t>
            </a:r>
            <a:r>
              <a:rPr lang="en-US" altLang="en-US" sz="2800" dirty="0"/>
              <a:t> </a:t>
            </a:r>
            <a:endParaRPr lang="en-US" altLang="en-US" sz="2800" i="1" baseline="30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4759" name="Object 4"/>
              <p:cNvSpPr txBox="1"/>
              <p:nvPr/>
            </p:nvSpPr>
            <p:spPr bwMode="auto">
              <a:xfrm>
                <a:off x="2965688" y="5606801"/>
                <a:ext cx="7797800" cy="9747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it-IT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it-IT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it-IT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it-IT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it-IT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hr m:val="∑"/>
                          <m:supHide m:val="on"/>
                          <m:ctrlPr>
                            <a:rPr lang="it-IT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it-IT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/>
                        <m:e>
                          <m:r>
                            <a:rPr lang="it-IT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it-IT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it-IT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it-IT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it-IT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it-IT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it-IT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it-IT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it-IT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it-IT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it-IT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it-IT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it-IT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it-IT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it-IT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it-IT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it-IT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it-IT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it-IT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  <m:r>
                                <a:rPr lang="it-IT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it-IT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it-IT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it-IT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it-IT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it-IT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  <m:sSup>
                                <m:sSupPr>
                                  <m:ctrlPr>
                                    <a:rPr lang="it-IT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it-IT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nary>
                        <m:naryPr>
                          <m:chr m:val="∏"/>
                          <m:ctrlPr>
                            <a:rPr lang="it-IT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it-IT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it-IT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it-IT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sup>
                        <m:e>
                          <m:r>
                            <a:rPr lang="it-IT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it-IT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it-IT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it-IT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r>
                        <a:rPr lang="it-IT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it-IT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sSub>
                            <m:sSubPr>
                              <m:ctrlPr>
                                <a:rPr lang="it-IT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it-IT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sub>
                      </m:sSub>
                      <m:r>
                        <a:rPr lang="it-IT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>
          <p:sp>
            <p:nvSpPr>
              <p:cNvPr id="74759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65688" y="5606801"/>
                <a:ext cx="7797800" cy="974725"/>
              </a:xfrm>
              <a:prstGeom prst="rect">
                <a:avLst/>
              </a:prstGeom>
              <a:blipFill>
                <a:blip r:embed="rId5"/>
                <a:stretch>
                  <a:fillRect t="-94872" b="-14743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T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2" name="Title 1"/>
          <p:cNvSpPr>
            <a:spLocks noGrp="1"/>
          </p:cNvSpPr>
          <p:nvPr>
            <p:ph type="title"/>
          </p:nvPr>
        </p:nvSpPr>
        <p:spPr>
          <a:xfrm>
            <a:off x="1914525" y="-1"/>
            <a:ext cx="10284883" cy="755003"/>
          </a:xfrm>
        </p:spPr>
        <p:txBody>
          <a:bodyPr/>
          <a:lstStyle/>
          <a:p>
            <a:pPr eaLnBrk="1" hangingPunct="1"/>
            <a:r>
              <a:rPr lang="en-US" altLang="en-US" sz="3600"/>
              <a:t>Decoding for IBM Model 1</a:t>
            </a:r>
          </a:p>
        </p:txBody>
      </p:sp>
      <p:sp>
        <p:nvSpPr>
          <p:cNvPr id="45063" name="Content Placeholder 2"/>
          <p:cNvSpPr>
            <a:spLocks noGrp="1"/>
          </p:cNvSpPr>
          <p:nvPr>
            <p:ph idx="1"/>
          </p:nvPr>
        </p:nvSpPr>
        <p:spPr>
          <a:xfrm>
            <a:off x="2209800" y="1126751"/>
            <a:ext cx="7772400" cy="1179513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Calibri" panose="020F0502020204030204" pitchFamily="34" charset="0"/>
              </a:rPr>
              <a:t>Goal is to find the most probable alignment given a parameterized model.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803" name="Object 2"/>
              <p:cNvSpPr txBox="1"/>
              <p:nvPr/>
            </p:nvSpPr>
            <p:spPr bwMode="auto">
              <a:xfrm>
                <a:off x="3903664" y="2188789"/>
                <a:ext cx="3406775" cy="777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it-IT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it-IT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it-IT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nor/>
                            </m:rPr>
                            <a:rPr lang="it-IT" sz="20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argmax</m:t>
                          </m:r>
                        </m:e>
                        <m:lim>
                          <m:r>
                            <m:rPr>
                              <m:sty m:val="p"/>
                            </m:rPr>
                            <a:rPr lang="it-IT" sz="20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lim>
                      </m:limLow>
                      <m:r>
                        <a:rPr lang="it-IT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it-IT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it-IT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it-IT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it-IT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it-IT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it-IT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it-IT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it-IT" sz="2000"/>
              </a:p>
            </p:txBody>
          </p:sp>
        </mc:Choice>
        <mc:Fallback xmlns="">
          <p:sp>
            <p:nvSpPr>
              <p:cNvPr id="76803" name="Object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03664" y="2188789"/>
                <a:ext cx="3406775" cy="777875"/>
              </a:xfrm>
              <a:prstGeom prst="rect">
                <a:avLst/>
              </a:prstGeom>
              <a:blipFill>
                <a:blip r:embed="rId3"/>
                <a:stretch>
                  <a:fillRect t="-1563"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804" name="Object 4"/>
              <p:cNvSpPr txBox="1"/>
              <p:nvPr/>
            </p:nvSpPr>
            <p:spPr bwMode="auto">
              <a:xfrm>
                <a:off x="4195763" y="2750763"/>
                <a:ext cx="4360862" cy="10477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it-IT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nor/>
                            </m:rPr>
                            <a:rPr lang="it-IT" sz="20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argmax</m:t>
                          </m:r>
                        </m:e>
                        <m:lim>
                          <m:r>
                            <a:rPr lang="it-IT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lim>
                      </m:limLow>
                      <m:f>
                        <m:fPr>
                          <m:ctrlPr>
                            <a:rPr lang="it-IT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it-IT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it-IT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  <m:r>
                            <a:rPr lang="it-IT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it-IT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it-IT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it-IT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it-IT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it-IT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  <m:sSup>
                            <m:sSupPr>
                              <m:ctrlPr>
                                <a:rPr lang="it-IT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it-IT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sup>
                          </m:sSup>
                        </m:den>
                      </m:f>
                      <m:nary>
                        <m:naryPr>
                          <m:chr m:val="∏"/>
                          <m:ctrlPr>
                            <a:rPr lang="it-IT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it-IT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it-IT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it-IT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sup>
                        <m:e>
                          <m:r>
                            <a:rPr lang="it-IT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it-IT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it-IT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it-IT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r>
                        <a:rPr lang="it-IT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it-IT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sSub>
                            <m:sSubPr>
                              <m:ctrlPr>
                                <a:rPr lang="it-IT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it-IT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sub>
                      </m:sSub>
                      <m:r>
                        <a:rPr lang="it-IT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it-IT" sz="2000"/>
              </a:p>
            </p:txBody>
          </p:sp>
        </mc:Choice>
        <mc:Fallback xmlns="">
          <p:sp>
            <p:nvSpPr>
              <p:cNvPr id="76804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95763" y="2750763"/>
                <a:ext cx="4360862" cy="10477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805" name="Object 4"/>
              <p:cNvSpPr txBox="1"/>
              <p:nvPr/>
            </p:nvSpPr>
            <p:spPr bwMode="auto">
              <a:xfrm>
                <a:off x="4200526" y="3709613"/>
                <a:ext cx="3140075" cy="104616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it-IT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nor/>
                            </m:rPr>
                            <a:rPr lang="it-IT" sz="20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argmax</m:t>
                          </m:r>
                        </m:e>
                        <m:lim>
                          <m:r>
                            <a:rPr lang="it-IT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lim>
                      </m:limLow>
                      <m:nary>
                        <m:naryPr>
                          <m:chr m:val="∏"/>
                          <m:ctrlPr>
                            <a:rPr lang="it-IT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it-IT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it-IT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it-IT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sup>
                        <m:e>
                          <m:r>
                            <a:rPr lang="it-IT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it-IT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it-IT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it-IT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r>
                        <a:rPr lang="it-IT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it-IT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sSub>
                            <m:sSubPr>
                              <m:ctrlPr>
                                <a:rPr lang="it-IT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it-IT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sub>
                      </m:sSub>
                      <m:r>
                        <a:rPr lang="it-IT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76805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00526" y="3709613"/>
                <a:ext cx="3140075" cy="104616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806" name="TextBox 8"/>
          <p:cNvSpPr txBox="1">
            <a:spLocks noChangeArrowheads="1"/>
          </p:cNvSpPr>
          <p:nvPr/>
        </p:nvSpPr>
        <p:spPr bwMode="auto">
          <a:xfrm>
            <a:off x="2233613" y="4625600"/>
            <a:ext cx="744061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400"/>
              <a:t>Since translation choice for each position </a:t>
            </a:r>
            <a:r>
              <a:rPr lang="en-US" altLang="en-US" sz="2400" i="1"/>
              <a:t>j</a:t>
            </a:r>
            <a:r>
              <a:rPr lang="en-US" altLang="en-US" sz="2400"/>
              <a:t> is independent, </a:t>
            </a:r>
          </a:p>
          <a:p>
            <a:pPr eaLnBrk="1" hangingPunct="1"/>
            <a:r>
              <a:rPr lang="en-US" altLang="en-US" sz="2400"/>
              <a:t>the product is maximized by maximizing each term: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807" name="Object 6"/>
              <p:cNvSpPr txBox="1"/>
              <p:nvPr/>
            </p:nvSpPr>
            <p:spPr bwMode="auto">
              <a:xfrm>
                <a:off x="3281364" y="5544763"/>
                <a:ext cx="4816475" cy="7350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it-IT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it-IT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it-IT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it-IT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limLow>
                              <m:limLowPr>
                                <m:ctrlPr>
                                  <a:rPr lang="it-IT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nor/>
                                  </m:rPr>
                                  <a:rPr lang="it-IT" sz="2000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argmax</m:t>
                                </m:r>
                              </m:e>
                              <m:lim>
                                <m:r>
                                  <a:rPr lang="it-IT" sz="2000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it-IT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it-IT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it-IT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it-IT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lim>
                            </m:limLow>
                            <m:r>
                              <a:rPr lang="it-IT" sz="20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it-IT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it-IT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it-IT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it-IT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it-IT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it-IT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it-IT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it-IT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e>
                            <m:r>
                              <a:rPr lang="it-IT" sz="20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it-IT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1≤</m:t>
                            </m:r>
                            <m:r>
                              <a:rPr lang="it-IT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it-IT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it-IT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</m:mr>
                      </m:m>
                    </m:oMath>
                  </m:oMathPara>
                </a14:m>
                <a:endParaRPr lang="it-IT" sz="2000"/>
              </a:p>
            </p:txBody>
          </p:sp>
        </mc:Choice>
        <mc:Fallback xmlns="">
          <p:sp>
            <p:nvSpPr>
              <p:cNvPr id="76807" name="Object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81364" y="5544763"/>
                <a:ext cx="4816475" cy="73501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129416" y="0"/>
            <a:ext cx="8469312" cy="775855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Training alignment probabilities</a:t>
            </a:r>
          </a:p>
        </p:txBody>
      </p:sp>
      <p:sp>
        <p:nvSpPr>
          <p:cNvPr id="1029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Step 1: get a parallel corpus</a:t>
            </a:r>
          </a:p>
          <a:p>
            <a:pPr lvl="1" eaLnBrk="1" hangingPunct="1"/>
            <a:r>
              <a:rPr lang="en-US" altLang="en-US"/>
              <a:t>Hansards</a:t>
            </a:r>
          </a:p>
          <a:p>
            <a:pPr lvl="2" eaLnBrk="1" hangingPunct="1"/>
            <a:r>
              <a:rPr lang="en-US" altLang="en-US"/>
              <a:t>Canadian parliamentary proceedings, in French and English</a:t>
            </a:r>
          </a:p>
          <a:p>
            <a:pPr lvl="2" eaLnBrk="1" hangingPunct="1"/>
            <a:r>
              <a:rPr lang="en-US" altLang="en-US"/>
              <a:t>Hong Kong Hansards: English and Chinese</a:t>
            </a:r>
          </a:p>
          <a:p>
            <a:pPr lvl="1" eaLnBrk="1" hangingPunct="1"/>
            <a:r>
              <a:rPr lang="en-US" altLang="en-US"/>
              <a:t>Europarl</a:t>
            </a:r>
          </a:p>
          <a:p>
            <a:pPr eaLnBrk="1" hangingPunct="1"/>
            <a:r>
              <a:rPr lang="en-US" altLang="en-US"/>
              <a:t>Step 2: sentence alignment</a:t>
            </a:r>
          </a:p>
          <a:p>
            <a:pPr eaLnBrk="1" hangingPunct="1"/>
            <a:r>
              <a:rPr lang="en-US" altLang="en-US"/>
              <a:t>Step 3: use EM (Expectation Maximization) to train word alignments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Step 1: Parallel corpora</a:t>
            </a:r>
          </a:p>
        </p:txBody>
      </p:sp>
      <p:sp>
        <p:nvSpPr>
          <p:cNvPr id="1030164" name="Rectangle 20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  <a:defRPr/>
            </a:pPr>
            <a:r>
              <a:rPr lang="en-US" dirty="0">
                <a:ea typeface="+mn-ea"/>
                <a:cs typeface="+mn-cs"/>
              </a:rPr>
              <a:t>Example from DE-News (8/1/1996)</a:t>
            </a:r>
          </a:p>
          <a:p>
            <a:pPr eaLnBrk="1" hangingPunct="1">
              <a:buFont typeface="Wingdings" charset="2"/>
              <a:buNone/>
              <a:defRPr/>
            </a:pPr>
            <a:endParaRPr lang="en-US" dirty="0">
              <a:ea typeface="+mn-ea"/>
              <a:cs typeface="+mn-cs"/>
            </a:endParaRPr>
          </a:p>
        </p:txBody>
      </p:sp>
      <p:graphicFrame>
        <p:nvGraphicFramePr>
          <p:cNvPr id="1030147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9866587"/>
              </p:ext>
            </p:extLst>
          </p:nvPr>
        </p:nvGraphicFramePr>
        <p:xfrm>
          <a:off x="2286000" y="2254824"/>
          <a:ext cx="8305800" cy="3640137"/>
        </p:xfrm>
        <a:graphic>
          <a:graphicData uri="http://schemas.openxmlformats.org/drawingml/2006/table">
            <a:tbl>
              <a:tblPr/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97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English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German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89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Diverging opinions about planned tax reform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Unterschiedliche Meinungen zur geplanten Steuerreform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14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The discussion around the envisaged major tax reform continues 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Die Diskussion um die vorgesehene grosse Steuerreform dauert an 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299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The FDP economics expert , Graf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Lambsdorff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 , today came out in favor of advancing the enactment of significant parts of the overhaul , currently planned for 1999 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Der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 FDP -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Wirtschaftsexperte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 Graf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Lambsdorff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sprach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sich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heute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dafuer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aus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 ,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wesentliche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Teile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der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fuer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 1999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geplanten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 Reform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vorzuziehen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 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1636" name="Rectangle 21"/>
          <p:cNvSpPr>
            <a:spLocks noChangeArrowheads="1"/>
          </p:cNvSpPr>
          <p:nvPr/>
        </p:nvSpPr>
        <p:spPr bwMode="auto">
          <a:xfrm>
            <a:off x="2971800" y="6597650"/>
            <a:ext cx="231666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Slide from Christof Monz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Step 2: Sentence Alignment</a:t>
            </a:r>
          </a:p>
        </p:txBody>
      </p:sp>
      <p:sp>
        <p:nvSpPr>
          <p:cNvPr id="1032195" name="Rectangle 3"/>
          <p:cNvSpPr>
            <a:spLocks noGrp="1" noChangeArrowheads="1"/>
          </p:cNvSpPr>
          <p:nvPr>
            <p:ph idx="1"/>
          </p:nvPr>
        </p:nvSpPr>
        <p:spPr>
          <a:xfrm>
            <a:off x="2209800" y="1524000"/>
            <a:ext cx="4703618" cy="45720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/>
              <a:t>The old man is happy.  He has fished many times.  His wife talks to him.  The fish are jumping.  The sharks await.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dirty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/>
              <a:t>Intuition: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/>
              <a:t>	- use length in words or chars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/>
              <a:t>	- together with dynamic programming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/>
              <a:t>    - or use a simpler MT model</a:t>
            </a:r>
          </a:p>
        </p:txBody>
      </p:sp>
      <p:sp>
        <p:nvSpPr>
          <p:cNvPr id="113667" name="Rectangle 4"/>
          <p:cNvSpPr>
            <a:spLocks noChangeArrowheads="1"/>
          </p:cNvSpPr>
          <p:nvPr/>
        </p:nvSpPr>
        <p:spPr bwMode="auto">
          <a:xfrm>
            <a:off x="7578436" y="1524000"/>
            <a:ext cx="3657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El </a:t>
            </a:r>
            <a:r>
              <a:rPr lang="en-US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viejo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está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feliz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porque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ha </a:t>
            </a:r>
            <a:r>
              <a:rPr lang="en-US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pescado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muchos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veces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  Su </a:t>
            </a:r>
            <a:r>
              <a:rPr lang="en-US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mujer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habla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con </a:t>
            </a:r>
            <a:r>
              <a:rPr lang="en-US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él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  Los </a:t>
            </a:r>
            <a:r>
              <a:rPr lang="en-US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tiburones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esperan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13668" name="Rectangle 5"/>
          <p:cNvSpPr>
            <a:spLocks noChangeArrowheads="1"/>
          </p:cNvSpPr>
          <p:nvPr/>
        </p:nvSpPr>
        <p:spPr bwMode="auto">
          <a:xfrm>
            <a:off x="2819401" y="6597650"/>
            <a:ext cx="223490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Slide from Kevin Knight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800"/>
              <a:t>The IBM model</a:t>
            </a:r>
          </a:p>
        </p:txBody>
      </p:sp>
      <p:sp>
        <p:nvSpPr>
          <p:cNvPr id="13210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Those two factors might look familiar…</a:t>
            </a:r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Yup, it</a:t>
            </a:r>
            <a:r>
              <a:rPr lang="ja-JP" altLang="en-US" dirty="0"/>
              <a:t>’</a:t>
            </a:r>
            <a:r>
              <a:rPr lang="en-US" altLang="ja-JP" dirty="0"/>
              <a:t>s Bayes rule:</a:t>
            </a:r>
          </a:p>
          <a:p>
            <a:pPr eaLnBrk="1" hangingPunct="1"/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339" name="Object 2"/>
              <p:cNvSpPr txBox="1"/>
              <p:nvPr/>
            </p:nvSpPr>
            <p:spPr bwMode="auto">
              <a:xfrm>
                <a:off x="2903538" y="1777997"/>
                <a:ext cx="6548437" cy="60325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it-IT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acc>
                      <m:r>
                        <a:rPr lang="it-IT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it-IT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it-IT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it-IT" sz="24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argmax</m:t>
                              </m:r>
                            </m:e>
                            <m:sub>
                              <m:r>
                                <a:rPr lang="it-IT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fName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it-IT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𝑙𝑢𝑒𝑛𝑐𝑦</m:t>
                          </m:r>
                          <m:r>
                            <a:rPr lang="it-IT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it-IT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it-IT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it-IT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𝑓𝑎𝑖𝑡h𝑓𝑢𝑙𝑛𝑒𝑠𝑠</m:t>
                          </m:r>
                          <m:r>
                            <a:rPr lang="it-IT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it-IT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it-IT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it-IT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14339" name="Object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03538" y="1777997"/>
                <a:ext cx="6548437" cy="603250"/>
              </a:xfrm>
              <a:prstGeom prst="rect">
                <a:avLst/>
              </a:prstGeom>
              <a:blipFill>
                <a:blip r:embed="rId3"/>
                <a:stretch>
                  <a:fillRect l="-186" t="-3030"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ject 2">
                <a:extLst>
                  <a:ext uri="{FF2B5EF4-FFF2-40B4-BE49-F238E27FC236}">
                    <a16:creationId xmlns:a16="http://schemas.microsoft.com/office/drawing/2014/main" id="{089F2A85-4CB2-41B0-B6B9-22E97EAB8766}"/>
                  </a:ext>
                </a:extLst>
              </p:cNvPr>
              <p:cNvSpPr txBox="1"/>
              <p:nvPr/>
            </p:nvSpPr>
            <p:spPr bwMode="auto">
              <a:xfrm>
                <a:off x="2903538" y="3660585"/>
                <a:ext cx="6548437" cy="60325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it-IT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acc>
                      <m:r>
                        <a:rPr lang="it-IT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it-IT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it-IT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it-IT" sz="24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argmax</m:t>
                              </m:r>
                            </m:e>
                            <m:sub>
                              <m:r>
                                <a:rPr lang="it-IT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fName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6" name="Object 2">
                <a:extLst>
                  <a:ext uri="{FF2B5EF4-FFF2-40B4-BE49-F238E27FC236}">
                    <a16:creationId xmlns:a16="http://schemas.microsoft.com/office/drawing/2014/main" id="{089F2A85-4CB2-41B0-B6B9-22E97EAB87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03538" y="3660585"/>
                <a:ext cx="6548437" cy="603250"/>
              </a:xfrm>
              <a:prstGeom prst="rect">
                <a:avLst/>
              </a:prstGeom>
              <a:blipFill>
                <a:blip r:embed="rId4"/>
                <a:stretch>
                  <a:fillRect l="-186" t="-3030"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Sentence Alignment</a:t>
            </a:r>
          </a:p>
        </p:txBody>
      </p:sp>
      <p:sp>
        <p:nvSpPr>
          <p:cNvPr id="1034243" name="Rectangle 3"/>
          <p:cNvSpPr>
            <a:spLocks noGrp="1" noChangeArrowheads="1"/>
          </p:cNvSpPr>
          <p:nvPr>
            <p:ph idx="1"/>
          </p:nvPr>
        </p:nvSpPr>
        <p:spPr>
          <a:xfrm>
            <a:off x="2209800" y="1600200"/>
            <a:ext cx="3810000" cy="4572000"/>
          </a:xfrm>
        </p:spPr>
        <p:txBody>
          <a:bodyPr/>
          <a:lstStyle/>
          <a:p>
            <a:pPr marL="609600" indent="-609600" eaLnBrk="1" hangingPunct="1">
              <a:spcBef>
                <a:spcPts val="600"/>
              </a:spcBef>
              <a:buClr>
                <a:schemeClr val="tx1"/>
              </a:buClr>
              <a:buFontTx/>
              <a:buAutoNum type="arabicPeriod"/>
            </a:pPr>
            <a:r>
              <a:rPr lang="en-US" altLang="en-US" dirty="0"/>
              <a:t>The old man is happy.  </a:t>
            </a:r>
          </a:p>
          <a:p>
            <a:pPr marL="609600" indent="-609600" eaLnBrk="1" hangingPunct="1">
              <a:spcBef>
                <a:spcPts val="600"/>
              </a:spcBef>
              <a:buClr>
                <a:schemeClr val="tx1"/>
              </a:buClr>
              <a:buFontTx/>
              <a:buAutoNum type="arabicPeriod"/>
            </a:pPr>
            <a:r>
              <a:rPr lang="en-US" altLang="en-US" dirty="0"/>
              <a:t>He has fished many times.  </a:t>
            </a:r>
          </a:p>
          <a:p>
            <a:pPr marL="609600" indent="-609600" eaLnBrk="1" hangingPunct="1">
              <a:spcBef>
                <a:spcPts val="600"/>
              </a:spcBef>
              <a:buClr>
                <a:schemeClr val="tx1"/>
              </a:buClr>
              <a:buFontTx/>
              <a:buAutoNum type="arabicPeriod"/>
            </a:pPr>
            <a:r>
              <a:rPr lang="en-US" altLang="en-US" dirty="0"/>
              <a:t>His wife talks to him.  </a:t>
            </a:r>
          </a:p>
          <a:p>
            <a:pPr marL="609600" indent="-609600" eaLnBrk="1" hangingPunct="1">
              <a:spcBef>
                <a:spcPts val="600"/>
              </a:spcBef>
              <a:buClr>
                <a:schemeClr val="tx1"/>
              </a:buClr>
              <a:buFontTx/>
              <a:buAutoNum type="arabicPeriod"/>
            </a:pPr>
            <a:r>
              <a:rPr lang="en-US" altLang="en-US" dirty="0"/>
              <a:t>The fish are jumping.  </a:t>
            </a:r>
          </a:p>
          <a:p>
            <a:pPr marL="609600" indent="-609600" eaLnBrk="1" hangingPunct="1">
              <a:spcBef>
                <a:spcPts val="600"/>
              </a:spcBef>
              <a:buClr>
                <a:schemeClr val="tx1"/>
              </a:buClr>
              <a:buFontTx/>
              <a:buAutoNum type="arabicPeriod"/>
            </a:pPr>
            <a:r>
              <a:rPr lang="en-US" altLang="en-US" dirty="0"/>
              <a:t>The sharks await.</a:t>
            </a:r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6400800" y="1600201"/>
            <a:ext cx="3657600" cy="45259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indent="-609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n-US" alt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El viejo est</a:t>
            </a:r>
            <a:r>
              <a:rPr lang="en-US" alt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á</a:t>
            </a:r>
            <a:r>
              <a:rPr lang="en-US" alt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feliz porque ha pescado muchos veces.  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Su mujer habla con </a:t>
            </a:r>
            <a:r>
              <a:rPr lang="en-US" alt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é</a:t>
            </a:r>
            <a:r>
              <a:rPr lang="en-US" alt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l.  </a:t>
            </a:r>
          </a:p>
          <a:p>
            <a:pPr eaLnBrk="1" hangingPunct="1">
              <a:spcBef>
                <a:spcPts val="600"/>
              </a:spcBef>
            </a:pPr>
            <a:endParaRPr lang="en-US" altLang="en-US" sz="200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  <a:p>
            <a:pPr eaLnBrk="1" hangingPunct="1">
              <a:spcBef>
                <a:spcPts val="600"/>
              </a:spcBef>
            </a:pPr>
            <a:r>
              <a:rPr lang="en-US" alt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Los tiburones esperan.</a:t>
            </a:r>
          </a:p>
        </p:txBody>
      </p:sp>
      <p:sp>
        <p:nvSpPr>
          <p:cNvPr id="115716" name="Rectangle 5"/>
          <p:cNvSpPr>
            <a:spLocks noChangeArrowheads="1"/>
          </p:cNvSpPr>
          <p:nvPr/>
        </p:nvSpPr>
        <p:spPr bwMode="auto">
          <a:xfrm>
            <a:off x="8458201" y="6521450"/>
            <a:ext cx="223490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Slide from Kevin Knight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Sentence Alignment</a:t>
            </a:r>
          </a:p>
        </p:txBody>
      </p:sp>
      <p:sp>
        <p:nvSpPr>
          <p:cNvPr id="1036291" name="Rectangle 3"/>
          <p:cNvSpPr>
            <a:spLocks noGrp="1" noChangeArrowheads="1"/>
          </p:cNvSpPr>
          <p:nvPr>
            <p:ph idx="1"/>
          </p:nvPr>
        </p:nvSpPr>
        <p:spPr>
          <a:xfrm>
            <a:off x="2209800" y="1524000"/>
            <a:ext cx="3487738" cy="45720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altLang="en-US" dirty="0"/>
              <a:t>The old man is happy.  </a:t>
            </a:r>
          </a:p>
          <a:p>
            <a:pPr marL="609600" indent="-6096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altLang="en-US" dirty="0"/>
              <a:t>He has fished many times.  </a:t>
            </a:r>
          </a:p>
          <a:p>
            <a:pPr marL="609600" indent="-6096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altLang="en-US" dirty="0"/>
              <a:t>His wife talks to him.  </a:t>
            </a:r>
          </a:p>
          <a:p>
            <a:pPr marL="609600" indent="-6096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altLang="en-US" dirty="0"/>
              <a:t>The fish are jumping.  </a:t>
            </a:r>
          </a:p>
          <a:p>
            <a:pPr marL="609600" indent="-6096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endParaRPr lang="en-US" altLang="en-US" dirty="0"/>
          </a:p>
          <a:p>
            <a:pPr marL="609600" indent="-6096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altLang="en-US" dirty="0"/>
              <a:t>The sharks await.</a:t>
            </a:r>
          </a:p>
        </p:txBody>
      </p:sp>
      <p:sp>
        <p:nvSpPr>
          <p:cNvPr id="117763" name="Rectangle 4"/>
          <p:cNvSpPr>
            <a:spLocks noChangeArrowheads="1"/>
          </p:cNvSpPr>
          <p:nvPr/>
        </p:nvSpPr>
        <p:spPr bwMode="auto">
          <a:xfrm>
            <a:off x="6646862" y="1570037"/>
            <a:ext cx="448887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400" dirty="0"/>
              <a:t>El </a:t>
            </a:r>
            <a:r>
              <a:rPr lang="en-US" altLang="en-US" sz="2400" dirty="0" err="1"/>
              <a:t>viejo</a:t>
            </a:r>
            <a:r>
              <a:rPr lang="en-US" altLang="en-US" sz="2400" dirty="0"/>
              <a:t> </a:t>
            </a:r>
            <a:r>
              <a:rPr lang="en-US" altLang="en-US" sz="2400" dirty="0" err="1"/>
              <a:t>est</a:t>
            </a:r>
            <a:r>
              <a:rPr lang="en-US" altLang="en-US" sz="2400" dirty="0" err="1">
                <a:cs typeface="Arial" panose="020B0604020202020204" pitchFamily="34" charset="0"/>
              </a:rPr>
              <a:t>á</a:t>
            </a:r>
            <a:r>
              <a:rPr lang="en-US" altLang="en-US" sz="2400" dirty="0"/>
              <a:t> </a:t>
            </a:r>
            <a:r>
              <a:rPr lang="en-US" altLang="en-US" sz="2400" dirty="0" err="1"/>
              <a:t>feliz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porque</a:t>
            </a:r>
            <a:r>
              <a:rPr lang="en-US" altLang="en-US" sz="2400" dirty="0"/>
              <a:t> ha </a:t>
            </a:r>
            <a:r>
              <a:rPr lang="en-US" altLang="en-US" sz="2400" dirty="0" err="1"/>
              <a:t>pescado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muchos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veces</a:t>
            </a:r>
            <a:r>
              <a:rPr lang="en-US" altLang="en-US" sz="2400" dirty="0"/>
              <a:t>.  </a:t>
            </a:r>
          </a:p>
          <a:p>
            <a:pPr eaLnBrk="1" hangingPunct="1"/>
            <a:endParaRPr lang="en-US" altLang="en-US" sz="2400" dirty="0"/>
          </a:p>
          <a:p>
            <a:pPr eaLnBrk="1" hangingPunct="1"/>
            <a:endParaRPr lang="en-US" altLang="en-US" sz="2400" dirty="0"/>
          </a:p>
          <a:p>
            <a:pPr eaLnBrk="1" hangingPunct="1"/>
            <a:r>
              <a:rPr lang="en-US" altLang="en-US" sz="2400" dirty="0"/>
              <a:t>Su </a:t>
            </a:r>
            <a:r>
              <a:rPr lang="en-US" altLang="en-US" sz="2400" dirty="0" err="1"/>
              <a:t>mujer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habla</a:t>
            </a:r>
            <a:r>
              <a:rPr lang="en-US" altLang="en-US" sz="2400" dirty="0"/>
              <a:t> con </a:t>
            </a:r>
            <a:r>
              <a:rPr lang="en-US" altLang="en-US" sz="2400" dirty="0" err="1">
                <a:cs typeface="Arial" panose="020B0604020202020204" pitchFamily="34" charset="0"/>
              </a:rPr>
              <a:t>é</a:t>
            </a:r>
            <a:r>
              <a:rPr lang="en-US" altLang="en-US" sz="2400" dirty="0" err="1"/>
              <a:t>l</a:t>
            </a:r>
            <a:r>
              <a:rPr lang="en-US" altLang="en-US" sz="2400" dirty="0"/>
              <a:t>.  </a:t>
            </a:r>
          </a:p>
          <a:p>
            <a:pPr eaLnBrk="1" hangingPunct="1"/>
            <a:endParaRPr lang="en-US" altLang="en-US" sz="2400" dirty="0"/>
          </a:p>
          <a:p>
            <a:pPr eaLnBrk="1" hangingPunct="1"/>
            <a:endParaRPr lang="en-US" altLang="en-US" sz="2400" dirty="0"/>
          </a:p>
          <a:p>
            <a:pPr eaLnBrk="1" hangingPunct="1"/>
            <a:r>
              <a:rPr lang="en-US" altLang="en-US" sz="2400" dirty="0"/>
              <a:t>Los </a:t>
            </a:r>
            <a:r>
              <a:rPr lang="en-US" altLang="en-US" sz="2400" dirty="0" err="1"/>
              <a:t>tiburones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esperan</a:t>
            </a:r>
            <a:r>
              <a:rPr lang="en-US" altLang="en-US" sz="2400" dirty="0"/>
              <a:t>.</a:t>
            </a:r>
          </a:p>
        </p:txBody>
      </p:sp>
      <p:sp>
        <p:nvSpPr>
          <p:cNvPr id="117764" name="Line 5"/>
          <p:cNvSpPr>
            <a:spLocks noChangeShapeType="1"/>
          </p:cNvSpPr>
          <p:nvPr/>
        </p:nvSpPr>
        <p:spPr bwMode="auto">
          <a:xfrm>
            <a:off x="5499852" y="1806385"/>
            <a:ext cx="1143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765" name="Line 6"/>
          <p:cNvSpPr>
            <a:spLocks noChangeShapeType="1"/>
          </p:cNvSpPr>
          <p:nvPr/>
        </p:nvSpPr>
        <p:spPr bwMode="auto">
          <a:xfrm flipH="1">
            <a:off x="5347452" y="1806385"/>
            <a:ext cx="1295400" cy="990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766" name="Line 7"/>
          <p:cNvSpPr>
            <a:spLocks noChangeShapeType="1"/>
          </p:cNvSpPr>
          <p:nvPr/>
        </p:nvSpPr>
        <p:spPr bwMode="auto">
          <a:xfrm>
            <a:off x="5562600" y="3200400"/>
            <a:ext cx="1066800" cy="76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767" name="Line 8"/>
          <p:cNvSpPr>
            <a:spLocks noChangeShapeType="1"/>
          </p:cNvSpPr>
          <p:nvPr/>
        </p:nvSpPr>
        <p:spPr bwMode="auto">
          <a:xfrm flipV="1">
            <a:off x="5206708" y="4371182"/>
            <a:ext cx="1498892" cy="76201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5562600" y="3525984"/>
            <a:ext cx="609600" cy="304800"/>
            <a:chOff x="4724400" y="4495800"/>
            <a:chExt cx="609600" cy="304800"/>
          </a:xfrm>
        </p:grpSpPr>
        <p:sp>
          <p:nvSpPr>
            <p:cNvPr id="117768" name="Line 9"/>
            <p:cNvSpPr>
              <a:spLocks noChangeShapeType="1"/>
            </p:cNvSpPr>
            <p:nvPr/>
          </p:nvSpPr>
          <p:spPr bwMode="auto">
            <a:xfrm>
              <a:off x="4724400" y="4648200"/>
              <a:ext cx="60960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769" name="Line 10"/>
            <p:cNvSpPr>
              <a:spLocks noChangeShapeType="1"/>
            </p:cNvSpPr>
            <p:nvPr/>
          </p:nvSpPr>
          <p:spPr bwMode="auto">
            <a:xfrm>
              <a:off x="5334000" y="4495800"/>
              <a:ext cx="0" cy="30480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7770" name="Rectangle 11"/>
          <p:cNvSpPr>
            <a:spLocks noChangeArrowheads="1"/>
          </p:cNvSpPr>
          <p:nvPr/>
        </p:nvSpPr>
        <p:spPr bwMode="auto">
          <a:xfrm>
            <a:off x="2971801" y="6553200"/>
            <a:ext cx="223490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Slide from Kevin Knight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Sentence Alignment</a:t>
            </a:r>
          </a:p>
        </p:txBody>
      </p:sp>
      <p:sp>
        <p:nvSpPr>
          <p:cNvPr id="1038339" name="Rectangle 3"/>
          <p:cNvSpPr>
            <a:spLocks noGrp="1" noChangeArrowheads="1"/>
          </p:cNvSpPr>
          <p:nvPr>
            <p:ph idx="1"/>
          </p:nvPr>
        </p:nvSpPr>
        <p:spPr>
          <a:xfrm>
            <a:off x="2209800" y="1524000"/>
            <a:ext cx="3487738" cy="4038600"/>
          </a:xfrm>
        </p:spPr>
        <p:txBody>
          <a:bodyPr/>
          <a:lstStyle/>
          <a:p>
            <a:pPr marL="609600" indent="-609600" eaLnBrk="1" hangingPunct="1">
              <a:buClr>
                <a:schemeClr val="tx1"/>
              </a:buClr>
              <a:buFontTx/>
              <a:buAutoNum type="arabicPeriod"/>
            </a:pPr>
            <a:r>
              <a:rPr lang="en-US" altLang="en-US" dirty="0"/>
              <a:t>The old man is happy. He has fished many times.  </a:t>
            </a:r>
          </a:p>
          <a:p>
            <a:pPr marL="609600" indent="-609600" eaLnBrk="1" hangingPunct="1">
              <a:buClr>
                <a:schemeClr val="tx1"/>
              </a:buClr>
              <a:buFontTx/>
              <a:buAutoNum type="arabicPeriod"/>
            </a:pPr>
            <a:r>
              <a:rPr lang="en-US" altLang="en-US" dirty="0"/>
              <a:t>His wife talks to him.  </a:t>
            </a:r>
          </a:p>
          <a:p>
            <a:pPr marL="609600" indent="-609600" eaLnBrk="1" hangingPunct="1">
              <a:buClr>
                <a:schemeClr val="tx1"/>
              </a:buClr>
              <a:buFontTx/>
              <a:buAutoNum type="arabicPeriod"/>
            </a:pPr>
            <a:r>
              <a:rPr lang="en-US" altLang="en-US" dirty="0"/>
              <a:t>The sharks await.</a:t>
            </a:r>
          </a:p>
        </p:txBody>
      </p:sp>
      <p:sp>
        <p:nvSpPr>
          <p:cNvPr id="119811" name="Rectangle 4"/>
          <p:cNvSpPr>
            <a:spLocks noChangeArrowheads="1"/>
          </p:cNvSpPr>
          <p:nvPr/>
        </p:nvSpPr>
        <p:spPr bwMode="auto">
          <a:xfrm>
            <a:off x="6400800" y="1600200"/>
            <a:ext cx="40386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El </a:t>
            </a:r>
            <a:r>
              <a:rPr lang="en-US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viejo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está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feliz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porque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ha </a:t>
            </a:r>
            <a:r>
              <a:rPr lang="en-US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pescado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muchos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veces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  </a:t>
            </a:r>
          </a:p>
          <a:p>
            <a:pPr eaLnBrk="1" hangingPunct="1"/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Su </a:t>
            </a:r>
            <a:r>
              <a:rPr lang="en-US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mujer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habla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con </a:t>
            </a:r>
            <a:r>
              <a:rPr lang="en-US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él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  </a:t>
            </a:r>
          </a:p>
          <a:p>
            <a:pPr eaLnBrk="1" hangingPunct="1"/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Los </a:t>
            </a:r>
            <a:r>
              <a:rPr lang="en-US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tiburones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esperan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19812" name="Line 5"/>
          <p:cNvSpPr>
            <a:spLocks noChangeShapeType="1"/>
          </p:cNvSpPr>
          <p:nvPr/>
        </p:nvSpPr>
        <p:spPr bwMode="auto">
          <a:xfrm>
            <a:off x="5562600" y="1905000"/>
            <a:ext cx="762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813" name="Line 6"/>
          <p:cNvSpPr>
            <a:spLocks noChangeShapeType="1"/>
          </p:cNvSpPr>
          <p:nvPr/>
        </p:nvSpPr>
        <p:spPr bwMode="auto">
          <a:xfrm flipV="1">
            <a:off x="5562600" y="2978428"/>
            <a:ext cx="762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814" name="Line 7"/>
          <p:cNvSpPr>
            <a:spLocks noChangeShapeType="1"/>
          </p:cNvSpPr>
          <p:nvPr/>
        </p:nvSpPr>
        <p:spPr bwMode="auto">
          <a:xfrm>
            <a:off x="5562600" y="3389246"/>
            <a:ext cx="762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815" name="Text Box 8"/>
          <p:cNvSpPr txBox="1">
            <a:spLocks noChangeArrowheads="1"/>
          </p:cNvSpPr>
          <p:nvPr/>
        </p:nvSpPr>
        <p:spPr bwMode="auto">
          <a:xfrm>
            <a:off x="2438400" y="5715001"/>
            <a:ext cx="63182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dirty="0">
                <a:latin typeface="Arial" panose="020B0604020202020204" pitchFamily="34" charset="0"/>
              </a:rPr>
              <a:t>Note that </a:t>
            </a:r>
            <a:r>
              <a:rPr lang="en-US" alt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unaligned sentences are thrown out</a:t>
            </a:r>
            <a:r>
              <a:rPr lang="en-US" altLang="en-US" sz="2000" dirty="0">
                <a:latin typeface="Arial" panose="020B0604020202020204" pitchFamily="34" charset="0"/>
              </a:rPr>
              <a:t>, and</a:t>
            </a:r>
          </a:p>
          <a:p>
            <a:pPr eaLnBrk="1" hangingPunct="1"/>
            <a:r>
              <a:rPr lang="en-US" altLang="en-US" sz="2000" dirty="0">
                <a:latin typeface="Arial" panose="020B0604020202020204" pitchFamily="34" charset="0"/>
              </a:rPr>
              <a:t>sentences are merged in n-to-m alignments (</a:t>
            </a:r>
            <a:r>
              <a:rPr lang="en-US" altLang="en-US" sz="2000" i="1" dirty="0">
                <a:latin typeface="+mj-lt"/>
              </a:rPr>
              <a:t>n</a:t>
            </a:r>
            <a:r>
              <a:rPr lang="en-US" altLang="en-US" sz="2000" dirty="0">
                <a:latin typeface="+mj-lt"/>
              </a:rPr>
              <a:t>, </a:t>
            </a:r>
            <a:r>
              <a:rPr lang="en-US" altLang="en-US" sz="2000" i="1" dirty="0">
                <a:latin typeface="+mj-lt"/>
              </a:rPr>
              <a:t>m</a:t>
            </a:r>
            <a:r>
              <a:rPr lang="en-US" altLang="en-US" sz="2000" dirty="0">
                <a:latin typeface="+mj-lt"/>
              </a:rPr>
              <a:t> &gt; 0</a:t>
            </a:r>
            <a:r>
              <a:rPr lang="en-US" altLang="en-US" sz="2000" dirty="0">
                <a:latin typeface="Arial" panose="020B0604020202020204" pitchFamily="34" charset="0"/>
              </a:rPr>
              <a:t>).</a:t>
            </a:r>
          </a:p>
        </p:txBody>
      </p:sp>
      <p:sp>
        <p:nvSpPr>
          <p:cNvPr id="119816" name="Rectangle 11"/>
          <p:cNvSpPr>
            <a:spLocks noChangeArrowheads="1"/>
          </p:cNvSpPr>
          <p:nvPr/>
        </p:nvSpPr>
        <p:spPr bwMode="auto">
          <a:xfrm>
            <a:off x="3048001" y="6553200"/>
            <a:ext cx="223490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Slide from Kevin Knight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Step 3: word alignments</a:t>
            </a:r>
          </a:p>
        </p:txBody>
      </p:sp>
      <p:sp>
        <p:nvSpPr>
          <p:cNvPr id="1040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33400" indent="-533400" eaLnBrk="1" hangingPunct="1">
              <a:lnSpc>
                <a:spcPct val="90000"/>
              </a:lnSpc>
              <a:defRPr/>
            </a:pPr>
            <a:r>
              <a:rPr lang="en-US" dirty="0">
                <a:ea typeface="+mn-ea"/>
                <a:cs typeface="+mn-cs"/>
              </a:rPr>
              <a:t>We can bootstrap alignments from a sentence-aligned bilingual corpus</a:t>
            </a:r>
          </a:p>
          <a:p>
            <a:pPr marL="533400" indent="-533400" eaLnBrk="1" hangingPunct="1">
              <a:lnSpc>
                <a:spcPct val="90000"/>
              </a:lnSpc>
              <a:defRPr/>
            </a:pPr>
            <a:r>
              <a:rPr lang="en-US" dirty="0">
                <a:ea typeface="+mn-ea"/>
                <a:cs typeface="+mn-cs"/>
                <a:sym typeface="Symbol" charset="2"/>
              </a:rPr>
              <a:t>using the Expectation-Maximization (EM) algorithm</a:t>
            </a:r>
            <a:endParaRPr lang="en-US" sz="2000" dirty="0">
              <a:ea typeface="+mn-ea"/>
              <a:cs typeface="+mn-cs"/>
              <a:sym typeface="Symbol" charset="2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946" name="Rectangle 2"/>
          <p:cNvSpPr>
            <a:spLocks noGrp="1" noChangeArrowheads="1"/>
          </p:cNvSpPr>
          <p:nvPr>
            <p:ph type="title"/>
          </p:nvPr>
        </p:nvSpPr>
        <p:spPr>
          <a:xfrm>
            <a:off x="2166144" y="-22109"/>
            <a:ext cx="8469312" cy="766179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EM for training alignment </a:t>
            </a:r>
            <a:r>
              <a:rPr lang="en-US" altLang="en-US" sz="4000" dirty="0" err="1"/>
              <a:t>probs</a:t>
            </a:r>
            <a:endParaRPr lang="en-US" altLang="en-US" sz="4000" dirty="0"/>
          </a:p>
        </p:txBody>
      </p:sp>
      <p:sp>
        <p:nvSpPr>
          <p:cNvPr id="123906" name="Text Box 3"/>
          <p:cNvSpPr txBox="1">
            <a:spLocks noChangeArrowheads="1"/>
          </p:cNvSpPr>
          <p:nvPr/>
        </p:nvSpPr>
        <p:spPr bwMode="auto">
          <a:xfrm>
            <a:off x="2895600" y="2057400"/>
            <a:ext cx="5926138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400" i="1"/>
              <a:t>… la maison … la maison bleue … la fleur …</a:t>
            </a:r>
          </a:p>
          <a:p>
            <a:pPr eaLnBrk="1" hangingPunct="1"/>
            <a:endParaRPr lang="en-US" altLang="en-US" sz="2400" i="1"/>
          </a:p>
          <a:p>
            <a:pPr eaLnBrk="1" hangingPunct="1"/>
            <a:endParaRPr lang="en-US" altLang="en-US" sz="2400" i="1"/>
          </a:p>
          <a:p>
            <a:pPr eaLnBrk="1" hangingPunct="1"/>
            <a:r>
              <a:rPr lang="en-US" altLang="en-US" sz="2400" i="1"/>
              <a:t>… the house … the blue house … the flower …</a:t>
            </a:r>
          </a:p>
        </p:txBody>
      </p:sp>
      <p:sp>
        <p:nvSpPr>
          <p:cNvPr id="123907" name="Line 4"/>
          <p:cNvSpPr>
            <a:spLocks noChangeShapeType="1"/>
          </p:cNvSpPr>
          <p:nvPr/>
        </p:nvSpPr>
        <p:spPr bwMode="auto">
          <a:xfrm>
            <a:off x="3505200" y="2514600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908" name="Line 5"/>
          <p:cNvSpPr>
            <a:spLocks noChangeShapeType="1"/>
          </p:cNvSpPr>
          <p:nvPr/>
        </p:nvSpPr>
        <p:spPr bwMode="auto">
          <a:xfrm>
            <a:off x="3505200" y="2514600"/>
            <a:ext cx="609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909" name="Line 6"/>
          <p:cNvSpPr>
            <a:spLocks noChangeShapeType="1"/>
          </p:cNvSpPr>
          <p:nvPr/>
        </p:nvSpPr>
        <p:spPr bwMode="auto">
          <a:xfrm flipH="1">
            <a:off x="4114800" y="2590800"/>
            <a:ext cx="76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910" name="Line 7"/>
          <p:cNvSpPr>
            <a:spLocks noChangeShapeType="1"/>
          </p:cNvSpPr>
          <p:nvPr/>
        </p:nvSpPr>
        <p:spPr bwMode="auto">
          <a:xfrm flipH="1">
            <a:off x="3581400" y="2590800"/>
            <a:ext cx="609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911" name="Line 8"/>
          <p:cNvSpPr>
            <a:spLocks noChangeShapeType="1"/>
          </p:cNvSpPr>
          <p:nvPr/>
        </p:nvSpPr>
        <p:spPr bwMode="auto">
          <a:xfrm>
            <a:off x="7467600" y="2514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912" name="Line 9"/>
          <p:cNvSpPr>
            <a:spLocks noChangeShapeType="1"/>
          </p:cNvSpPr>
          <p:nvPr/>
        </p:nvSpPr>
        <p:spPr bwMode="auto">
          <a:xfrm>
            <a:off x="7467600" y="2514600"/>
            <a:ext cx="609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913" name="Line 10"/>
          <p:cNvSpPr>
            <a:spLocks noChangeShapeType="1"/>
          </p:cNvSpPr>
          <p:nvPr/>
        </p:nvSpPr>
        <p:spPr bwMode="auto">
          <a:xfrm flipH="1">
            <a:off x="8077200" y="2514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914" name="Line 11"/>
          <p:cNvSpPr>
            <a:spLocks noChangeShapeType="1"/>
          </p:cNvSpPr>
          <p:nvPr/>
        </p:nvSpPr>
        <p:spPr bwMode="auto">
          <a:xfrm flipH="1">
            <a:off x="7467600" y="2514600"/>
            <a:ext cx="609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915" name="Line 12"/>
          <p:cNvSpPr>
            <a:spLocks noChangeShapeType="1"/>
          </p:cNvSpPr>
          <p:nvPr/>
        </p:nvSpPr>
        <p:spPr bwMode="auto">
          <a:xfrm>
            <a:off x="5105400" y="2514600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916" name="Line 13"/>
          <p:cNvSpPr>
            <a:spLocks noChangeShapeType="1"/>
          </p:cNvSpPr>
          <p:nvPr/>
        </p:nvSpPr>
        <p:spPr bwMode="auto">
          <a:xfrm>
            <a:off x="5105400" y="2514600"/>
            <a:ext cx="609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917" name="Line 14"/>
          <p:cNvSpPr>
            <a:spLocks noChangeShapeType="1"/>
          </p:cNvSpPr>
          <p:nvPr/>
        </p:nvSpPr>
        <p:spPr bwMode="auto">
          <a:xfrm flipH="1">
            <a:off x="5715000" y="2590800"/>
            <a:ext cx="76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918" name="Line 15"/>
          <p:cNvSpPr>
            <a:spLocks noChangeShapeType="1"/>
          </p:cNvSpPr>
          <p:nvPr/>
        </p:nvSpPr>
        <p:spPr bwMode="auto">
          <a:xfrm flipH="1">
            <a:off x="5181600" y="2590800"/>
            <a:ext cx="609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919" name="Line 16"/>
          <p:cNvSpPr>
            <a:spLocks noChangeShapeType="1"/>
          </p:cNvSpPr>
          <p:nvPr/>
        </p:nvSpPr>
        <p:spPr bwMode="auto">
          <a:xfrm>
            <a:off x="5105400" y="2514600"/>
            <a:ext cx="1295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920" name="Line 17"/>
          <p:cNvSpPr>
            <a:spLocks noChangeShapeType="1"/>
          </p:cNvSpPr>
          <p:nvPr/>
        </p:nvSpPr>
        <p:spPr bwMode="auto">
          <a:xfrm flipV="1">
            <a:off x="6400800" y="2590800"/>
            <a:ext cx="152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921" name="Line 18"/>
          <p:cNvSpPr>
            <a:spLocks noChangeShapeType="1"/>
          </p:cNvSpPr>
          <p:nvPr/>
        </p:nvSpPr>
        <p:spPr bwMode="auto">
          <a:xfrm flipH="1">
            <a:off x="5715000" y="2590800"/>
            <a:ext cx="838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922" name="Line 19"/>
          <p:cNvSpPr>
            <a:spLocks noChangeShapeType="1"/>
          </p:cNvSpPr>
          <p:nvPr/>
        </p:nvSpPr>
        <p:spPr bwMode="auto">
          <a:xfrm flipH="1">
            <a:off x="5181600" y="2590800"/>
            <a:ext cx="1371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923" name="Line 20"/>
          <p:cNvSpPr>
            <a:spLocks noChangeShapeType="1"/>
          </p:cNvSpPr>
          <p:nvPr/>
        </p:nvSpPr>
        <p:spPr bwMode="auto">
          <a:xfrm>
            <a:off x="5791200" y="2590800"/>
            <a:ext cx="609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01" name="Text Box 21"/>
          <p:cNvSpPr txBox="1">
            <a:spLocks noChangeArrowheads="1"/>
          </p:cNvSpPr>
          <p:nvPr/>
        </p:nvSpPr>
        <p:spPr bwMode="auto">
          <a:xfrm>
            <a:off x="2705100" y="4840288"/>
            <a:ext cx="6173788" cy="12001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en-US" sz="2400" dirty="0">
                <a:latin typeface="Arial" pitchFamily="34" charset="0"/>
                <a:ea typeface="+mn-ea"/>
              </a:rPr>
              <a:t>All word alignments equally likely</a:t>
            </a:r>
          </a:p>
          <a:p>
            <a:pPr algn="ctr" eaLnBrk="1" hangingPunct="1">
              <a:defRPr/>
            </a:pPr>
            <a:endParaRPr lang="en-US" sz="2400" dirty="0">
              <a:latin typeface="Arial" pitchFamily="34" charset="0"/>
              <a:ea typeface="+mn-ea"/>
            </a:endParaRPr>
          </a:p>
          <a:p>
            <a:pPr algn="ctr" eaLnBrk="1" hangingPunct="1">
              <a:defRPr/>
            </a:pPr>
            <a:r>
              <a:rPr lang="en-US" sz="2400" dirty="0">
                <a:latin typeface="Arial" pitchFamily="34" charset="0"/>
                <a:ea typeface="+mn-ea"/>
              </a:rPr>
              <a:t>All </a:t>
            </a:r>
            <a:r>
              <a:rPr lang="en-US" sz="2400" i="1" dirty="0">
                <a:latin typeface="+mj-lt"/>
                <a:ea typeface="+mn-ea"/>
              </a:rPr>
              <a:t>P</a:t>
            </a:r>
            <a:r>
              <a:rPr lang="en-US" sz="2400" dirty="0">
                <a:latin typeface="+mj-lt"/>
                <a:ea typeface="+mn-ea"/>
              </a:rPr>
              <a:t>(</a:t>
            </a:r>
            <a:r>
              <a:rPr lang="en-US" sz="2400" dirty="0" err="1">
                <a:latin typeface="+mj-lt"/>
                <a:ea typeface="+mn-ea"/>
              </a:rPr>
              <a:t>french</a:t>
            </a:r>
            <a:r>
              <a:rPr lang="en-US" sz="2400" dirty="0">
                <a:latin typeface="+mj-lt"/>
                <a:ea typeface="+mn-ea"/>
              </a:rPr>
              <a:t>-word | </a:t>
            </a:r>
            <a:r>
              <a:rPr lang="en-US" sz="2400" dirty="0" err="1">
                <a:latin typeface="+mj-lt"/>
                <a:ea typeface="+mn-ea"/>
              </a:rPr>
              <a:t>english</a:t>
            </a:r>
            <a:r>
              <a:rPr lang="en-US" sz="2400" dirty="0">
                <a:latin typeface="+mj-lt"/>
                <a:ea typeface="+mn-ea"/>
              </a:rPr>
              <a:t>-word) </a:t>
            </a:r>
            <a:r>
              <a:rPr lang="en-US" sz="2400" dirty="0">
                <a:latin typeface="Arial" pitchFamily="34" charset="0"/>
                <a:ea typeface="+mn-ea"/>
              </a:rPr>
              <a:t>equally likely</a:t>
            </a:r>
          </a:p>
        </p:txBody>
      </p:sp>
      <p:sp>
        <p:nvSpPr>
          <p:cNvPr id="123925" name="Rectangle 11"/>
          <p:cNvSpPr>
            <a:spLocks noChangeArrowheads="1"/>
          </p:cNvSpPr>
          <p:nvPr/>
        </p:nvSpPr>
        <p:spPr bwMode="auto">
          <a:xfrm>
            <a:off x="2895601" y="6551613"/>
            <a:ext cx="223490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Slide from Kevin Knight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970" name="Rectangle 2"/>
          <p:cNvSpPr>
            <a:spLocks noGrp="1" noChangeArrowheads="1"/>
          </p:cNvSpPr>
          <p:nvPr>
            <p:ph type="title"/>
          </p:nvPr>
        </p:nvSpPr>
        <p:spPr>
          <a:xfrm>
            <a:off x="2166144" y="0"/>
            <a:ext cx="8469312" cy="780932"/>
          </a:xfrm>
        </p:spPr>
        <p:txBody>
          <a:bodyPr/>
          <a:lstStyle/>
          <a:p>
            <a:pPr eaLnBrk="1" hangingPunct="1"/>
            <a:r>
              <a:rPr lang="en-US" altLang="en-US" sz="4000"/>
              <a:t>EM for training alignment probs</a:t>
            </a:r>
          </a:p>
        </p:txBody>
      </p:sp>
      <p:sp>
        <p:nvSpPr>
          <p:cNvPr id="125954" name="Text Box 3"/>
          <p:cNvSpPr txBox="1">
            <a:spLocks noChangeArrowheads="1"/>
          </p:cNvSpPr>
          <p:nvPr/>
        </p:nvSpPr>
        <p:spPr bwMode="auto">
          <a:xfrm>
            <a:off x="2895600" y="2057400"/>
            <a:ext cx="6078538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400" i="1"/>
              <a:t>… la maison … la maison bleue … la fleur …</a:t>
            </a:r>
          </a:p>
          <a:p>
            <a:pPr eaLnBrk="1" hangingPunct="1"/>
            <a:endParaRPr lang="en-US" altLang="en-US" sz="2400" i="1"/>
          </a:p>
          <a:p>
            <a:pPr eaLnBrk="1" hangingPunct="1"/>
            <a:endParaRPr lang="en-US" altLang="en-US" sz="2400" i="1"/>
          </a:p>
          <a:p>
            <a:pPr eaLnBrk="1" hangingPunct="1"/>
            <a:r>
              <a:rPr lang="en-US" altLang="en-US" sz="2400" i="1"/>
              <a:t>… the house … the blue house … the flower …</a:t>
            </a:r>
          </a:p>
        </p:txBody>
      </p:sp>
      <p:sp>
        <p:nvSpPr>
          <p:cNvPr id="125955" name="Line 4"/>
          <p:cNvSpPr>
            <a:spLocks noChangeShapeType="1"/>
          </p:cNvSpPr>
          <p:nvPr/>
        </p:nvSpPr>
        <p:spPr bwMode="auto">
          <a:xfrm>
            <a:off x="3505200" y="2514600"/>
            <a:ext cx="76200" cy="6858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956" name="Line 5"/>
          <p:cNvSpPr>
            <a:spLocks noChangeShapeType="1"/>
          </p:cNvSpPr>
          <p:nvPr/>
        </p:nvSpPr>
        <p:spPr bwMode="auto">
          <a:xfrm>
            <a:off x="3505200" y="2514600"/>
            <a:ext cx="609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18" name="Line 6"/>
          <p:cNvSpPr>
            <a:spLocks noChangeShapeType="1"/>
          </p:cNvSpPr>
          <p:nvPr/>
        </p:nvSpPr>
        <p:spPr bwMode="auto">
          <a:xfrm flipH="1">
            <a:off x="4114800" y="2590800"/>
            <a:ext cx="76200" cy="60960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64519" name="Line 7"/>
          <p:cNvSpPr>
            <a:spLocks noChangeShapeType="1"/>
          </p:cNvSpPr>
          <p:nvPr/>
        </p:nvSpPr>
        <p:spPr bwMode="auto">
          <a:xfrm flipH="1">
            <a:off x="3581400" y="2590800"/>
            <a:ext cx="609600" cy="60960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 eaLnBrk="1" hangingPunct="1">
              <a:defRPr/>
            </a:pPr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25959" name="Line 8"/>
          <p:cNvSpPr>
            <a:spLocks noChangeShapeType="1"/>
          </p:cNvSpPr>
          <p:nvPr/>
        </p:nvSpPr>
        <p:spPr bwMode="auto">
          <a:xfrm>
            <a:off x="7467600" y="2514600"/>
            <a:ext cx="0" cy="6858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960" name="Line 9"/>
          <p:cNvSpPr>
            <a:spLocks noChangeShapeType="1"/>
          </p:cNvSpPr>
          <p:nvPr/>
        </p:nvSpPr>
        <p:spPr bwMode="auto">
          <a:xfrm>
            <a:off x="7467600" y="2514600"/>
            <a:ext cx="609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22" name="Line 10"/>
          <p:cNvSpPr>
            <a:spLocks noChangeShapeType="1"/>
          </p:cNvSpPr>
          <p:nvPr/>
        </p:nvSpPr>
        <p:spPr bwMode="auto">
          <a:xfrm flipH="1">
            <a:off x="8077200" y="2514600"/>
            <a:ext cx="0" cy="68580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64523" name="Line 11"/>
          <p:cNvSpPr>
            <a:spLocks noChangeShapeType="1"/>
          </p:cNvSpPr>
          <p:nvPr/>
        </p:nvSpPr>
        <p:spPr bwMode="auto">
          <a:xfrm flipH="1">
            <a:off x="7467600" y="2514600"/>
            <a:ext cx="609600" cy="68580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25963" name="Line 12"/>
          <p:cNvSpPr>
            <a:spLocks noChangeShapeType="1"/>
          </p:cNvSpPr>
          <p:nvPr/>
        </p:nvSpPr>
        <p:spPr bwMode="auto">
          <a:xfrm>
            <a:off x="5105400" y="2514600"/>
            <a:ext cx="76200" cy="6858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964" name="Line 13"/>
          <p:cNvSpPr>
            <a:spLocks noChangeShapeType="1"/>
          </p:cNvSpPr>
          <p:nvPr/>
        </p:nvSpPr>
        <p:spPr bwMode="auto">
          <a:xfrm>
            <a:off x="5105400" y="2514600"/>
            <a:ext cx="609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965" name="Line 14"/>
          <p:cNvSpPr>
            <a:spLocks noChangeShapeType="1"/>
          </p:cNvSpPr>
          <p:nvPr/>
        </p:nvSpPr>
        <p:spPr bwMode="auto">
          <a:xfrm flipH="1">
            <a:off x="5715000" y="2590800"/>
            <a:ext cx="76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27" name="Line 15"/>
          <p:cNvSpPr>
            <a:spLocks noChangeShapeType="1"/>
          </p:cNvSpPr>
          <p:nvPr/>
        </p:nvSpPr>
        <p:spPr bwMode="auto">
          <a:xfrm flipH="1">
            <a:off x="5181600" y="2590800"/>
            <a:ext cx="609600" cy="60960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25967" name="Line 16"/>
          <p:cNvSpPr>
            <a:spLocks noChangeShapeType="1"/>
          </p:cNvSpPr>
          <p:nvPr/>
        </p:nvSpPr>
        <p:spPr bwMode="auto">
          <a:xfrm>
            <a:off x="5105400" y="2514600"/>
            <a:ext cx="1295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968" name="Line 17"/>
          <p:cNvSpPr>
            <a:spLocks noChangeShapeType="1"/>
          </p:cNvSpPr>
          <p:nvPr/>
        </p:nvSpPr>
        <p:spPr bwMode="auto">
          <a:xfrm flipV="1">
            <a:off x="6400800" y="2590800"/>
            <a:ext cx="152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969" name="Line 18"/>
          <p:cNvSpPr>
            <a:spLocks noChangeShapeType="1"/>
          </p:cNvSpPr>
          <p:nvPr/>
        </p:nvSpPr>
        <p:spPr bwMode="auto">
          <a:xfrm flipH="1">
            <a:off x="5715000" y="2590800"/>
            <a:ext cx="838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970" name="Line 19"/>
          <p:cNvSpPr>
            <a:spLocks noChangeShapeType="1"/>
          </p:cNvSpPr>
          <p:nvPr/>
        </p:nvSpPr>
        <p:spPr bwMode="auto">
          <a:xfrm flipH="1">
            <a:off x="5181600" y="2590800"/>
            <a:ext cx="1371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32" name="Line 20"/>
          <p:cNvSpPr>
            <a:spLocks noChangeShapeType="1"/>
          </p:cNvSpPr>
          <p:nvPr/>
        </p:nvSpPr>
        <p:spPr bwMode="auto">
          <a:xfrm>
            <a:off x="5791200" y="2590800"/>
            <a:ext cx="609600" cy="60960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25972" name="Text Box 21"/>
          <p:cNvSpPr txBox="1">
            <a:spLocks noChangeArrowheads="1"/>
          </p:cNvSpPr>
          <p:nvPr/>
        </p:nvSpPr>
        <p:spPr bwMode="auto">
          <a:xfrm>
            <a:off x="2359025" y="4840288"/>
            <a:ext cx="64087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400">
                <a:latin typeface="Arial" panose="020B0604020202020204" pitchFamily="34" charset="0"/>
              </a:rPr>
              <a:t>“</a:t>
            </a:r>
            <a:r>
              <a:rPr lang="en-US" altLang="ja-JP" sz="2400"/>
              <a:t>la</a:t>
            </a:r>
            <a:r>
              <a:rPr lang="en-US" altLang="en-US" sz="2400">
                <a:latin typeface="Arial" panose="020B0604020202020204" pitchFamily="34" charset="0"/>
              </a:rPr>
              <a:t>”</a:t>
            </a:r>
            <a:r>
              <a:rPr lang="en-US" altLang="ja-JP" sz="2400">
                <a:latin typeface="Arial" panose="020B0604020202020204" pitchFamily="34" charset="0"/>
              </a:rPr>
              <a:t> and </a:t>
            </a:r>
            <a:r>
              <a:rPr lang="en-US" altLang="en-US" sz="2400">
                <a:latin typeface="Arial" panose="020B0604020202020204" pitchFamily="34" charset="0"/>
              </a:rPr>
              <a:t>“</a:t>
            </a:r>
            <a:r>
              <a:rPr lang="en-US" altLang="ja-JP" sz="2400"/>
              <a:t>the</a:t>
            </a:r>
            <a:r>
              <a:rPr lang="en-US" altLang="en-US" sz="2400">
                <a:latin typeface="Arial" panose="020B0604020202020204" pitchFamily="34" charset="0"/>
              </a:rPr>
              <a:t>”</a:t>
            </a:r>
            <a:r>
              <a:rPr lang="en-US" altLang="ja-JP" sz="2400">
                <a:latin typeface="Arial" panose="020B0604020202020204" pitchFamily="34" charset="0"/>
              </a:rPr>
              <a:t> observed to co-occur frequently,</a:t>
            </a:r>
          </a:p>
          <a:p>
            <a:pPr algn="ctr" eaLnBrk="1" hangingPunct="1"/>
            <a:r>
              <a:rPr lang="en-US" altLang="en-US" sz="2400">
                <a:latin typeface="Arial" panose="020B0604020202020204" pitchFamily="34" charset="0"/>
              </a:rPr>
              <a:t>so </a:t>
            </a:r>
            <a:r>
              <a:rPr lang="en-US" altLang="en-US" sz="2400" i="1"/>
              <a:t>P</a:t>
            </a:r>
            <a:r>
              <a:rPr lang="en-US" altLang="en-US" sz="2400"/>
              <a:t>(</a:t>
            </a:r>
            <a:r>
              <a:rPr lang="en-US" altLang="en-US" sz="2400" i="1"/>
              <a:t>la</a:t>
            </a:r>
            <a:r>
              <a:rPr lang="en-US" altLang="en-US" sz="2400"/>
              <a:t> | </a:t>
            </a:r>
            <a:r>
              <a:rPr lang="en-US" altLang="en-US" sz="2400" i="1"/>
              <a:t>the</a:t>
            </a:r>
            <a:r>
              <a:rPr lang="en-US" altLang="en-US" sz="2400"/>
              <a:t>) </a:t>
            </a:r>
            <a:r>
              <a:rPr lang="en-US" altLang="en-US" sz="2400">
                <a:latin typeface="Arial" panose="020B0604020202020204" pitchFamily="34" charset="0"/>
              </a:rPr>
              <a:t>is increased.</a:t>
            </a:r>
          </a:p>
        </p:txBody>
      </p:sp>
      <p:sp>
        <p:nvSpPr>
          <p:cNvPr id="125973" name="Rectangle 11"/>
          <p:cNvSpPr>
            <a:spLocks noChangeArrowheads="1"/>
          </p:cNvSpPr>
          <p:nvPr/>
        </p:nvSpPr>
        <p:spPr bwMode="auto">
          <a:xfrm>
            <a:off x="3048001" y="6553200"/>
            <a:ext cx="223490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Slide from Kevin Knight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994" name="Rectangle 2"/>
          <p:cNvSpPr>
            <a:spLocks noGrp="1" noChangeArrowheads="1"/>
          </p:cNvSpPr>
          <p:nvPr>
            <p:ph type="title"/>
          </p:nvPr>
        </p:nvSpPr>
        <p:spPr>
          <a:xfrm>
            <a:off x="2166144" y="0"/>
            <a:ext cx="8469312" cy="742122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EM for training alignment </a:t>
            </a:r>
            <a:r>
              <a:rPr lang="en-US" altLang="en-US" sz="4000" dirty="0" err="1"/>
              <a:t>probs</a:t>
            </a:r>
            <a:endParaRPr lang="en-US" altLang="en-US" sz="4000" dirty="0"/>
          </a:p>
        </p:txBody>
      </p:sp>
      <p:sp>
        <p:nvSpPr>
          <p:cNvPr id="128002" name="Text Box 3"/>
          <p:cNvSpPr txBox="1">
            <a:spLocks noChangeArrowheads="1"/>
          </p:cNvSpPr>
          <p:nvPr/>
        </p:nvSpPr>
        <p:spPr bwMode="auto">
          <a:xfrm>
            <a:off x="2895600" y="2057400"/>
            <a:ext cx="5926138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400" i="1"/>
              <a:t>… la maison … la maison bleue … la fleur …</a:t>
            </a:r>
          </a:p>
          <a:p>
            <a:pPr eaLnBrk="1" hangingPunct="1"/>
            <a:endParaRPr lang="en-US" altLang="en-US" sz="2400" i="1"/>
          </a:p>
          <a:p>
            <a:pPr eaLnBrk="1" hangingPunct="1"/>
            <a:endParaRPr lang="en-US" altLang="en-US" sz="2400" i="1"/>
          </a:p>
          <a:p>
            <a:pPr eaLnBrk="1" hangingPunct="1"/>
            <a:r>
              <a:rPr lang="en-US" altLang="en-US" sz="2400" i="1"/>
              <a:t>… the house … the blue house … the flower …</a:t>
            </a:r>
          </a:p>
        </p:txBody>
      </p:sp>
      <p:sp>
        <p:nvSpPr>
          <p:cNvPr id="128003" name="Line 4"/>
          <p:cNvSpPr>
            <a:spLocks noChangeShapeType="1"/>
          </p:cNvSpPr>
          <p:nvPr/>
        </p:nvSpPr>
        <p:spPr bwMode="auto">
          <a:xfrm>
            <a:off x="3505200" y="2514600"/>
            <a:ext cx="76200" cy="685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004" name="Line 5"/>
          <p:cNvSpPr>
            <a:spLocks noChangeShapeType="1"/>
          </p:cNvSpPr>
          <p:nvPr/>
        </p:nvSpPr>
        <p:spPr bwMode="auto">
          <a:xfrm flipH="1">
            <a:off x="4114800" y="2590800"/>
            <a:ext cx="76200" cy="6096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005" name="Line 6"/>
          <p:cNvSpPr>
            <a:spLocks noChangeShapeType="1"/>
          </p:cNvSpPr>
          <p:nvPr/>
        </p:nvSpPr>
        <p:spPr bwMode="auto">
          <a:xfrm flipH="1">
            <a:off x="3581400" y="2590800"/>
            <a:ext cx="6096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006" name="Line 7"/>
          <p:cNvSpPr>
            <a:spLocks noChangeShapeType="1"/>
          </p:cNvSpPr>
          <p:nvPr/>
        </p:nvSpPr>
        <p:spPr bwMode="auto">
          <a:xfrm>
            <a:off x="7467600" y="2514600"/>
            <a:ext cx="0" cy="685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007" name="Line 8"/>
          <p:cNvSpPr>
            <a:spLocks noChangeShapeType="1"/>
          </p:cNvSpPr>
          <p:nvPr/>
        </p:nvSpPr>
        <p:spPr bwMode="auto">
          <a:xfrm flipH="1">
            <a:off x="8077200" y="2514600"/>
            <a:ext cx="0" cy="6858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008" name="Line 9"/>
          <p:cNvSpPr>
            <a:spLocks noChangeShapeType="1"/>
          </p:cNvSpPr>
          <p:nvPr/>
        </p:nvSpPr>
        <p:spPr bwMode="auto">
          <a:xfrm flipH="1">
            <a:off x="7467600" y="2514600"/>
            <a:ext cx="6096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009" name="Line 10"/>
          <p:cNvSpPr>
            <a:spLocks noChangeShapeType="1"/>
          </p:cNvSpPr>
          <p:nvPr/>
        </p:nvSpPr>
        <p:spPr bwMode="auto">
          <a:xfrm>
            <a:off x="5105400" y="2514600"/>
            <a:ext cx="76200" cy="685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010" name="Line 11"/>
          <p:cNvSpPr>
            <a:spLocks noChangeShapeType="1"/>
          </p:cNvSpPr>
          <p:nvPr/>
        </p:nvSpPr>
        <p:spPr bwMode="auto">
          <a:xfrm>
            <a:off x="5105400" y="2514600"/>
            <a:ext cx="609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011" name="Line 12"/>
          <p:cNvSpPr>
            <a:spLocks noChangeShapeType="1"/>
          </p:cNvSpPr>
          <p:nvPr/>
        </p:nvSpPr>
        <p:spPr bwMode="auto">
          <a:xfrm flipH="1">
            <a:off x="5715000" y="2590800"/>
            <a:ext cx="76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012" name="Line 13"/>
          <p:cNvSpPr>
            <a:spLocks noChangeShapeType="1"/>
          </p:cNvSpPr>
          <p:nvPr/>
        </p:nvSpPr>
        <p:spPr bwMode="auto">
          <a:xfrm flipH="1">
            <a:off x="5181600" y="2590800"/>
            <a:ext cx="6096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013" name="Line 14"/>
          <p:cNvSpPr>
            <a:spLocks noChangeShapeType="1"/>
          </p:cNvSpPr>
          <p:nvPr/>
        </p:nvSpPr>
        <p:spPr bwMode="auto">
          <a:xfrm>
            <a:off x="5105400" y="2514600"/>
            <a:ext cx="1295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014" name="Line 15"/>
          <p:cNvSpPr>
            <a:spLocks noChangeShapeType="1"/>
          </p:cNvSpPr>
          <p:nvPr/>
        </p:nvSpPr>
        <p:spPr bwMode="auto">
          <a:xfrm flipV="1">
            <a:off x="6400800" y="2590800"/>
            <a:ext cx="152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015" name="Line 16"/>
          <p:cNvSpPr>
            <a:spLocks noChangeShapeType="1"/>
          </p:cNvSpPr>
          <p:nvPr/>
        </p:nvSpPr>
        <p:spPr bwMode="auto">
          <a:xfrm flipH="1">
            <a:off x="5715000" y="2590800"/>
            <a:ext cx="838200" cy="6096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016" name="Line 17"/>
          <p:cNvSpPr>
            <a:spLocks noChangeShapeType="1"/>
          </p:cNvSpPr>
          <p:nvPr/>
        </p:nvSpPr>
        <p:spPr bwMode="auto">
          <a:xfrm flipH="1">
            <a:off x="5181600" y="2590800"/>
            <a:ext cx="1371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017" name="Line 18"/>
          <p:cNvSpPr>
            <a:spLocks noChangeShapeType="1"/>
          </p:cNvSpPr>
          <p:nvPr/>
        </p:nvSpPr>
        <p:spPr bwMode="auto">
          <a:xfrm>
            <a:off x="5791200" y="2590800"/>
            <a:ext cx="609600" cy="6096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018" name="Text Box 19"/>
          <p:cNvSpPr txBox="1">
            <a:spLocks noChangeArrowheads="1"/>
          </p:cNvSpPr>
          <p:nvPr/>
        </p:nvSpPr>
        <p:spPr bwMode="auto">
          <a:xfrm>
            <a:off x="2527107" y="4419600"/>
            <a:ext cx="680282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400" dirty="0">
                <a:latin typeface="Arial" panose="020B0604020202020204" pitchFamily="34" charset="0"/>
              </a:rPr>
              <a:t>“</a:t>
            </a:r>
            <a:r>
              <a:rPr lang="en-US" altLang="ja-JP" sz="2400" i="1" dirty="0"/>
              <a:t>house</a:t>
            </a:r>
            <a:r>
              <a:rPr lang="en-US" altLang="en-US" sz="2400" dirty="0">
                <a:latin typeface="Arial" panose="020B0604020202020204" pitchFamily="34" charset="0"/>
              </a:rPr>
              <a:t>”</a:t>
            </a:r>
            <a:r>
              <a:rPr lang="en-US" altLang="ja-JP" sz="2400" dirty="0">
                <a:latin typeface="Arial" panose="020B0604020202020204" pitchFamily="34" charset="0"/>
              </a:rPr>
              <a:t> </a:t>
            </a:r>
            <a:r>
              <a:rPr lang="en-US" altLang="ja-JP" sz="2400" dirty="0">
                <a:latin typeface="Calibri" panose="020F0502020204030204" pitchFamily="34" charset="0"/>
                <a:cs typeface="Calibri" panose="020F0502020204030204" pitchFamily="34" charset="0"/>
              </a:rPr>
              <a:t>co-occurs with both </a:t>
            </a:r>
            <a:r>
              <a:rPr lang="en-US" altLang="en-US" sz="2400" dirty="0">
                <a:latin typeface="Arial" panose="020B0604020202020204" pitchFamily="34" charset="0"/>
              </a:rPr>
              <a:t>“</a:t>
            </a:r>
            <a:r>
              <a:rPr lang="en-US" altLang="ja-JP" sz="2400" i="1" dirty="0"/>
              <a:t>la</a:t>
            </a:r>
            <a:r>
              <a:rPr lang="en-US" altLang="en-US" sz="2400" dirty="0">
                <a:latin typeface="Arial" panose="020B0604020202020204" pitchFamily="34" charset="0"/>
              </a:rPr>
              <a:t>”</a:t>
            </a:r>
            <a:r>
              <a:rPr lang="en-US" altLang="ja-JP" sz="2400" dirty="0">
                <a:latin typeface="Arial" panose="020B0604020202020204" pitchFamily="34" charset="0"/>
              </a:rPr>
              <a:t> and </a:t>
            </a:r>
            <a:r>
              <a:rPr lang="en-US" altLang="en-US" sz="2400" dirty="0">
                <a:latin typeface="Arial" panose="020B0604020202020204" pitchFamily="34" charset="0"/>
              </a:rPr>
              <a:t>“</a:t>
            </a:r>
            <a:r>
              <a:rPr lang="en-US" altLang="ja-JP" sz="2400" i="1" dirty="0" err="1"/>
              <a:t>maison</a:t>
            </a:r>
            <a:r>
              <a:rPr lang="en-US" altLang="en-US" sz="2400" dirty="0">
                <a:latin typeface="Arial" panose="020B0604020202020204" pitchFamily="34" charset="0"/>
              </a:rPr>
              <a:t>”</a:t>
            </a:r>
            <a:r>
              <a:rPr lang="en-US" altLang="ja-JP" sz="2400" dirty="0">
                <a:latin typeface="Calibri" panose="020F0502020204030204" pitchFamily="34" charset="0"/>
                <a:cs typeface="Calibri" panose="020F0502020204030204" pitchFamily="34" charset="0"/>
              </a:rPr>
              <a:t>, but</a:t>
            </a:r>
          </a:p>
          <a:p>
            <a:pPr algn="ctr" eaLnBrk="1" hangingPunct="1"/>
            <a:r>
              <a:rPr lang="en-US" altLang="en-US" sz="2400" i="1" dirty="0"/>
              <a:t>P</a:t>
            </a:r>
            <a:r>
              <a:rPr lang="en-US" altLang="en-US" sz="2400" dirty="0"/>
              <a:t>(</a:t>
            </a:r>
            <a:r>
              <a:rPr lang="en-US" altLang="en-US" sz="2400" i="1" dirty="0" err="1"/>
              <a:t>maison</a:t>
            </a:r>
            <a:r>
              <a:rPr lang="en-US" altLang="en-US" sz="2400" dirty="0"/>
              <a:t> | </a:t>
            </a:r>
            <a:r>
              <a:rPr lang="en-US" altLang="en-US" sz="2400" i="1" dirty="0"/>
              <a:t>house</a:t>
            </a:r>
            <a:r>
              <a:rPr lang="en-US" altLang="en-US" sz="2400" dirty="0"/>
              <a:t>)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can be </a:t>
            </a:r>
            <a:r>
              <a:rPr lang="en-US" altLang="en-US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raised without limit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 to 1.0,</a:t>
            </a:r>
          </a:p>
          <a:p>
            <a:pPr algn="ctr" eaLnBrk="1" hangingPunct="1"/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while </a:t>
            </a:r>
            <a:r>
              <a:rPr lang="en-US" altLang="en-US" sz="2400" i="1" dirty="0"/>
              <a:t>P</a:t>
            </a:r>
            <a:r>
              <a:rPr lang="en-US" altLang="en-US" sz="2400" dirty="0"/>
              <a:t>(</a:t>
            </a:r>
            <a:r>
              <a:rPr lang="en-US" altLang="en-US" sz="2400" i="1" dirty="0"/>
              <a:t>la</a:t>
            </a:r>
            <a:r>
              <a:rPr lang="en-US" altLang="en-US" sz="2400" dirty="0"/>
              <a:t> | </a:t>
            </a:r>
            <a:r>
              <a:rPr lang="en-US" altLang="en-US" sz="2400" i="1" dirty="0"/>
              <a:t>house</a:t>
            </a:r>
            <a:r>
              <a:rPr lang="en-US" altLang="en-US" sz="2400" dirty="0"/>
              <a:t>)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is </a:t>
            </a:r>
            <a:r>
              <a:rPr lang="en-US" altLang="en-US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limited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because of </a:t>
            </a:r>
            <a:r>
              <a:rPr lang="en-US" altLang="en-US" sz="2400" dirty="0">
                <a:latin typeface="Arial" panose="020B0604020202020204" pitchFamily="34" charset="0"/>
              </a:rPr>
              <a:t>“</a:t>
            </a:r>
            <a:r>
              <a:rPr lang="en-US" altLang="ja-JP" sz="2400" i="1" dirty="0"/>
              <a:t>the</a:t>
            </a:r>
            <a:r>
              <a:rPr lang="en-US" altLang="en-US" sz="2400" dirty="0">
                <a:latin typeface="Arial" panose="020B0604020202020204" pitchFamily="34" charset="0"/>
              </a:rPr>
              <a:t>”</a:t>
            </a:r>
            <a:endParaRPr lang="en-US" altLang="ja-JP" sz="2400" dirty="0">
              <a:latin typeface="Arial" panose="020B0604020202020204" pitchFamily="34" charset="0"/>
            </a:endParaRPr>
          </a:p>
          <a:p>
            <a:pPr algn="ctr" eaLnBrk="1" hangingPunct="1"/>
            <a:endParaRPr lang="en-US" altLang="en-US" sz="2400" dirty="0">
              <a:latin typeface="Arial" panose="020B0604020202020204" pitchFamily="34" charset="0"/>
            </a:endParaRPr>
          </a:p>
          <a:p>
            <a:pPr algn="ctr" eaLnBrk="1" hangingPunct="1"/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(pigeonhole principle)</a:t>
            </a:r>
          </a:p>
        </p:txBody>
      </p:sp>
      <p:sp>
        <p:nvSpPr>
          <p:cNvPr id="128019" name="Rectangle 11"/>
          <p:cNvSpPr>
            <a:spLocks noChangeArrowheads="1"/>
          </p:cNvSpPr>
          <p:nvPr/>
        </p:nvSpPr>
        <p:spPr bwMode="auto">
          <a:xfrm>
            <a:off x="2819401" y="6597650"/>
            <a:ext cx="223490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Slide from Kevin Knight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018" name="Rectangle 2"/>
          <p:cNvSpPr>
            <a:spLocks noGrp="1" noChangeArrowheads="1"/>
          </p:cNvSpPr>
          <p:nvPr>
            <p:ph type="title"/>
          </p:nvPr>
        </p:nvSpPr>
        <p:spPr>
          <a:xfrm>
            <a:off x="2166144" y="0"/>
            <a:ext cx="8469312" cy="806154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EM for training alignment </a:t>
            </a:r>
            <a:r>
              <a:rPr lang="en-US" altLang="en-US" sz="4000" dirty="0" err="1"/>
              <a:t>probs</a:t>
            </a:r>
            <a:endParaRPr lang="en-US" altLang="en-US" sz="4000" dirty="0"/>
          </a:p>
        </p:txBody>
      </p:sp>
      <p:sp>
        <p:nvSpPr>
          <p:cNvPr id="130050" name="Text Box 3"/>
          <p:cNvSpPr txBox="1">
            <a:spLocks noChangeArrowheads="1"/>
          </p:cNvSpPr>
          <p:nvPr/>
        </p:nvSpPr>
        <p:spPr bwMode="auto">
          <a:xfrm>
            <a:off x="2895600" y="2057400"/>
            <a:ext cx="607890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400"/>
              <a:t>… la maison … la maison bleue … la fleur …</a:t>
            </a:r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  <a:p>
            <a:pPr eaLnBrk="1" hangingPunct="1"/>
            <a:r>
              <a:rPr lang="en-US" altLang="en-US" sz="2400"/>
              <a:t>… the house … the blue house … the flower …</a:t>
            </a:r>
          </a:p>
        </p:txBody>
      </p:sp>
      <p:sp>
        <p:nvSpPr>
          <p:cNvPr id="130051" name="Line 4"/>
          <p:cNvSpPr>
            <a:spLocks noChangeShapeType="1"/>
          </p:cNvSpPr>
          <p:nvPr/>
        </p:nvSpPr>
        <p:spPr bwMode="auto">
          <a:xfrm>
            <a:off x="3505200" y="2514600"/>
            <a:ext cx="76200" cy="685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052" name="Line 5"/>
          <p:cNvSpPr>
            <a:spLocks noChangeShapeType="1"/>
          </p:cNvSpPr>
          <p:nvPr/>
        </p:nvSpPr>
        <p:spPr bwMode="auto">
          <a:xfrm flipH="1">
            <a:off x="4114800" y="2590800"/>
            <a:ext cx="76200" cy="609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053" name="Line 6"/>
          <p:cNvSpPr>
            <a:spLocks noChangeShapeType="1"/>
          </p:cNvSpPr>
          <p:nvPr/>
        </p:nvSpPr>
        <p:spPr bwMode="auto">
          <a:xfrm>
            <a:off x="7467600" y="2514600"/>
            <a:ext cx="0" cy="685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054" name="Line 7"/>
          <p:cNvSpPr>
            <a:spLocks noChangeShapeType="1"/>
          </p:cNvSpPr>
          <p:nvPr/>
        </p:nvSpPr>
        <p:spPr bwMode="auto">
          <a:xfrm flipH="1">
            <a:off x="8077200" y="2514600"/>
            <a:ext cx="0" cy="685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055" name="Line 8"/>
          <p:cNvSpPr>
            <a:spLocks noChangeShapeType="1"/>
          </p:cNvSpPr>
          <p:nvPr/>
        </p:nvSpPr>
        <p:spPr bwMode="auto">
          <a:xfrm flipH="1">
            <a:off x="7467600" y="2514600"/>
            <a:ext cx="609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056" name="Line 9"/>
          <p:cNvSpPr>
            <a:spLocks noChangeShapeType="1"/>
          </p:cNvSpPr>
          <p:nvPr/>
        </p:nvSpPr>
        <p:spPr bwMode="auto">
          <a:xfrm>
            <a:off x="5105400" y="2514600"/>
            <a:ext cx="76200" cy="685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057" name="Line 10"/>
          <p:cNvSpPr>
            <a:spLocks noChangeShapeType="1"/>
          </p:cNvSpPr>
          <p:nvPr/>
        </p:nvSpPr>
        <p:spPr bwMode="auto">
          <a:xfrm>
            <a:off x="5105400" y="2514600"/>
            <a:ext cx="609600" cy="6858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058" name="Line 11"/>
          <p:cNvSpPr>
            <a:spLocks noChangeShapeType="1"/>
          </p:cNvSpPr>
          <p:nvPr/>
        </p:nvSpPr>
        <p:spPr bwMode="auto">
          <a:xfrm flipH="1">
            <a:off x="5181600" y="2590800"/>
            <a:ext cx="6096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059" name="Line 12"/>
          <p:cNvSpPr>
            <a:spLocks noChangeShapeType="1"/>
          </p:cNvSpPr>
          <p:nvPr/>
        </p:nvSpPr>
        <p:spPr bwMode="auto">
          <a:xfrm>
            <a:off x="5105400" y="2514600"/>
            <a:ext cx="1295400" cy="6858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060" name="Line 13"/>
          <p:cNvSpPr>
            <a:spLocks noChangeShapeType="1"/>
          </p:cNvSpPr>
          <p:nvPr/>
        </p:nvSpPr>
        <p:spPr bwMode="auto">
          <a:xfrm flipV="1">
            <a:off x="6400800" y="2590800"/>
            <a:ext cx="152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061" name="Line 14"/>
          <p:cNvSpPr>
            <a:spLocks noChangeShapeType="1"/>
          </p:cNvSpPr>
          <p:nvPr/>
        </p:nvSpPr>
        <p:spPr bwMode="auto">
          <a:xfrm flipH="1">
            <a:off x="5715000" y="2590800"/>
            <a:ext cx="838200" cy="609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062" name="Line 15"/>
          <p:cNvSpPr>
            <a:spLocks noChangeShapeType="1"/>
          </p:cNvSpPr>
          <p:nvPr/>
        </p:nvSpPr>
        <p:spPr bwMode="auto">
          <a:xfrm>
            <a:off x="5791200" y="2590800"/>
            <a:ext cx="609600" cy="609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063" name="Text Box 16"/>
          <p:cNvSpPr txBox="1">
            <a:spLocks noChangeArrowheads="1"/>
          </p:cNvSpPr>
          <p:nvPr/>
        </p:nvSpPr>
        <p:spPr bwMode="auto">
          <a:xfrm>
            <a:off x="3265001" y="4840289"/>
            <a:ext cx="47491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settling down after another iteration</a:t>
            </a:r>
          </a:p>
        </p:txBody>
      </p:sp>
      <p:sp>
        <p:nvSpPr>
          <p:cNvPr id="130064" name="Rectangle 11"/>
          <p:cNvSpPr>
            <a:spLocks noChangeArrowheads="1"/>
          </p:cNvSpPr>
          <p:nvPr/>
        </p:nvSpPr>
        <p:spPr bwMode="auto">
          <a:xfrm>
            <a:off x="2895601" y="6553200"/>
            <a:ext cx="223490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Slide from Kevin Knight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42" name="Rectangle 2"/>
          <p:cNvSpPr>
            <a:spLocks noGrp="1" noChangeArrowheads="1"/>
          </p:cNvSpPr>
          <p:nvPr>
            <p:ph type="title"/>
          </p:nvPr>
        </p:nvSpPr>
        <p:spPr>
          <a:xfrm>
            <a:off x="2166144" y="0"/>
            <a:ext cx="8469312" cy="755374"/>
          </a:xfrm>
        </p:spPr>
        <p:txBody>
          <a:bodyPr/>
          <a:lstStyle/>
          <a:p>
            <a:pPr eaLnBrk="1" hangingPunct="1"/>
            <a:r>
              <a:rPr lang="en-US" altLang="en-US" sz="4000"/>
              <a:t>EM for training alignment probs</a:t>
            </a:r>
          </a:p>
        </p:txBody>
      </p:sp>
      <p:sp>
        <p:nvSpPr>
          <p:cNvPr id="132098" name="Text Box 3"/>
          <p:cNvSpPr txBox="1">
            <a:spLocks noChangeArrowheads="1"/>
          </p:cNvSpPr>
          <p:nvPr/>
        </p:nvSpPr>
        <p:spPr bwMode="auto">
          <a:xfrm>
            <a:off x="2895600" y="2057400"/>
            <a:ext cx="607890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400"/>
              <a:t>… la maison … la maison bleue … la fleur …</a:t>
            </a:r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  <a:p>
            <a:pPr eaLnBrk="1" hangingPunct="1"/>
            <a:r>
              <a:rPr lang="en-US" altLang="en-US" sz="2400"/>
              <a:t>… the house … the blue house … the flower …</a:t>
            </a:r>
          </a:p>
        </p:txBody>
      </p:sp>
      <p:sp>
        <p:nvSpPr>
          <p:cNvPr id="132099" name="Line 4"/>
          <p:cNvSpPr>
            <a:spLocks noChangeShapeType="1"/>
          </p:cNvSpPr>
          <p:nvPr/>
        </p:nvSpPr>
        <p:spPr bwMode="auto">
          <a:xfrm>
            <a:off x="3505200" y="2514600"/>
            <a:ext cx="76200" cy="685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2100" name="Line 5"/>
          <p:cNvSpPr>
            <a:spLocks noChangeShapeType="1"/>
          </p:cNvSpPr>
          <p:nvPr/>
        </p:nvSpPr>
        <p:spPr bwMode="auto">
          <a:xfrm flipH="1">
            <a:off x="4114800" y="2590800"/>
            <a:ext cx="76200" cy="609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2101" name="Line 6"/>
          <p:cNvSpPr>
            <a:spLocks noChangeShapeType="1"/>
          </p:cNvSpPr>
          <p:nvPr/>
        </p:nvSpPr>
        <p:spPr bwMode="auto">
          <a:xfrm>
            <a:off x="7467600" y="2514600"/>
            <a:ext cx="0" cy="685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2102" name="Line 7"/>
          <p:cNvSpPr>
            <a:spLocks noChangeShapeType="1"/>
          </p:cNvSpPr>
          <p:nvPr/>
        </p:nvSpPr>
        <p:spPr bwMode="auto">
          <a:xfrm flipH="1">
            <a:off x="8077200" y="2514600"/>
            <a:ext cx="0" cy="685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2103" name="Line 8"/>
          <p:cNvSpPr>
            <a:spLocks noChangeShapeType="1"/>
          </p:cNvSpPr>
          <p:nvPr/>
        </p:nvSpPr>
        <p:spPr bwMode="auto">
          <a:xfrm>
            <a:off x="5105400" y="2514600"/>
            <a:ext cx="76200" cy="685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2104" name="Line 9"/>
          <p:cNvSpPr>
            <a:spLocks noChangeShapeType="1"/>
          </p:cNvSpPr>
          <p:nvPr/>
        </p:nvSpPr>
        <p:spPr bwMode="auto">
          <a:xfrm flipH="1">
            <a:off x="5715000" y="2590800"/>
            <a:ext cx="838200" cy="609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2105" name="Line 10"/>
          <p:cNvSpPr>
            <a:spLocks noChangeShapeType="1"/>
          </p:cNvSpPr>
          <p:nvPr/>
        </p:nvSpPr>
        <p:spPr bwMode="auto">
          <a:xfrm>
            <a:off x="5791200" y="2590800"/>
            <a:ext cx="609600" cy="609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2106" name="Text Box 11"/>
          <p:cNvSpPr txBox="1">
            <a:spLocks noChangeArrowheads="1"/>
          </p:cNvSpPr>
          <p:nvPr/>
        </p:nvSpPr>
        <p:spPr bwMode="auto">
          <a:xfrm>
            <a:off x="2286000" y="3810001"/>
            <a:ext cx="7848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400" b="1">
                <a:latin typeface="Arial" panose="020B0604020202020204" pitchFamily="34" charset="0"/>
              </a:rPr>
              <a:t>Inherent hidden structure revealed by EM training!</a:t>
            </a:r>
          </a:p>
        </p:txBody>
      </p:sp>
      <p:sp>
        <p:nvSpPr>
          <p:cNvPr id="132107" name="Rectangle 11"/>
          <p:cNvSpPr>
            <a:spLocks noChangeArrowheads="1"/>
          </p:cNvSpPr>
          <p:nvPr/>
        </p:nvSpPr>
        <p:spPr bwMode="auto">
          <a:xfrm>
            <a:off x="3124201" y="6553200"/>
            <a:ext cx="223490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Slide from Kevin Knight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2"/>
          <p:cNvSpPr>
            <a:spLocks noGrp="1" noChangeArrowheads="1"/>
          </p:cNvSpPr>
          <p:nvPr>
            <p:ph type="title"/>
          </p:nvPr>
        </p:nvSpPr>
        <p:spPr>
          <a:xfrm>
            <a:off x="2198688" y="0"/>
            <a:ext cx="8469312" cy="755374"/>
          </a:xfrm>
        </p:spPr>
        <p:txBody>
          <a:bodyPr/>
          <a:lstStyle/>
          <a:p>
            <a:pPr eaLnBrk="1" hangingPunct="1"/>
            <a:r>
              <a:rPr lang="en-US" altLang="en-US" sz="4000"/>
              <a:t>EM Algorithm for Word Alignment </a:t>
            </a:r>
          </a:p>
        </p:txBody>
      </p:sp>
      <p:sp>
        <p:nvSpPr>
          <p:cNvPr id="134146" name="Footer Placeholder 5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6553200"/>
            <a:ext cx="22860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Slide from Ray Mooney</a:t>
            </a:r>
          </a:p>
        </p:txBody>
      </p:sp>
      <p:sp>
        <p:nvSpPr>
          <p:cNvPr id="68612" name="Text Box 3"/>
          <p:cNvSpPr txBox="1">
            <a:spLocks noChangeArrowheads="1"/>
          </p:cNvSpPr>
          <p:nvPr/>
        </p:nvSpPr>
        <p:spPr bwMode="auto">
          <a:xfrm>
            <a:off x="2209799" y="1276817"/>
            <a:ext cx="9438861" cy="2679837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Randomly set model parameters. </a:t>
            </a:r>
          </a:p>
          <a:p>
            <a:pPr eaLnBrk="1" hangingPunct="1"/>
            <a:r>
              <a:rPr lang="en-US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(making sure they represent legal distributions)</a:t>
            </a:r>
          </a:p>
          <a:p>
            <a:pPr eaLnBrk="1" hangingPunct="1"/>
            <a:r>
              <a:rPr lang="en-US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Until converge (i.e. parameters no longer change) do:</a:t>
            </a:r>
          </a:p>
          <a:p>
            <a:pPr eaLnBrk="1" hangingPunct="1"/>
            <a:r>
              <a:rPr lang="en-US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  E Step: Compute the probability of all possible        </a:t>
            </a:r>
          </a:p>
          <a:p>
            <a:pPr eaLnBrk="1" hangingPunct="1"/>
            <a:r>
              <a:rPr lang="en-US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               alignments of the training data using the current model. </a:t>
            </a:r>
          </a:p>
          <a:p>
            <a:pPr eaLnBrk="1" hangingPunct="1"/>
            <a:r>
              <a:rPr lang="en-US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  M Step: Use these alignment probability estimates to </a:t>
            </a:r>
          </a:p>
          <a:p>
            <a:pPr eaLnBrk="1" hangingPunct="1"/>
            <a:r>
              <a:rPr lang="en-US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                re-estimate values for all of the parameters.</a:t>
            </a:r>
          </a:p>
        </p:txBody>
      </p:sp>
      <p:sp>
        <p:nvSpPr>
          <p:cNvPr id="134148" name="Text Box 5"/>
          <p:cNvSpPr txBox="1">
            <a:spLocks noChangeArrowheads="1"/>
          </p:cNvSpPr>
          <p:nvPr/>
        </p:nvSpPr>
        <p:spPr bwMode="auto">
          <a:xfrm>
            <a:off x="2592388" y="5024903"/>
            <a:ext cx="6922386" cy="8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33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Note: Use dynamic programming (as in Baum-Welch)</a:t>
            </a:r>
          </a:p>
          <a:p>
            <a:pPr eaLnBrk="1" hangingPunct="1"/>
            <a:r>
              <a:rPr lang="en-US" altLang="en-US" sz="2400">
                <a:solidFill>
                  <a:srgbClr val="33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avoid explicitly enumerating all possible alignments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800" dirty="0"/>
              <a:t>More formally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Assume we are translating from a foreign language sentence </a:t>
            </a:r>
            <a:r>
              <a:rPr lang="en-US" altLang="en-US" i="1" dirty="0">
                <a:latin typeface="Times New Roman" panose="02020603050405020304" pitchFamily="18" charset="0"/>
              </a:rPr>
              <a:t>F</a:t>
            </a:r>
            <a:r>
              <a:rPr lang="en-US" altLang="en-US" dirty="0"/>
              <a:t> to an English sentence </a:t>
            </a:r>
            <a:r>
              <a:rPr lang="en-US" altLang="en-US" i="1" dirty="0">
                <a:latin typeface="Times New Roman" panose="02020603050405020304" pitchFamily="18" charset="0"/>
              </a:rPr>
              <a:t>E</a:t>
            </a:r>
            <a:r>
              <a:rPr lang="en-US" altLang="en-US" dirty="0"/>
              <a:t>: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en-US" i="1" dirty="0">
                <a:latin typeface="Times New Roman" panose="02020603050405020304" pitchFamily="18" charset="0"/>
              </a:rPr>
              <a:t>F</a:t>
            </a:r>
            <a:r>
              <a:rPr lang="en-US" altLang="en-US" dirty="0">
                <a:latin typeface="Times New Roman" panose="02020603050405020304" pitchFamily="18" charset="0"/>
              </a:rPr>
              <a:t> = </a:t>
            </a:r>
            <a:r>
              <a:rPr lang="en-US" altLang="en-US" i="1" dirty="0">
                <a:latin typeface="Times New Roman" panose="02020603050405020304" pitchFamily="18" charset="0"/>
              </a:rPr>
              <a:t>f</a:t>
            </a:r>
            <a:r>
              <a:rPr lang="en-US" altLang="en-US" baseline="-25000" dirty="0">
                <a:latin typeface="Times New Roman" panose="02020603050405020304" pitchFamily="18" charset="0"/>
              </a:rPr>
              <a:t>1</a:t>
            </a:r>
            <a:r>
              <a:rPr lang="en-US" altLang="en-US" dirty="0">
                <a:latin typeface="Times New Roman" panose="02020603050405020304" pitchFamily="18" charset="0"/>
              </a:rPr>
              <a:t>, </a:t>
            </a:r>
            <a:r>
              <a:rPr lang="en-US" altLang="en-US" i="1" dirty="0">
                <a:latin typeface="Times New Roman" panose="02020603050405020304" pitchFamily="18" charset="0"/>
              </a:rPr>
              <a:t>f</a:t>
            </a:r>
            <a:r>
              <a:rPr lang="en-US" altLang="en-US" baseline="-25000" dirty="0">
                <a:latin typeface="Times New Roman" panose="02020603050405020304" pitchFamily="18" charset="0"/>
              </a:rPr>
              <a:t>2</a:t>
            </a:r>
            <a:r>
              <a:rPr lang="en-US" altLang="en-US" dirty="0">
                <a:latin typeface="Times New Roman" panose="02020603050405020304" pitchFamily="18" charset="0"/>
              </a:rPr>
              <a:t>, </a:t>
            </a:r>
            <a:r>
              <a:rPr lang="en-US" altLang="en-US" i="1" dirty="0">
                <a:latin typeface="Times New Roman" panose="02020603050405020304" pitchFamily="18" charset="0"/>
              </a:rPr>
              <a:t>f</a:t>
            </a:r>
            <a:r>
              <a:rPr lang="en-US" altLang="en-US" baseline="-25000" dirty="0">
                <a:latin typeface="Times New Roman" panose="02020603050405020304" pitchFamily="18" charset="0"/>
              </a:rPr>
              <a:t>3</a:t>
            </a:r>
            <a:r>
              <a:rPr lang="en-US" altLang="en-US" dirty="0">
                <a:latin typeface="Times New Roman" panose="02020603050405020304" pitchFamily="18" charset="0"/>
              </a:rPr>
              <a:t>,…, </a:t>
            </a:r>
            <a:r>
              <a:rPr lang="en-US" altLang="en-US" i="1" dirty="0" err="1">
                <a:latin typeface="Times New Roman" panose="02020603050405020304" pitchFamily="18" charset="0"/>
              </a:rPr>
              <a:t>f</a:t>
            </a:r>
            <a:r>
              <a:rPr lang="en-US" altLang="en-US" i="1" baseline="-25000" dirty="0" err="1">
                <a:latin typeface="Times New Roman" panose="02020603050405020304" pitchFamily="18" charset="0"/>
              </a:rPr>
              <a:t>m</a:t>
            </a:r>
            <a:endParaRPr lang="en-US" altLang="en-US" i="1" dirty="0"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dirty="0"/>
              <a:t>We want to find the best English sentence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en-US" i="1" dirty="0">
                <a:latin typeface="Times New Roman" panose="02020603050405020304" pitchFamily="18" charset="0"/>
              </a:rPr>
              <a:t>Ē</a:t>
            </a:r>
            <a:r>
              <a:rPr lang="en-US" altLang="en-US" dirty="0">
                <a:latin typeface="Times New Roman" panose="02020603050405020304" pitchFamily="18" charset="0"/>
              </a:rPr>
              <a:t> = </a:t>
            </a:r>
            <a:r>
              <a:rPr lang="en-US" altLang="en-US" i="1" dirty="0">
                <a:latin typeface="Times New Roman" panose="02020603050405020304" pitchFamily="18" charset="0"/>
              </a:rPr>
              <a:t>e</a:t>
            </a:r>
            <a:r>
              <a:rPr lang="en-US" altLang="en-US" baseline="-25000" dirty="0">
                <a:latin typeface="Times New Roman" panose="02020603050405020304" pitchFamily="18" charset="0"/>
              </a:rPr>
              <a:t>1</a:t>
            </a:r>
            <a:r>
              <a:rPr lang="en-US" altLang="en-US" dirty="0">
                <a:latin typeface="Times New Roman" panose="02020603050405020304" pitchFamily="18" charset="0"/>
              </a:rPr>
              <a:t>, </a:t>
            </a:r>
            <a:r>
              <a:rPr lang="en-US" altLang="en-US" i="1" dirty="0">
                <a:latin typeface="Times New Roman" panose="02020603050405020304" pitchFamily="18" charset="0"/>
              </a:rPr>
              <a:t>e</a:t>
            </a:r>
            <a:r>
              <a:rPr lang="en-US" altLang="en-US" baseline="-25000" dirty="0">
                <a:latin typeface="Times New Roman" panose="02020603050405020304" pitchFamily="18" charset="0"/>
              </a:rPr>
              <a:t>2</a:t>
            </a:r>
            <a:r>
              <a:rPr lang="en-US" altLang="en-US" dirty="0">
                <a:latin typeface="Times New Roman" panose="02020603050405020304" pitchFamily="18" charset="0"/>
              </a:rPr>
              <a:t>, </a:t>
            </a:r>
            <a:r>
              <a:rPr lang="en-US" altLang="en-US" i="1" dirty="0">
                <a:latin typeface="Times New Roman" panose="02020603050405020304" pitchFamily="18" charset="0"/>
              </a:rPr>
              <a:t>e</a:t>
            </a:r>
            <a:r>
              <a:rPr lang="en-US" altLang="en-US" baseline="-25000" dirty="0">
                <a:latin typeface="Times New Roman" panose="02020603050405020304" pitchFamily="18" charset="0"/>
              </a:rPr>
              <a:t>3</a:t>
            </a:r>
            <a:r>
              <a:rPr lang="en-US" altLang="en-US" dirty="0">
                <a:latin typeface="Times New Roman" panose="02020603050405020304" pitchFamily="18" charset="0"/>
              </a:rPr>
              <a:t>,…, </a:t>
            </a:r>
            <a:r>
              <a:rPr lang="en-US" altLang="en-US" i="1" dirty="0" err="1">
                <a:latin typeface="Times New Roman" panose="02020603050405020304" pitchFamily="18" charset="0"/>
              </a:rPr>
              <a:t>e</a:t>
            </a:r>
            <a:r>
              <a:rPr lang="en-US" altLang="en-US" i="1" baseline="-25000" dirty="0" err="1">
                <a:latin typeface="Times New Roman" panose="02020603050405020304" pitchFamily="18" charset="0"/>
              </a:rPr>
              <a:t>n</a:t>
            </a:r>
            <a:endParaRPr lang="en-US" altLang="en-US" i="1" dirty="0">
              <a:latin typeface="Times New Roman" panose="02020603050405020304" pitchFamily="18" charset="0"/>
            </a:endParaRP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en-US" i="1" dirty="0">
                <a:latin typeface="Times New Roman" panose="02020603050405020304" pitchFamily="18" charset="0"/>
              </a:rPr>
              <a:t>Ē</a:t>
            </a:r>
            <a:r>
              <a:rPr lang="en-US" altLang="en-US" dirty="0">
                <a:latin typeface="Times New Roman" panose="02020603050405020304" pitchFamily="18" charset="0"/>
              </a:rPr>
              <a:t> = </a:t>
            </a:r>
            <a:r>
              <a:rPr lang="en-US" altLang="en-US" dirty="0" err="1">
                <a:latin typeface="Times New Roman" panose="02020603050405020304" pitchFamily="18" charset="0"/>
              </a:rPr>
              <a:t>argmax</a:t>
            </a:r>
            <a:r>
              <a:rPr lang="en-US" altLang="en-US" i="1" baseline="-25000" dirty="0" err="1">
                <a:latin typeface="Times New Roman" panose="02020603050405020304" pitchFamily="18" charset="0"/>
              </a:rPr>
              <a:t>E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i="1" dirty="0">
                <a:latin typeface="Times New Roman" panose="02020603050405020304" pitchFamily="18" charset="0"/>
              </a:rPr>
              <a:t>P</a:t>
            </a:r>
            <a:r>
              <a:rPr lang="en-US" altLang="en-US" dirty="0">
                <a:latin typeface="Times New Roman" panose="02020603050405020304" pitchFamily="18" charset="0"/>
              </a:rPr>
              <a:t>(</a:t>
            </a:r>
            <a:r>
              <a:rPr lang="en-US" altLang="en-US" i="1" dirty="0">
                <a:latin typeface="Times New Roman" panose="02020603050405020304" pitchFamily="18" charset="0"/>
              </a:rPr>
              <a:t>E</a:t>
            </a:r>
            <a:r>
              <a:rPr lang="en-US" altLang="en-US" dirty="0">
                <a:latin typeface="Times New Roman" panose="02020603050405020304" pitchFamily="18" charset="0"/>
              </a:rPr>
              <a:t>|</a:t>
            </a:r>
            <a:r>
              <a:rPr lang="en-US" altLang="en-US" i="1" dirty="0">
                <a:latin typeface="Times New Roman" panose="02020603050405020304" pitchFamily="18" charset="0"/>
              </a:rPr>
              <a:t>F</a:t>
            </a:r>
            <a:r>
              <a:rPr lang="en-US" altLang="en-US" dirty="0">
                <a:latin typeface="Times New Roman" panose="02020603050405020304" pitchFamily="18" charset="0"/>
              </a:rPr>
              <a:t>)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latin typeface="Times New Roman" panose="02020603050405020304" pitchFamily="18" charset="0"/>
              </a:rPr>
              <a:t>         = </a:t>
            </a:r>
            <a:r>
              <a:rPr lang="en-US" altLang="en-US" dirty="0" err="1">
                <a:latin typeface="Times New Roman" panose="02020603050405020304" pitchFamily="18" charset="0"/>
              </a:rPr>
              <a:t>argmax</a:t>
            </a:r>
            <a:r>
              <a:rPr lang="en-US" altLang="en-US" i="1" baseline="-25000" dirty="0" err="1">
                <a:latin typeface="Times New Roman" panose="02020603050405020304" pitchFamily="18" charset="0"/>
              </a:rPr>
              <a:t>E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i="1" dirty="0">
                <a:latin typeface="Times New Roman" panose="02020603050405020304" pitchFamily="18" charset="0"/>
              </a:rPr>
              <a:t>P</a:t>
            </a:r>
            <a:r>
              <a:rPr lang="en-US" altLang="en-US" dirty="0">
                <a:latin typeface="Times New Roman" panose="02020603050405020304" pitchFamily="18" charset="0"/>
              </a:rPr>
              <a:t>(</a:t>
            </a:r>
            <a:r>
              <a:rPr lang="en-US" altLang="en-US" i="1" dirty="0">
                <a:latin typeface="Times New Roman" panose="02020603050405020304" pitchFamily="18" charset="0"/>
              </a:rPr>
              <a:t>F</a:t>
            </a:r>
            <a:r>
              <a:rPr lang="en-US" altLang="en-US" dirty="0">
                <a:latin typeface="Times New Roman" panose="02020603050405020304" pitchFamily="18" charset="0"/>
              </a:rPr>
              <a:t>|</a:t>
            </a:r>
            <a:r>
              <a:rPr lang="en-US" altLang="en-US" i="1" dirty="0">
                <a:latin typeface="Times New Roman" panose="02020603050405020304" pitchFamily="18" charset="0"/>
              </a:rPr>
              <a:t>E</a:t>
            </a:r>
            <a:r>
              <a:rPr lang="en-US" altLang="en-US" dirty="0">
                <a:latin typeface="Times New Roman" panose="02020603050405020304" pitchFamily="18" charset="0"/>
              </a:rPr>
              <a:t>)</a:t>
            </a:r>
            <a:r>
              <a:rPr lang="en-US" altLang="en-US" i="1" dirty="0">
                <a:latin typeface="Times New Roman" panose="02020603050405020304" pitchFamily="18" charset="0"/>
              </a:rPr>
              <a:t>P</a:t>
            </a:r>
            <a:r>
              <a:rPr lang="en-US" altLang="en-US" dirty="0">
                <a:latin typeface="Times New Roman" panose="02020603050405020304" pitchFamily="18" charset="0"/>
              </a:rPr>
              <a:t>(</a:t>
            </a:r>
            <a:r>
              <a:rPr lang="en-US" altLang="en-US" i="1" dirty="0">
                <a:latin typeface="Times New Roman" panose="02020603050405020304" pitchFamily="18" charset="0"/>
              </a:rPr>
              <a:t>E</a:t>
            </a:r>
            <a:r>
              <a:rPr lang="en-US" altLang="en-US" dirty="0">
                <a:latin typeface="Times New Roman" panose="02020603050405020304" pitchFamily="18" charset="0"/>
              </a:rPr>
              <a:t>)/</a:t>
            </a:r>
            <a:r>
              <a:rPr lang="en-US" altLang="en-US" i="1" dirty="0">
                <a:latin typeface="Times New Roman" panose="02020603050405020304" pitchFamily="18" charset="0"/>
              </a:rPr>
              <a:t>P</a:t>
            </a:r>
            <a:r>
              <a:rPr lang="en-US" altLang="en-US" dirty="0">
                <a:latin typeface="Times New Roman" panose="02020603050405020304" pitchFamily="18" charset="0"/>
              </a:rPr>
              <a:t>(</a:t>
            </a:r>
            <a:r>
              <a:rPr lang="en-US" altLang="en-US" i="1" dirty="0">
                <a:latin typeface="Times New Roman" panose="02020603050405020304" pitchFamily="18" charset="0"/>
              </a:rPr>
              <a:t>F</a:t>
            </a:r>
            <a:r>
              <a:rPr lang="en-US" altLang="en-US" dirty="0">
                <a:latin typeface="Times New Roman" panose="02020603050405020304" pitchFamily="18" charset="0"/>
              </a:rPr>
              <a:t>)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latin typeface="Times New Roman" panose="02020603050405020304" pitchFamily="18" charset="0"/>
              </a:rPr>
              <a:t>         = </a:t>
            </a:r>
            <a:r>
              <a:rPr lang="en-US" altLang="en-US" dirty="0" err="1">
                <a:latin typeface="Times New Roman" panose="02020603050405020304" pitchFamily="18" charset="0"/>
              </a:rPr>
              <a:t>argmax</a:t>
            </a:r>
            <a:r>
              <a:rPr lang="en-US" altLang="en-US" i="1" baseline="-25000" dirty="0" err="1">
                <a:latin typeface="Times New Roman" panose="02020603050405020304" pitchFamily="18" charset="0"/>
              </a:rPr>
              <a:t>E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i="1" dirty="0">
                <a:latin typeface="Times New Roman" panose="02020603050405020304" pitchFamily="18" charset="0"/>
              </a:rPr>
              <a:t>P</a:t>
            </a:r>
            <a:r>
              <a:rPr lang="en-US" altLang="en-US" dirty="0">
                <a:latin typeface="Times New Roman" panose="02020603050405020304" pitchFamily="18" charset="0"/>
              </a:rPr>
              <a:t>(</a:t>
            </a:r>
            <a:r>
              <a:rPr lang="en-US" altLang="en-US" i="1" dirty="0">
                <a:latin typeface="Times New Roman" panose="02020603050405020304" pitchFamily="18" charset="0"/>
              </a:rPr>
              <a:t>F</a:t>
            </a:r>
            <a:r>
              <a:rPr lang="en-US" altLang="en-US" dirty="0">
                <a:latin typeface="Times New Roman" panose="02020603050405020304" pitchFamily="18" charset="0"/>
              </a:rPr>
              <a:t>|</a:t>
            </a:r>
            <a:r>
              <a:rPr lang="en-US" altLang="en-US" i="1" dirty="0">
                <a:latin typeface="Times New Roman" panose="02020603050405020304" pitchFamily="18" charset="0"/>
              </a:rPr>
              <a:t>E</a:t>
            </a:r>
            <a:r>
              <a:rPr lang="en-US" altLang="en-US" dirty="0">
                <a:latin typeface="Times New Roman" panose="02020603050405020304" pitchFamily="18" charset="0"/>
              </a:rPr>
              <a:t>)</a:t>
            </a:r>
            <a:r>
              <a:rPr lang="en-US" altLang="en-US" i="1" dirty="0">
                <a:latin typeface="Times New Roman" panose="02020603050405020304" pitchFamily="18" charset="0"/>
              </a:rPr>
              <a:t>P</a:t>
            </a:r>
            <a:r>
              <a:rPr lang="en-US" altLang="en-US" dirty="0">
                <a:latin typeface="Times New Roman" panose="02020603050405020304" pitchFamily="18" charset="0"/>
              </a:rPr>
              <a:t>(</a:t>
            </a:r>
            <a:r>
              <a:rPr lang="en-US" altLang="en-US" i="1" dirty="0">
                <a:latin typeface="Times New Roman" panose="02020603050405020304" pitchFamily="18" charset="0"/>
              </a:rPr>
              <a:t>E</a:t>
            </a:r>
            <a:r>
              <a:rPr lang="en-US" altLang="en-US" dirty="0"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16387" name="Rectangular Callout 7"/>
          <p:cNvSpPr>
            <a:spLocks noChangeArrowheads="1"/>
          </p:cNvSpPr>
          <p:nvPr/>
        </p:nvSpPr>
        <p:spPr bwMode="auto">
          <a:xfrm>
            <a:off x="2542322" y="4674266"/>
            <a:ext cx="2514600" cy="381000"/>
          </a:xfrm>
          <a:prstGeom prst="wedgeRectCallout">
            <a:avLst>
              <a:gd name="adj1" fmla="val 24417"/>
              <a:gd name="adj2" fmla="val -85880"/>
            </a:avLst>
          </a:prstGeom>
          <a:solidFill>
            <a:srgbClr val="FFFFC5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lIns="0" tIns="0" rIns="0" bIns="0"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 b="1" dirty="0">
                <a:solidFill>
                  <a:srgbClr val="F06157"/>
                </a:solidFill>
              </a:rPr>
              <a:t>Translation Model</a:t>
            </a:r>
          </a:p>
        </p:txBody>
      </p:sp>
      <p:sp>
        <p:nvSpPr>
          <p:cNvPr id="16388" name="Rectangular Callout 9"/>
          <p:cNvSpPr>
            <a:spLocks noChangeArrowheads="1"/>
          </p:cNvSpPr>
          <p:nvPr/>
        </p:nvSpPr>
        <p:spPr bwMode="auto">
          <a:xfrm>
            <a:off x="5285522" y="4674266"/>
            <a:ext cx="2514600" cy="381000"/>
          </a:xfrm>
          <a:prstGeom prst="wedgeRectCallout">
            <a:avLst>
              <a:gd name="adj1" fmla="val -56662"/>
              <a:gd name="adj2" fmla="val -89120"/>
            </a:avLst>
          </a:prstGeom>
          <a:solidFill>
            <a:srgbClr val="FFFFC5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lIns="0" tIns="0" rIns="0" bIns="0"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 b="1">
                <a:solidFill>
                  <a:srgbClr val="F06157"/>
                </a:solidFill>
              </a:rPr>
              <a:t>Language Model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altLang="en-US" sz="4800" dirty="0"/>
              <a:t>IBM Model 1 and EM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>
                <a:ea typeface="+mj-ea"/>
                <a:cs typeface="+mj-cs"/>
              </a:rPr>
              <a:t>Sample EM Trace for Alignment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137218" name="Text Box 4"/>
          <p:cNvSpPr txBox="1">
            <a:spLocks noChangeArrowheads="1"/>
          </p:cNvSpPr>
          <p:nvPr/>
        </p:nvSpPr>
        <p:spPr bwMode="auto">
          <a:xfrm>
            <a:off x="4456113" y="1514476"/>
            <a:ext cx="1169208" cy="5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green house</a:t>
            </a:r>
          </a:p>
          <a:p>
            <a:pPr eaLnBrk="1" hangingPunct="1"/>
            <a:r>
              <a:rPr lang="en-US" altLang="en-US"/>
              <a:t>casa verde</a:t>
            </a:r>
          </a:p>
        </p:txBody>
      </p:sp>
      <p:sp>
        <p:nvSpPr>
          <p:cNvPr id="137219" name="Text Box 5"/>
          <p:cNvSpPr txBox="1">
            <a:spLocks noChangeArrowheads="1"/>
          </p:cNvSpPr>
          <p:nvPr/>
        </p:nvSpPr>
        <p:spPr bwMode="auto">
          <a:xfrm>
            <a:off x="6608764" y="1484314"/>
            <a:ext cx="964023" cy="5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the house</a:t>
            </a:r>
          </a:p>
          <a:p>
            <a:pPr eaLnBrk="1" hangingPunct="1"/>
            <a:r>
              <a:rPr lang="en-US" altLang="en-US"/>
              <a:t>la casa</a:t>
            </a:r>
          </a:p>
        </p:txBody>
      </p:sp>
      <p:sp>
        <p:nvSpPr>
          <p:cNvPr id="137220" name="Text Box 6"/>
          <p:cNvSpPr txBox="1">
            <a:spLocks noChangeArrowheads="1"/>
          </p:cNvSpPr>
          <p:nvPr/>
        </p:nvSpPr>
        <p:spPr bwMode="auto">
          <a:xfrm>
            <a:off x="2209800" y="1476375"/>
            <a:ext cx="2116138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333399"/>
                </a:solidFill>
              </a:rPr>
              <a:t>Training</a:t>
            </a:r>
          </a:p>
          <a:p>
            <a:pPr eaLnBrk="1" hangingPunct="1"/>
            <a:r>
              <a:rPr lang="en-US" altLang="en-US" sz="2400">
                <a:solidFill>
                  <a:srgbClr val="333399"/>
                </a:solidFill>
              </a:rPr>
              <a:t>Corpus</a:t>
            </a:r>
          </a:p>
        </p:txBody>
      </p:sp>
      <p:graphicFrame>
        <p:nvGraphicFramePr>
          <p:cNvPr id="106539" name="Group 43"/>
          <p:cNvGraphicFramePr>
            <a:graphicFrameLocks noGrp="1"/>
          </p:cNvGraphicFramePr>
          <p:nvPr/>
        </p:nvGraphicFramePr>
        <p:xfrm>
          <a:off x="4610100" y="2438400"/>
          <a:ext cx="3132138" cy="1593852"/>
        </p:xfrm>
        <a:graphic>
          <a:graphicData uri="http://schemas.openxmlformats.org/drawingml/2006/table">
            <a:tbl>
              <a:tblPr/>
              <a:tblGrid>
                <a:gridCol w="7833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33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21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33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84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90000" marR="90000" marT="46807" marB="468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verde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90000" marR="90000" marT="46807" marB="468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casa</a:t>
                      </a:r>
                    </a:p>
                  </a:txBody>
                  <a:tcPr marL="90000" marR="90000" marT="46807" marB="468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la</a:t>
                      </a:r>
                    </a:p>
                  </a:txBody>
                  <a:tcPr marL="90000" marR="90000" marT="46807" marB="468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84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green</a:t>
                      </a:r>
                    </a:p>
                  </a:txBody>
                  <a:tcPr marL="90000" marR="90000" marT="46807" marB="468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1/3</a:t>
                      </a:r>
                    </a:p>
                  </a:txBody>
                  <a:tcPr marL="90000" marR="90000" marT="46807" marB="468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1/3</a:t>
                      </a:r>
                    </a:p>
                  </a:txBody>
                  <a:tcPr marL="90000" marR="90000" marT="46807" marB="468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1/3</a:t>
                      </a:r>
                    </a:p>
                  </a:txBody>
                  <a:tcPr marL="90000" marR="90000" marT="46807" marB="468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84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house</a:t>
                      </a:r>
                    </a:p>
                  </a:txBody>
                  <a:tcPr marL="90000" marR="90000" marT="46807" marB="468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1/3</a:t>
                      </a:r>
                    </a:p>
                  </a:txBody>
                  <a:tcPr marL="90000" marR="90000" marT="46807" marB="468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1/3</a:t>
                      </a:r>
                    </a:p>
                  </a:txBody>
                  <a:tcPr marL="90000" marR="90000" marT="46807" marB="468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1/3</a:t>
                      </a:r>
                    </a:p>
                  </a:txBody>
                  <a:tcPr marL="90000" marR="90000" marT="46807" marB="468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84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the</a:t>
                      </a:r>
                    </a:p>
                  </a:txBody>
                  <a:tcPr marL="90000" marR="90000" marT="46807" marB="468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1/3</a:t>
                      </a:r>
                    </a:p>
                  </a:txBody>
                  <a:tcPr marL="90000" marR="90000" marT="46807" marB="468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1/3</a:t>
                      </a:r>
                    </a:p>
                  </a:txBody>
                  <a:tcPr marL="90000" marR="90000" marT="46807" marB="468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1/3</a:t>
                      </a:r>
                    </a:p>
                  </a:txBody>
                  <a:tcPr marL="90000" marR="90000" marT="46807" marB="468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6540" name="Text Box 44"/>
          <p:cNvSpPr txBox="1">
            <a:spLocks noChangeArrowheads="1"/>
          </p:cNvSpPr>
          <p:nvPr/>
        </p:nvSpPr>
        <p:spPr bwMode="auto">
          <a:xfrm>
            <a:off x="2249488" y="2933701"/>
            <a:ext cx="1223710" cy="5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333399"/>
                </a:solidFill>
              </a:rPr>
              <a:t>Translation</a:t>
            </a:r>
          </a:p>
          <a:p>
            <a:pPr eaLnBrk="1" hangingPunct="1"/>
            <a:r>
              <a:rPr lang="en-US" altLang="en-US">
                <a:solidFill>
                  <a:srgbClr val="333399"/>
                </a:solidFill>
              </a:rPr>
              <a:t>Probabilities</a:t>
            </a:r>
          </a:p>
        </p:txBody>
      </p:sp>
      <p:sp>
        <p:nvSpPr>
          <p:cNvPr id="106542" name="Text Box 46"/>
          <p:cNvSpPr txBox="1">
            <a:spLocks noChangeArrowheads="1"/>
          </p:cNvSpPr>
          <p:nvPr/>
        </p:nvSpPr>
        <p:spPr bwMode="auto">
          <a:xfrm>
            <a:off x="7858126" y="2855914"/>
            <a:ext cx="1746289" cy="5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Assume uniform</a:t>
            </a:r>
          </a:p>
          <a:p>
            <a:pPr eaLnBrk="1" hangingPunct="1"/>
            <a:r>
              <a:rPr lang="en-US" altLang="en-US"/>
              <a:t>initial probabilities</a:t>
            </a:r>
          </a:p>
        </p:txBody>
      </p:sp>
      <p:grpSp>
        <p:nvGrpSpPr>
          <p:cNvPr id="2" name="Group 65"/>
          <p:cNvGrpSpPr>
            <a:grpSpLocks/>
          </p:cNvGrpSpPr>
          <p:nvPr/>
        </p:nvGrpSpPr>
        <p:grpSpPr bwMode="auto">
          <a:xfrm>
            <a:off x="3937000" y="4552950"/>
            <a:ext cx="1290638" cy="649288"/>
            <a:chOff x="1520" y="2868"/>
            <a:chExt cx="813" cy="409"/>
          </a:xfrm>
        </p:grpSpPr>
        <p:sp>
          <p:nvSpPr>
            <p:cNvPr id="137274" name="Text Box 47"/>
            <p:cNvSpPr txBox="1">
              <a:spLocks noChangeArrowheads="1"/>
            </p:cNvSpPr>
            <p:nvPr/>
          </p:nvSpPr>
          <p:spPr bwMode="auto">
            <a:xfrm>
              <a:off x="1520" y="2868"/>
              <a:ext cx="813" cy="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/>
                <a:t>green house</a:t>
              </a:r>
            </a:p>
            <a:p>
              <a:pPr eaLnBrk="1" hangingPunct="1"/>
              <a:r>
                <a:rPr lang="en-US" altLang="en-US" sz="1800"/>
                <a:t>casa verde</a:t>
              </a:r>
            </a:p>
          </p:txBody>
        </p:sp>
        <p:sp>
          <p:nvSpPr>
            <p:cNvPr id="137275" name="Line 51"/>
            <p:cNvSpPr>
              <a:spLocks noChangeShapeType="1"/>
            </p:cNvSpPr>
            <p:nvPr/>
          </p:nvSpPr>
          <p:spPr bwMode="auto">
            <a:xfrm>
              <a:off x="1766" y="3049"/>
              <a:ext cx="0" cy="13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137276" name="Line 52"/>
            <p:cNvSpPr>
              <a:spLocks noChangeShapeType="1"/>
            </p:cNvSpPr>
            <p:nvPr/>
          </p:nvSpPr>
          <p:spPr bwMode="auto">
            <a:xfrm>
              <a:off x="2097" y="3057"/>
              <a:ext cx="0" cy="12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66"/>
          <p:cNvGrpSpPr>
            <a:grpSpLocks/>
          </p:cNvGrpSpPr>
          <p:nvPr/>
        </p:nvGrpSpPr>
        <p:grpSpPr bwMode="auto">
          <a:xfrm>
            <a:off x="5613400" y="4552950"/>
            <a:ext cx="1290638" cy="649288"/>
            <a:chOff x="2576" y="2868"/>
            <a:chExt cx="813" cy="409"/>
          </a:xfrm>
        </p:grpSpPr>
        <p:sp>
          <p:nvSpPr>
            <p:cNvPr id="137271" name="Text Box 49"/>
            <p:cNvSpPr txBox="1">
              <a:spLocks noChangeArrowheads="1"/>
            </p:cNvSpPr>
            <p:nvPr/>
          </p:nvSpPr>
          <p:spPr bwMode="auto">
            <a:xfrm>
              <a:off x="2576" y="2868"/>
              <a:ext cx="813" cy="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/>
                <a:t>green house</a:t>
              </a:r>
            </a:p>
            <a:p>
              <a:pPr eaLnBrk="1" hangingPunct="1"/>
              <a:r>
                <a:rPr lang="en-US" altLang="en-US" sz="1800"/>
                <a:t>casa verde</a:t>
              </a:r>
            </a:p>
          </p:txBody>
        </p:sp>
        <p:sp>
          <p:nvSpPr>
            <p:cNvPr id="137272" name="Line 53"/>
            <p:cNvSpPr>
              <a:spLocks noChangeShapeType="1"/>
            </p:cNvSpPr>
            <p:nvPr/>
          </p:nvSpPr>
          <p:spPr bwMode="auto">
            <a:xfrm>
              <a:off x="2811" y="3042"/>
              <a:ext cx="338" cy="13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137273" name="Line 54"/>
            <p:cNvSpPr>
              <a:spLocks noChangeShapeType="1"/>
            </p:cNvSpPr>
            <p:nvPr/>
          </p:nvSpPr>
          <p:spPr bwMode="auto">
            <a:xfrm flipH="1">
              <a:off x="2788" y="3042"/>
              <a:ext cx="391" cy="1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US"/>
            </a:p>
          </p:txBody>
        </p:sp>
      </p:grpSp>
      <p:grpSp>
        <p:nvGrpSpPr>
          <p:cNvPr id="4" name="Group 67"/>
          <p:cNvGrpSpPr>
            <a:grpSpLocks/>
          </p:cNvGrpSpPr>
          <p:nvPr/>
        </p:nvGrpSpPr>
        <p:grpSpPr bwMode="auto">
          <a:xfrm>
            <a:off x="7399339" y="4552951"/>
            <a:ext cx="1169987" cy="709613"/>
            <a:chOff x="3701" y="2868"/>
            <a:chExt cx="737" cy="447"/>
          </a:xfrm>
        </p:grpSpPr>
        <p:sp>
          <p:nvSpPr>
            <p:cNvPr id="137268" name="Text Box 50"/>
            <p:cNvSpPr txBox="1">
              <a:spLocks noChangeArrowheads="1"/>
            </p:cNvSpPr>
            <p:nvPr/>
          </p:nvSpPr>
          <p:spPr bwMode="auto">
            <a:xfrm>
              <a:off x="3701" y="2868"/>
              <a:ext cx="737" cy="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/>
                <a:t>the house</a:t>
              </a:r>
            </a:p>
            <a:p>
              <a:pPr eaLnBrk="1" hangingPunct="1"/>
              <a:r>
                <a:rPr lang="en-US" altLang="en-US" sz="2000"/>
                <a:t>la casa</a:t>
              </a:r>
            </a:p>
          </p:txBody>
        </p:sp>
        <p:sp>
          <p:nvSpPr>
            <p:cNvPr id="137269" name="Line 55"/>
            <p:cNvSpPr>
              <a:spLocks noChangeShapeType="1"/>
            </p:cNvSpPr>
            <p:nvPr/>
          </p:nvSpPr>
          <p:spPr bwMode="auto">
            <a:xfrm>
              <a:off x="3832" y="3026"/>
              <a:ext cx="0" cy="13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137270" name="Line 56"/>
            <p:cNvSpPr>
              <a:spLocks noChangeShapeType="1"/>
            </p:cNvSpPr>
            <p:nvPr/>
          </p:nvSpPr>
          <p:spPr bwMode="auto">
            <a:xfrm>
              <a:off x="4124" y="3049"/>
              <a:ext cx="0" cy="13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US"/>
            </a:p>
          </p:txBody>
        </p:sp>
      </p:grpSp>
      <p:grpSp>
        <p:nvGrpSpPr>
          <p:cNvPr id="5" name="Group 68"/>
          <p:cNvGrpSpPr>
            <a:grpSpLocks/>
          </p:cNvGrpSpPr>
          <p:nvPr/>
        </p:nvGrpSpPr>
        <p:grpSpPr bwMode="auto">
          <a:xfrm>
            <a:off x="8832850" y="4548188"/>
            <a:ext cx="1169988" cy="709612"/>
            <a:chOff x="4604" y="2865"/>
            <a:chExt cx="737" cy="447"/>
          </a:xfrm>
        </p:grpSpPr>
        <p:sp>
          <p:nvSpPr>
            <p:cNvPr id="137265" name="Text Box 48"/>
            <p:cNvSpPr txBox="1">
              <a:spLocks noChangeArrowheads="1"/>
            </p:cNvSpPr>
            <p:nvPr/>
          </p:nvSpPr>
          <p:spPr bwMode="auto">
            <a:xfrm>
              <a:off x="4604" y="2865"/>
              <a:ext cx="737" cy="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/>
                <a:t>the house</a:t>
              </a:r>
            </a:p>
            <a:p>
              <a:pPr eaLnBrk="1" hangingPunct="1"/>
              <a:r>
                <a:rPr lang="en-US" altLang="en-US" sz="2000"/>
                <a:t>la casa</a:t>
              </a:r>
            </a:p>
          </p:txBody>
        </p:sp>
        <p:sp>
          <p:nvSpPr>
            <p:cNvPr id="137266" name="Line 57"/>
            <p:cNvSpPr>
              <a:spLocks noChangeShapeType="1"/>
            </p:cNvSpPr>
            <p:nvPr/>
          </p:nvSpPr>
          <p:spPr bwMode="auto">
            <a:xfrm>
              <a:off x="4769" y="3034"/>
              <a:ext cx="208" cy="16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137267" name="Line 58"/>
            <p:cNvSpPr>
              <a:spLocks noChangeShapeType="1"/>
            </p:cNvSpPr>
            <p:nvPr/>
          </p:nvSpPr>
          <p:spPr bwMode="auto">
            <a:xfrm flipH="1">
              <a:off x="4723" y="3034"/>
              <a:ext cx="330" cy="13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US"/>
            </a:p>
          </p:txBody>
        </p:sp>
      </p:grpSp>
      <p:sp>
        <p:nvSpPr>
          <p:cNvPr id="106555" name="Text Box 59"/>
          <p:cNvSpPr txBox="1">
            <a:spLocks noChangeArrowheads="1"/>
          </p:cNvSpPr>
          <p:nvPr/>
        </p:nvSpPr>
        <p:spPr bwMode="auto">
          <a:xfrm>
            <a:off x="2249488" y="4303713"/>
            <a:ext cx="1223962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333399"/>
                </a:solidFill>
              </a:rPr>
              <a:t>Compute</a:t>
            </a:r>
          </a:p>
          <a:p>
            <a:pPr eaLnBrk="1" hangingPunct="1"/>
            <a:r>
              <a:rPr lang="en-US" altLang="en-US">
                <a:solidFill>
                  <a:srgbClr val="333399"/>
                </a:solidFill>
              </a:rPr>
              <a:t>Alignment</a:t>
            </a:r>
          </a:p>
          <a:p>
            <a:pPr eaLnBrk="1" hangingPunct="1"/>
            <a:r>
              <a:rPr lang="en-US" altLang="en-US">
                <a:solidFill>
                  <a:srgbClr val="333399"/>
                </a:solidFill>
              </a:rPr>
              <a:t>Probabilities</a:t>
            </a:r>
          </a:p>
          <a:p>
            <a:pPr eaLnBrk="1" hangingPunct="1"/>
            <a:r>
              <a:rPr lang="en-US" altLang="en-US" i="1">
                <a:solidFill>
                  <a:srgbClr val="333399"/>
                </a:solidFill>
              </a:rPr>
              <a:t>P</a:t>
            </a:r>
            <a:r>
              <a:rPr lang="en-US" altLang="en-US">
                <a:solidFill>
                  <a:srgbClr val="333399"/>
                </a:solidFill>
              </a:rPr>
              <a:t>(</a:t>
            </a:r>
            <a:r>
              <a:rPr lang="en-US" altLang="en-US" i="1">
                <a:solidFill>
                  <a:srgbClr val="333399"/>
                </a:solidFill>
              </a:rPr>
              <a:t>a</a:t>
            </a:r>
            <a:r>
              <a:rPr lang="en-US" altLang="en-US">
                <a:solidFill>
                  <a:srgbClr val="333399"/>
                </a:solidFill>
              </a:rPr>
              <a:t>, </a:t>
            </a:r>
            <a:r>
              <a:rPr lang="en-US" altLang="en-US" i="1">
                <a:solidFill>
                  <a:srgbClr val="333399"/>
                </a:solidFill>
              </a:rPr>
              <a:t>f</a:t>
            </a:r>
            <a:r>
              <a:rPr lang="en-US" altLang="en-US">
                <a:solidFill>
                  <a:srgbClr val="333399"/>
                </a:solidFill>
              </a:rPr>
              <a:t> | </a:t>
            </a:r>
            <a:r>
              <a:rPr lang="en-US" altLang="en-US" i="1">
                <a:solidFill>
                  <a:srgbClr val="333399"/>
                </a:solidFill>
              </a:rPr>
              <a:t>e</a:t>
            </a:r>
            <a:r>
              <a:rPr lang="en-US" altLang="en-US">
                <a:solidFill>
                  <a:srgbClr val="333399"/>
                </a:solidFill>
              </a:rPr>
              <a:t>)</a:t>
            </a:r>
          </a:p>
        </p:txBody>
      </p:sp>
      <p:sp>
        <p:nvSpPr>
          <p:cNvPr id="106556" name="Text Box 60"/>
          <p:cNvSpPr txBox="1">
            <a:spLocks noChangeArrowheads="1"/>
          </p:cNvSpPr>
          <p:nvPr/>
        </p:nvSpPr>
        <p:spPr bwMode="auto">
          <a:xfrm>
            <a:off x="3933825" y="5245101"/>
            <a:ext cx="15430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1/3 x 1/3 = 1/9</a:t>
            </a:r>
          </a:p>
        </p:txBody>
      </p:sp>
      <p:sp>
        <p:nvSpPr>
          <p:cNvPr id="106557" name="Text Box 61"/>
          <p:cNvSpPr txBox="1">
            <a:spLocks noChangeArrowheads="1"/>
          </p:cNvSpPr>
          <p:nvPr/>
        </p:nvSpPr>
        <p:spPr bwMode="auto">
          <a:xfrm>
            <a:off x="5548313" y="5245101"/>
            <a:ext cx="15430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1/3 x 1/3 = 1/9</a:t>
            </a:r>
          </a:p>
        </p:txBody>
      </p:sp>
      <p:sp>
        <p:nvSpPr>
          <p:cNvPr id="106558" name="Text Box 62"/>
          <p:cNvSpPr txBox="1">
            <a:spLocks noChangeArrowheads="1"/>
          </p:cNvSpPr>
          <p:nvPr/>
        </p:nvSpPr>
        <p:spPr bwMode="auto">
          <a:xfrm>
            <a:off x="7162800" y="5245101"/>
            <a:ext cx="15430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1/3 x 1/3 = 1/9</a:t>
            </a:r>
          </a:p>
        </p:txBody>
      </p:sp>
      <p:sp>
        <p:nvSpPr>
          <p:cNvPr id="106559" name="Text Box 63"/>
          <p:cNvSpPr txBox="1">
            <a:spLocks noChangeArrowheads="1"/>
          </p:cNvSpPr>
          <p:nvPr/>
        </p:nvSpPr>
        <p:spPr bwMode="auto">
          <a:xfrm>
            <a:off x="8777288" y="5245101"/>
            <a:ext cx="15430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1/3 x 1/3 = 1/9</a:t>
            </a:r>
          </a:p>
        </p:txBody>
      </p:sp>
      <p:sp>
        <p:nvSpPr>
          <p:cNvPr id="106565" name="Text Box 69"/>
          <p:cNvSpPr txBox="1">
            <a:spLocks noChangeArrowheads="1"/>
          </p:cNvSpPr>
          <p:nvPr/>
        </p:nvSpPr>
        <p:spPr bwMode="auto">
          <a:xfrm>
            <a:off x="2209801" y="5630864"/>
            <a:ext cx="1101725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333399"/>
                </a:solidFill>
              </a:rPr>
              <a:t>Normalize </a:t>
            </a:r>
          </a:p>
          <a:p>
            <a:pPr eaLnBrk="1" hangingPunct="1"/>
            <a:r>
              <a:rPr lang="en-US" altLang="en-US">
                <a:solidFill>
                  <a:srgbClr val="333399"/>
                </a:solidFill>
              </a:rPr>
              <a:t>to get</a:t>
            </a:r>
          </a:p>
          <a:p>
            <a:pPr eaLnBrk="1" hangingPunct="1"/>
            <a:r>
              <a:rPr lang="en-US" altLang="en-US" i="1">
                <a:solidFill>
                  <a:srgbClr val="333399"/>
                </a:solidFill>
              </a:rPr>
              <a:t>P</a:t>
            </a:r>
            <a:r>
              <a:rPr lang="en-US" altLang="en-US">
                <a:solidFill>
                  <a:srgbClr val="333399"/>
                </a:solidFill>
              </a:rPr>
              <a:t>(</a:t>
            </a:r>
            <a:r>
              <a:rPr lang="en-US" altLang="en-US" i="1">
                <a:solidFill>
                  <a:srgbClr val="333399"/>
                </a:solidFill>
              </a:rPr>
              <a:t>a</a:t>
            </a:r>
            <a:r>
              <a:rPr lang="en-US" altLang="en-US">
                <a:solidFill>
                  <a:srgbClr val="333399"/>
                </a:solidFill>
              </a:rPr>
              <a:t>, </a:t>
            </a:r>
            <a:r>
              <a:rPr lang="en-US" altLang="en-US" i="1">
                <a:solidFill>
                  <a:srgbClr val="333399"/>
                </a:solidFill>
              </a:rPr>
              <a:t>f</a:t>
            </a:r>
            <a:r>
              <a:rPr lang="en-US" altLang="en-US">
                <a:solidFill>
                  <a:srgbClr val="333399"/>
                </a:solidFill>
              </a:rPr>
              <a:t> | </a:t>
            </a:r>
            <a:r>
              <a:rPr lang="en-US" altLang="en-US" i="1">
                <a:solidFill>
                  <a:srgbClr val="333399"/>
                </a:solidFill>
              </a:rPr>
              <a:t>e</a:t>
            </a:r>
            <a:r>
              <a:rPr lang="en-US" altLang="en-US">
                <a:solidFill>
                  <a:srgbClr val="333399"/>
                </a:solidFill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6567" name="Object 71"/>
              <p:cNvSpPr txBox="1"/>
              <p:nvPr/>
            </p:nvSpPr>
            <p:spPr bwMode="auto">
              <a:xfrm>
                <a:off x="4303714" y="5865813"/>
                <a:ext cx="911225" cy="641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1/9</m:t>
                          </m:r>
                        </m:num>
                        <m:den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2/9</m:t>
                          </m:r>
                        </m:den>
                      </m:f>
                      <m:r>
                        <a:rPr lang="it-IT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it-IT"/>
              </a:p>
            </p:txBody>
          </p:sp>
        </mc:Choice>
        <mc:Fallback xmlns="">
          <p:sp>
            <p:nvSpPr>
              <p:cNvPr id="106567" name="Object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03714" y="5865813"/>
                <a:ext cx="911225" cy="6413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568" name="Object 72"/>
              <p:cNvSpPr txBox="1"/>
              <p:nvPr/>
            </p:nvSpPr>
            <p:spPr bwMode="auto">
              <a:xfrm>
                <a:off x="5930901" y="5872163"/>
                <a:ext cx="911225" cy="641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1/9</m:t>
                          </m:r>
                        </m:num>
                        <m:den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2/9</m:t>
                          </m:r>
                        </m:den>
                      </m:f>
                      <m:r>
                        <a:rPr lang="it-IT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it-IT"/>
              </a:p>
            </p:txBody>
          </p:sp>
        </mc:Choice>
        <mc:Fallback xmlns="">
          <p:sp>
            <p:nvSpPr>
              <p:cNvPr id="106568" name="Object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30901" y="5872163"/>
                <a:ext cx="911225" cy="6413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570" name="Object 74"/>
              <p:cNvSpPr txBox="1"/>
              <p:nvPr/>
            </p:nvSpPr>
            <p:spPr bwMode="auto">
              <a:xfrm>
                <a:off x="7624764" y="5811838"/>
                <a:ext cx="911225" cy="641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1/9</m:t>
                          </m:r>
                        </m:num>
                        <m:den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2/9</m:t>
                          </m:r>
                        </m:den>
                      </m:f>
                      <m:r>
                        <a:rPr lang="it-IT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it-IT"/>
              </a:p>
            </p:txBody>
          </p:sp>
        </mc:Choice>
        <mc:Fallback xmlns="">
          <p:sp>
            <p:nvSpPr>
              <p:cNvPr id="106570" name="Object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4764" y="5811838"/>
                <a:ext cx="911225" cy="64135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571" name="Object 75"/>
              <p:cNvSpPr txBox="1"/>
              <p:nvPr/>
            </p:nvSpPr>
            <p:spPr bwMode="auto">
              <a:xfrm>
                <a:off x="8945564" y="5794375"/>
                <a:ext cx="911225" cy="641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1/9</m:t>
                          </m:r>
                        </m:num>
                        <m:den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2/9</m:t>
                          </m:r>
                        </m:den>
                      </m:f>
                      <m:r>
                        <a:rPr lang="it-IT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it-IT"/>
              </a:p>
            </p:txBody>
          </p:sp>
        </mc:Choice>
        <mc:Fallback xmlns="">
          <p:sp>
            <p:nvSpPr>
              <p:cNvPr id="106571" name="Object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45564" y="5794375"/>
                <a:ext cx="911225" cy="64135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7264" name="Footer Placeholder 6"/>
          <p:cNvSpPr txBox="1">
            <a:spLocks/>
          </p:cNvSpPr>
          <p:nvPr/>
        </p:nvSpPr>
        <p:spPr bwMode="auto">
          <a:xfrm>
            <a:off x="2919413" y="6553200"/>
            <a:ext cx="2514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latin typeface="Tw Cen MT" panose="020B0602020104020603" pitchFamily="34" charset="0"/>
              </a:rPr>
              <a:t>Slide from Ray Mooney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40" grpId="0"/>
      <p:bldP spid="106542" grpId="0"/>
      <p:bldP spid="106555" grpId="0"/>
      <p:bldP spid="106556" grpId="0"/>
      <p:bldP spid="106557" grpId="0"/>
      <p:bldP spid="106558" grpId="0"/>
      <p:bldP spid="106559" grpId="0"/>
      <p:bldP spid="106565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Example cont.</a:t>
            </a:r>
          </a:p>
        </p:txBody>
      </p:sp>
      <p:grpSp>
        <p:nvGrpSpPr>
          <p:cNvPr id="139266" name="Group 4"/>
          <p:cNvGrpSpPr>
            <a:grpSpLocks/>
          </p:cNvGrpSpPr>
          <p:nvPr/>
        </p:nvGrpSpPr>
        <p:grpSpPr bwMode="auto">
          <a:xfrm>
            <a:off x="3084514" y="1457325"/>
            <a:ext cx="1660525" cy="909638"/>
            <a:chOff x="1520" y="2799"/>
            <a:chExt cx="1046" cy="573"/>
          </a:xfrm>
        </p:grpSpPr>
        <p:sp>
          <p:nvSpPr>
            <p:cNvPr id="139340" name="Text Box 5"/>
            <p:cNvSpPr txBox="1">
              <a:spLocks noChangeArrowheads="1"/>
            </p:cNvSpPr>
            <p:nvPr/>
          </p:nvSpPr>
          <p:spPr bwMode="auto">
            <a:xfrm>
              <a:off x="1520" y="2799"/>
              <a:ext cx="1046" cy="5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Aft>
                  <a:spcPts val="600"/>
                </a:spcAft>
              </a:pPr>
              <a:r>
                <a:rPr lang="en-US" altLang="en-US" sz="2400"/>
                <a:t>green house</a:t>
              </a:r>
            </a:p>
            <a:p>
              <a:pPr eaLnBrk="1" hangingPunct="1"/>
              <a:r>
                <a:rPr lang="en-US" altLang="en-US" sz="2400"/>
                <a:t>casa verde</a:t>
              </a:r>
            </a:p>
          </p:txBody>
        </p:sp>
        <p:sp>
          <p:nvSpPr>
            <p:cNvPr id="139341" name="Line 6"/>
            <p:cNvSpPr>
              <a:spLocks noChangeShapeType="1"/>
            </p:cNvSpPr>
            <p:nvPr/>
          </p:nvSpPr>
          <p:spPr bwMode="auto">
            <a:xfrm>
              <a:off x="1766" y="3049"/>
              <a:ext cx="0" cy="13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139342" name="Line 7"/>
            <p:cNvSpPr>
              <a:spLocks noChangeShapeType="1"/>
            </p:cNvSpPr>
            <p:nvPr/>
          </p:nvSpPr>
          <p:spPr bwMode="auto">
            <a:xfrm>
              <a:off x="2097" y="3057"/>
              <a:ext cx="0" cy="12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US"/>
            </a:p>
          </p:txBody>
        </p:sp>
      </p:grpSp>
      <p:grpSp>
        <p:nvGrpSpPr>
          <p:cNvPr id="139267" name="Group 8"/>
          <p:cNvGrpSpPr>
            <a:grpSpLocks/>
          </p:cNvGrpSpPr>
          <p:nvPr/>
        </p:nvGrpSpPr>
        <p:grpSpPr bwMode="auto">
          <a:xfrm>
            <a:off x="4760914" y="1457325"/>
            <a:ext cx="1660525" cy="909638"/>
            <a:chOff x="2576" y="2769"/>
            <a:chExt cx="1046" cy="573"/>
          </a:xfrm>
        </p:grpSpPr>
        <p:sp>
          <p:nvSpPr>
            <p:cNvPr id="139337" name="Text Box 9"/>
            <p:cNvSpPr txBox="1">
              <a:spLocks noChangeArrowheads="1"/>
            </p:cNvSpPr>
            <p:nvPr/>
          </p:nvSpPr>
          <p:spPr bwMode="auto">
            <a:xfrm>
              <a:off x="2576" y="2769"/>
              <a:ext cx="1046" cy="5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Aft>
                  <a:spcPts val="600"/>
                </a:spcAft>
              </a:pPr>
              <a:r>
                <a:rPr lang="en-US" altLang="en-US" sz="2400"/>
                <a:t>green house</a:t>
              </a:r>
            </a:p>
            <a:p>
              <a:pPr eaLnBrk="1" hangingPunct="1"/>
              <a:r>
                <a:rPr lang="en-US" altLang="en-US" sz="2400"/>
                <a:t>casa verde</a:t>
              </a:r>
            </a:p>
          </p:txBody>
        </p:sp>
        <p:sp>
          <p:nvSpPr>
            <p:cNvPr id="139338" name="Line 10"/>
            <p:cNvSpPr>
              <a:spLocks noChangeShapeType="1"/>
            </p:cNvSpPr>
            <p:nvPr/>
          </p:nvSpPr>
          <p:spPr bwMode="auto">
            <a:xfrm>
              <a:off x="2811" y="3042"/>
              <a:ext cx="338" cy="13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139339" name="Line 11"/>
            <p:cNvSpPr>
              <a:spLocks noChangeShapeType="1"/>
            </p:cNvSpPr>
            <p:nvPr/>
          </p:nvSpPr>
          <p:spPr bwMode="auto">
            <a:xfrm flipH="1">
              <a:off x="2788" y="3042"/>
              <a:ext cx="391" cy="1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US"/>
            </a:p>
          </p:txBody>
        </p:sp>
      </p:grpSp>
      <p:grpSp>
        <p:nvGrpSpPr>
          <p:cNvPr id="139268" name="Group 12"/>
          <p:cNvGrpSpPr>
            <a:grpSpLocks/>
          </p:cNvGrpSpPr>
          <p:nvPr/>
        </p:nvGrpSpPr>
        <p:grpSpPr bwMode="auto">
          <a:xfrm>
            <a:off x="6546850" y="1457325"/>
            <a:ext cx="1352550" cy="909638"/>
            <a:chOff x="3701" y="2799"/>
            <a:chExt cx="852" cy="573"/>
          </a:xfrm>
        </p:grpSpPr>
        <p:sp>
          <p:nvSpPr>
            <p:cNvPr id="139334" name="Text Box 13"/>
            <p:cNvSpPr txBox="1">
              <a:spLocks noChangeArrowheads="1"/>
            </p:cNvSpPr>
            <p:nvPr/>
          </p:nvSpPr>
          <p:spPr bwMode="auto">
            <a:xfrm>
              <a:off x="3701" y="2799"/>
              <a:ext cx="852" cy="5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Aft>
                  <a:spcPts val="600"/>
                </a:spcAft>
              </a:pPr>
              <a:r>
                <a:rPr lang="en-US" altLang="en-US" sz="2400"/>
                <a:t>the house</a:t>
              </a:r>
            </a:p>
            <a:p>
              <a:pPr eaLnBrk="1" hangingPunct="1"/>
              <a:r>
                <a:rPr lang="en-US" altLang="en-US" sz="2400"/>
                <a:t>la casa</a:t>
              </a:r>
            </a:p>
          </p:txBody>
        </p:sp>
        <p:sp>
          <p:nvSpPr>
            <p:cNvPr id="139335" name="Line 14"/>
            <p:cNvSpPr>
              <a:spLocks noChangeShapeType="1"/>
            </p:cNvSpPr>
            <p:nvPr/>
          </p:nvSpPr>
          <p:spPr bwMode="auto">
            <a:xfrm>
              <a:off x="3832" y="3026"/>
              <a:ext cx="0" cy="13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139336" name="Line 15"/>
            <p:cNvSpPr>
              <a:spLocks noChangeShapeType="1"/>
            </p:cNvSpPr>
            <p:nvPr/>
          </p:nvSpPr>
          <p:spPr bwMode="auto">
            <a:xfrm>
              <a:off x="4127" y="3028"/>
              <a:ext cx="0" cy="15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US"/>
            </a:p>
          </p:txBody>
        </p:sp>
      </p:grpSp>
      <p:grpSp>
        <p:nvGrpSpPr>
          <p:cNvPr id="139269" name="Group 16"/>
          <p:cNvGrpSpPr>
            <a:grpSpLocks/>
          </p:cNvGrpSpPr>
          <p:nvPr/>
        </p:nvGrpSpPr>
        <p:grpSpPr bwMode="auto">
          <a:xfrm>
            <a:off x="7980363" y="1457325"/>
            <a:ext cx="1352550" cy="909638"/>
            <a:chOff x="4604" y="2769"/>
            <a:chExt cx="852" cy="573"/>
          </a:xfrm>
        </p:grpSpPr>
        <p:sp>
          <p:nvSpPr>
            <p:cNvPr id="139331" name="Text Box 17"/>
            <p:cNvSpPr txBox="1">
              <a:spLocks noChangeArrowheads="1"/>
            </p:cNvSpPr>
            <p:nvPr/>
          </p:nvSpPr>
          <p:spPr bwMode="auto">
            <a:xfrm>
              <a:off x="4604" y="2769"/>
              <a:ext cx="852" cy="5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Aft>
                  <a:spcPts val="600"/>
                </a:spcAft>
              </a:pPr>
              <a:r>
                <a:rPr lang="en-US" altLang="en-US" sz="2400"/>
                <a:t>the house</a:t>
              </a:r>
            </a:p>
            <a:p>
              <a:pPr eaLnBrk="1" hangingPunct="1"/>
              <a:r>
                <a:rPr lang="en-US" altLang="en-US" sz="2400"/>
                <a:t>la casa</a:t>
              </a:r>
            </a:p>
          </p:txBody>
        </p:sp>
        <p:sp>
          <p:nvSpPr>
            <p:cNvPr id="139332" name="Line 18"/>
            <p:cNvSpPr>
              <a:spLocks noChangeShapeType="1"/>
            </p:cNvSpPr>
            <p:nvPr/>
          </p:nvSpPr>
          <p:spPr bwMode="auto">
            <a:xfrm>
              <a:off x="4841" y="3009"/>
              <a:ext cx="208" cy="16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139333" name="Line 19"/>
            <p:cNvSpPr>
              <a:spLocks noChangeShapeType="1"/>
            </p:cNvSpPr>
            <p:nvPr/>
          </p:nvSpPr>
          <p:spPr bwMode="auto">
            <a:xfrm flipH="1">
              <a:off x="4815" y="3032"/>
              <a:ext cx="330" cy="13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US"/>
            </a:p>
          </p:txBody>
        </p:sp>
      </p:grpSp>
      <p:sp>
        <p:nvSpPr>
          <p:cNvPr id="139270" name="Text Box 20"/>
          <p:cNvSpPr txBox="1">
            <a:spLocks noChangeArrowheads="1"/>
          </p:cNvSpPr>
          <p:nvPr/>
        </p:nvSpPr>
        <p:spPr bwMode="auto">
          <a:xfrm>
            <a:off x="3494089" y="2173288"/>
            <a:ext cx="5746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400"/>
              <a:t>1/2</a:t>
            </a:r>
          </a:p>
        </p:txBody>
      </p:sp>
      <p:sp>
        <p:nvSpPr>
          <p:cNvPr id="139271" name="Text Box 21"/>
          <p:cNvSpPr txBox="1">
            <a:spLocks noChangeArrowheads="1"/>
          </p:cNvSpPr>
          <p:nvPr/>
        </p:nvSpPr>
        <p:spPr bwMode="auto">
          <a:xfrm>
            <a:off x="5207001" y="2203450"/>
            <a:ext cx="5746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400"/>
              <a:t>1/2</a:t>
            </a:r>
          </a:p>
        </p:txBody>
      </p:sp>
      <p:sp>
        <p:nvSpPr>
          <p:cNvPr id="139272" name="Text Box 22"/>
          <p:cNvSpPr txBox="1">
            <a:spLocks noChangeArrowheads="1"/>
          </p:cNvSpPr>
          <p:nvPr/>
        </p:nvSpPr>
        <p:spPr bwMode="auto">
          <a:xfrm>
            <a:off x="6797676" y="2184400"/>
            <a:ext cx="5746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400"/>
              <a:t>1/2</a:t>
            </a:r>
          </a:p>
        </p:txBody>
      </p:sp>
      <p:sp>
        <p:nvSpPr>
          <p:cNvPr id="139273" name="Text Box 23"/>
          <p:cNvSpPr txBox="1">
            <a:spLocks noChangeArrowheads="1"/>
          </p:cNvSpPr>
          <p:nvPr/>
        </p:nvSpPr>
        <p:spPr bwMode="auto">
          <a:xfrm>
            <a:off x="8315326" y="2178050"/>
            <a:ext cx="5746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400"/>
              <a:t>1/2</a:t>
            </a:r>
          </a:p>
        </p:txBody>
      </p:sp>
      <p:sp>
        <p:nvSpPr>
          <p:cNvPr id="107544" name="Text Box 24"/>
          <p:cNvSpPr txBox="1">
            <a:spLocks noChangeArrowheads="1"/>
          </p:cNvSpPr>
          <p:nvPr/>
        </p:nvSpPr>
        <p:spPr bwMode="auto">
          <a:xfrm>
            <a:off x="2247900" y="2876550"/>
            <a:ext cx="1555532" cy="1571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333399"/>
                </a:solidFill>
              </a:rPr>
              <a:t>Compute </a:t>
            </a:r>
          </a:p>
          <a:p>
            <a:pPr eaLnBrk="1" hangingPunct="1"/>
            <a:r>
              <a:rPr lang="en-US" altLang="en-US" sz="2400">
                <a:solidFill>
                  <a:srgbClr val="333399"/>
                </a:solidFill>
              </a:rPr>
              <a:t>weighted </a:t>
            </a:r>
          </a:p>
          <a:p>
            <a:pPr eaLnBrk="1" hangingPunct="1"/>
            <a:r>
              <a:rPr lang="en-US" altLang="en-US" sz="2400">
                <a:solidFill>
                  <a:srgbClr val="333399"/>
                </a:solidFill>
              </a:rPr>
              <a:t>translation </a:t>
            </a:r>
          </a:p>
          <a:p>
            <a:pPr eaLnBrk="1" hangingPunct="1"/>
            <a:r>
              <a:rPr lang="en-US" altLang="en-US" sz="2400">
                <a:solidFill>
                  <a:srgbClr val="333399"/>
                </a:solidFill>
              </a:rPr>
              <a:t>counts</a:t>
            </a:r>
          </a:p>
        </p:txBody>
      </p:sp>
      <p:graphicFrame>
        <p:nvGraphicFramePr>
          <p:cNvPr id="107569" name="Group 49"/>
          <p:cNvGraphicFramePr>
            <a:graphicFrameLocks noGrp="1"/>
          </p:cNvGraphicFramePr>
          <p:nvPr/>
        </p:nvGraphicFramePr>
        <p:xfrm>
          <a:off x="4627564" y="2825750"/>
          <a:ext cx="4364036" cy="1593852"/>
        </p:xfrm>
        <a:graphic>
          <a:graphicData uri="http://schemas.openxmlformats.org/drawingml/2006/table">
            <a:tbl>
              <a:tblPr/>
              <a:tblGrid>
                <a:gridCol w="10667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1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65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15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84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90000" marR="90000" marT="46807" marB="468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verde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90000" marR="90000" marT="46807" marB="468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casa</a:t>
                      </a:r>
                    </a:p>
                  </a:txBody>
                  <a:tcPr marL="90000" marR="90000" marT="46807" marB="468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la</a:t>
                      </a:r>
                    </a:p>
                  </a:txBody>
                  <a:tcPr marL="90000" marR="90000" marT="46807" marB="468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84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green</a:t>
                      </a:r>
                    </a:p>
                  </a:txBody>
                  <a:tcPr marL="90000" marR="90000" marT="46807" marB="468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1/2</a:t>
                      </a:r>
                    </a:p>
                  </a:txBody>
                  <a:tcPr marL="90000" marR="90000" marT="46807" marB="468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1/2</a:t>
                      </a:r>
                    </a:p>
                  </a:txBody>
                  <a:tcPr marL="90000" marR="90000" marT="46807" marB="468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</a:t>
                      </a:r>
                    </a:p>
                  </a:txBody>
                  <a:tcPr marL="90000" marR="90000" marT="46807" marB="468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84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house</a:t>
                      </a:r>
                    </a:p>
                  </a:txBody>
                  <a:tcPr marL="90000" marR="90000" marT="46807" marB="468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1/2</a:t>
                      </a:r>
                    </a:p>
                  </a:txBody>
                  <a:tcPr marL="90000" marR="90000" marT="46807" marB="468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1/2 + 1/2</a:t>
                      </a:r>
                    </a:p>
                  </a:txBody>
                  <a:tcPr marL="90000" marR="90000" marT="46807" marB="468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1/2</a:t>
                      </a:r>
                    </a:p>
                  </a:txBody>
                  <a:tcPr marL="90000" marR="90000" marT="46807" marB="468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84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the</a:t>
                      </a:r>
                    </a:p>
                  </a:txBody>
                  <a:tcPr marL="90000" marR="90000" marT="46807" marB="468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</a:t>
                      </a:r>
                    </a:p>
                  </a:txBody>
                  <a:tcPr marL="90000" marR="90000" marT="46807" marB="468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1/2</a:t>
                      </a:r>
                    </a:p>
                  </a:txBody>
                  <a:tcPr marL="90000" marR="90000" marT="46807" marB="468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1/2</a:t>
                      </a:r>
                    </a:p>
                  </a:txBody>
                  <a:tcPr marL="90000" marR="90000" marT="46807" marB="468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7570" name="Text Box 50"/>
          <p:cNvSpPr txBox="1">
            <a:spLocks noChangeArrowheads="1"/>
          </p:cNvSpPr>
          <p:nvPr/>
        </p:nvSpPr>
        <p:spPr bwMode="auto">
          <a:xfrm>
            <a:off x="2247900" y="4637089"/>
            <a:ext cx="212725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333399"/>
                </a:solidFill>
              </a:rPr>
              <a:t>Normalize</a:t>
            </a:r>
          </a:p>
          <a:p>
            <a:pPr eaLnBrk="1" hangingPunct="1"/>
            <a:r>
              <a:rPr lang="en-US" altLang="en-US" sz="2400">
                <a:solidFill>
                  <a:srgbClr val="333399"/>
                </a:solidFill>
              </a:rPr>
              <a:t>rows to sum </a:t>
            </a:r>
          </a:p>
          <a:p>
            <a:pPr eaLnBrk="1" hangingPunct="1"/>
            <a:r>
              <a:rPr lang="en-US" altLang="en-US" sz="2400">
                <a:solidFill>
                  <a:srgbClr val="333399"/>
                </a:solidFill>
              </a:rPr>
              <a:t>to one to </a:t>
            </a:r>
          </a:p>
          <a:p>
            <a:pPr eaLnBrk="1" hangingPunct="1"/>
            <a:r>
              <a:rPr lang="en-US" altLang="en-US" sz="2400">
                <a:solidFill>
                  <a:srgbClr val="333399"/>
                </a:solidFill>
              </a:rPr>
              <a:t>estimate </a:t>
            </a:r>
            <a:r>
              <a:rPr lang="en-US" altLang="en-US" sz="2400" i="1">
                <a:solidFill>
                  <a:srgbClr val="333399"/>
                </a:solidFill>
              </a:rPr>
              <a:t>P</a:t>
            </a:r>
            <a:r>
              <a:rPr lang="en-US" altLang="en-US" sz="2400">
                <a:solidFill>
                  <a:srgbClr val="333399"/>
                </a:solidFill>
              </a:rPr>
              <a:t>(</a:t>
            </a:r>
            <a:r>
              <a:rPr lang="en-US" altLang="en-US" sz="2400" i="1">
                <a:solidFill>
                  <a:srgbClr val="333399"/>
                </a:solidFill>
              </a:rPr>
              <a:t>f</a:t>
            </a:r>
            <a:r>
              <a:rPr lang="en-US" altLang="en-US" sz="2400">
                <a:solidFill>
                  <a:srgbClr val="333399"/>
                </a:solidFill>
              </a:rPr>
              <a:t> | </a:t>
            </a:r>
            <a:r>
              <a:rPr lang="en-US" altLang="en-US" sz="2400" i="1">
                <a:solidFill>
                  <a:srgbClr val="333399"/>
                </a:solidFill>
              </a:rPr>
              <a:t>e</a:t>
            </a:r>
            <a:r>
              <a:rPr lang="en-US" altLang="en-US" sz="2400">
                <a:solidFill>
                  <a:srgbClr val="333399"/>
                </a:solidFill>
              </a:rPr>
              <a:t>)</a:t>
            </a:r>
          </a:p>
        </p:txBody>
      </p:sp>
      <p:graphicFrame>
        <p:nvGraphicFramePr>
          <p:cNvPr id="38" name="Group 49"/>
          <p:cNvGraphicFramePr>
            <a:graphicFrameLocks noGrp="1"/>
          </p:cNvGraphicFramePr>
          <p:nvPr/>
        </p:nvGraphicFramePr>
        <p:xfrm>
          <a:off x="4614864" y="4648200"/>
          <a:ext cx="4365625" cy="1593852"/>
        </p:xfrm>
        <a:graphic>
          <a:graphicData uri="http://schemas.openxmlformats.org/drawingml/2006/table">
            <a:tbl>
              <a:tblPr/>
              <a:tblGrid>
                <a:gridCol w="10671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6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69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18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84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90033" marR="90033" marT="46807" marB="468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verde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90033" marR="90033" marT="46807" marB="468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casa</a:t>
                      </a:r>
                    </a:p>
                  </a:txBody>
                  <a:tcPr marL="90033" marR="90033" marT="46807" marB="468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la</a:t>
                      </a:r>
                    </a:p>
                  </a:txBody>
                  <a:tcPr marL="90033" marR="90033" marT="46807" marB="468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84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green</a:t>
                      </a:r>
                    </a:p>
                  </a:txBody>
                  <a:tcPr marL="90033" marR="90033" marT="46807" marB="468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1/2</a:t>
                      </a:r>
                    </a:p>
                  </a:txBody>
                  <a:tcPr marL="90033" marR="90033" marT="46807" marB="468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1/2</a:t>
                      </a:r>
                    </a:p>
                  </a:txBody>
                  <a:tcPr marL="90033" marR="90033" marT="46807" marB="468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</a:t>
                      </a:r>
                    </a:p>
                  </a:txBody>
                  <a:tcPr marL="90033" marR="90033" marT="46807" marB="468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84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house</a:t>
                      </a:r>
                    </a:p>
                  </a:txBody>
                  <a:tcPr marL="90033" marR="90033" marT="46807" marB="468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1/4</a:t>
                      </a:r>
                    </a:p>
                  </a:txBody>
                  <a:tcPr marL="90033" marR="90033" marT="46807" marB="468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1/2</a:t>
                      </a:r>
                    </a:p>
                  </a:txBody>
                  <a:tcPr marL="90033" marR="90033" marT="46807" marB="468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1/4</a:t>
                      </a:r>
                    </a:p>
                  </a:txBody>
                  <a:tcPr marL="90033" marR="90033" marT="46807" marB="468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84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the</a:t>
                      </a:r>
                    </a:p>
                  </a:txBody>
                  <a:tcPr marL="90033" marR="90033" marT="46807" marB="468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</a:t>
                      </a:r>
                    </a:p>
                  </a:txBody>
                  <a:tcPr marL="90033" marR="90033" marT="46807" marB="468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1/2</a:t>
                      </a:r>
                    </a:p>
                  </a:txBody>
                  <a:tcPr marL="90033" marR="90033" marT="46807" marB="468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1/2</a:t>
                      </a:r>
                    </a:p>
                  </a:txBody>
                  <a:tcPr marL="90033" marR="90033" marT="46807" marB="468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9330" name="Footer Placeholder 6"/>
          <p:cNvSpPr txBox="1">
            <a:spLocks/>
          </p:cNvSpPr>
          <p:nvPr/>
        </p:nvSpPr>
        <p:spPr bwMode="auto">
          <a:xfrm>
            <a:off x="2919413" y="6553200"/>
            <a:ext cx="2514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latin typeface="Tw Cen MT" panose="020B0602020104020603" pitchFamily="34" charset="0"/>
              </a:rPr>
              <a:t>Slide from Ray Mooney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44" grpId="0"/>
      <p:bldP spid="107570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Example cont.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808413" y="3330576"/>
            <a:ext cx="1166812" cy="663575"/>
            <a:chOff x="1520" y="2868"/>
            <a:chExt cx="735" cy="418"/>
          </a:xfrm>
        </p:grpSpPr>
        <p:sp>
          <p:nvSpPr>
            <p:cNvPr id="141369" name="Text Box 4"/>
            <p:cNvSpPr txBox="1">
              <a:spLocks noChangeArrowheads="1"/>
            </p:cNvSpPr>
            <p:nvPr/>
          </p:nvSpPr>
          <p:spPr bwMode="auto">
            <a:xfrm>
              <a:off x="1520" y="2868"/>
              <a:ext cx="735" cy="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Aft>
                  <a:spcPts val="600"/>
                </a:spcAft>
              </a:pPr>
              <a:r>
                <a:rPr lang="en-US" altLang="en-US"/>
                <a:t>green house</a:t>
              </a:r>
            </a:p>
            <a:p>
              <a:pPr eaLnBrk="1" hangingPunct="1"/>
              <a:r>
                <a:rPr lang="en-US" altLang="en-US"/>
                <a:t>casa verde</a:t>
              </a:r>
            </a:p>
          </p:txBody>
        </p:sp>
        <p:sp>
          <p:nvSpPr>
            <p:cNvPr id="141370" name="Line 5"/>
            <p:cNvSpPr>
              <a:spLocks noChangeShapeType="1"/>
            </p:cNvSpPr>
            <p:nvPr/>
          </p:nvSpPr>
          <p:spPr bwMode="auto">
            <a:xfrm>
              <a:off x="1710" y="3049"/>
              <a:ext cx="0" cy="13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141371" name="Line 6"/>
            <p:cNvSpPr>
              <a:spLocks noChangeShapeType="1"/>
            </p:cNvSpPr>
            <p:nvPr/>
          </p:nvSpPr>
          <p:spPr bwMode="auto">
            <a:xfrm>
              <a:off x="2001" y="3057"/>
              <a:ext cx="0" cy="12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5484813" y="3330576"/>
            <a:ext cx="1166812" cy="663575"/>
            <a:chOff x="2576" y="2868"/>
            <a:chExt cx="735" cy="418"/>
          </a:xfrm>
        </p:grpSpPr>
        <p:sp>
          <p:nvSpPr>
            <p:cNvPr id="141366" name="Text Box 8"/>
            <p:cNvSpPr txBox="1">
              <a:spLocks noChangeArrowheads="1"/>
            </p:cNvSpPr>
            <p:nvPr/>
          </p:nvSpPr>
          <p:spPr bwMode="auto">
            <a:xfrm>
              <a:off x="2576" y="2868"/>
              <a:ext cx="735" cy="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Aft>
                  <a:spcPts val="600"/>
                </a:spcAft>
              </a:pPr>
              <a:r>
                <a:rPr lang="en-US" altLang="en-US"/>
                <a:t>green house</a:t>
              </a:r>
            </a:p>
            <a:p>
              <a:pPr eaLnBrk="1" hangingPunct="1"/>
              <a:r>
                <a:rPr lang="en-US" altLang="en-US"/>
                <a:t>casa verde</a:t>
              </a:r>
            </a:p>
          </p:txBody>
        </p:sp>
        <p:sp>
          <p:nvSpPr>
            <p:cNvPr id="141367" name="Line 9"/>
            <p:cNvSpPr>
              <a:spLocks noChangeShapeType="1"/>
            </p:cNvSpPr>
            <p:nvPr/>
          </p:nvSpPr>
          <p:spPr bwMode="auto">
            <a:xfrm>
              <a:off x="2811" y="3042"/>
              <a:ext cx="338" cy="13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141368" name="Line 10"/>
            <p:cNvSpPr>
              <a:spLocks noChangeShapeType="1"/>
            </p:cNvSpPr>
            <p:nvPr/>
          </p:nvSpPr>
          <p:spPr bwMode="auto">
            <a:xfrm flipH="1">
              <a:off x="2788" y="3042"/>
              <a:ext cx="391" cy="1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US"/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7270751" y="3330576"/>
            <a:ext cx="962025" cy="663575"/>
            <a:chOff x="3701" y="2868"/>
            <a:chExt cx="606" cy="418"/>
          </a:xfrm>
        </p:grpSpPr>
        <p:sp>
          <p:nvSpPr>
            <p:cNvPr id="141363" name="Text Box 12"/>
            <p:cNvSpPr txBox="1">
              <a:spLocks noChangeArrowheads="1"/>
            </p:cNvSpPr>
            <p:nvPr/>
          </p:nvSpPr>
          <p:spPr bwMode="auto">
            <a:xfrm>
              <a:off x="3701" y="2868"/>
              <a:ext cx="606" cy="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Aft>
                  <a:spcPts val="600"/>
                </a:spcAft>
              </a:pPr>
              <a:r>
                <a:rPr lang="en-US" altLang="en-US"/>
                <a:t>the house</a:t>
              </a:r>
            </a:p>
            <a:p>
              <a:pPr eaLnBrk="1" hangingPunct="1"/>
              <a:r>
                <a:rPr lang="en-US" altLang="en-US"/>
                <a:t> la casa</a:t>
              </a:r>
            </a:p>
          </p:txBody>
        </p:sp>
        <p:sp>
          <p:nvSpPr>
            <p:cNvPr id="141364" name="Line 13"/>
            <p:cNvSpPr>
              <a:spLocks noChangeShapeType="1"/>
            </p:cNvSpPr>
            <p:nvPr/>
          </p:nvSpPr>
          <p:spPr bwMode="auto">
            <a:xfrm>
              <a:off x="3832" y="3026"/>
              <a:ext cx="0" cy="13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141365" name="Line 14"/>
            <p:cNvSpPr>
              <a:spLocks noChangeShapeType="1"/>
            </p:cNvSpPr>
            <p:nvPr/>
          </p:nvSpPr>
          <p:spPr bwMode="auto">
            <a:xfrm>
              <a:off x="4124" y="3049"/>
              <a:ext cx="0" cy="13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US"/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8704264" y="3330576"/>
            <a:ext cx="962025" cy="741363"/>
            <a:chOff x="4604" y="2868"/>
            <a:chExt cx="606" cy="467"/>
          </a:xfrm>
        </p:grpSpPr>
        <p:sp>
          <p:nvSpPr>
            <p:cNvPr id="141360" name="Text Box 16"/>
            <p:cNvSpPr txBox="1">
              <a:spLocks noChangeArrowheads="1"/>
            </p:cNvSpPr>
            <p:nvPr/>
          </p:nvSpPr>
          <p:spPr bwMode="auto">
            <a:xfrm>
              <a:off x="4604" y="2868"/>
              <a:ext cx="606" cy="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Aft>
                  <a:spcPts val="1200"/>
                </a:spcAft>
              </a:pPr>
              <a:r>
                <a:rPr lang="en-US" altLang="en-US"/>
                <a:t>the house</a:t>
              </a:r>
            </a:p>
            <a:p>
              <a:pPr eaLnBrk="1" hangingPunct="1"/>
              <a:r>
                <a:rPr lang="en-US" altLang="en-US"/>
                <a:t>la casa</a:t>
              </a:r>
            </a:p>
          </p:txBody>
        </p:sp>
        <p:sp>
          <p:nvSpPr>
            <p:cNvPr id="141361" name="Line 17"/>
            <p:cNvSpPr>
              <a:spLocks noChangeShapeType="1"/>
            </p:cNvSpPr>
            <p:nvPr/>
          </p:nvSpPr>
          <p:spPr bwMode="auto">
            <a:xfrm>
              <a:off x="4769" y="3034"/>
              <a:ext cx="208" cy="16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141362" name="Line 18"/>
            <p:cNvSpPr>
              <a:spLocks noChangeShapeType="1"/>
            </p:cNvSpPr>
            <p:nvPr/>
          </p:nvSpPr>
          <p:spPr bwMode="auto">
            <a:xfrm flipH="1">
              <a:off x="4723" y="3034"/>
              <a:ext cx="330" cy="13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US"/>
            </a:p>
          </p:txBody>
        </p:sp>
      </p:grpSp>
      <p:sp>
        <p:nvSpPr>
          <p:cNvPr id="108563" name="Text Box 19"/>
          <p:cNvSpPr txBox="1">
            <a:spLocks noChangeArrowheads="1"/>
          </p:cNvSpPr>
          <p:nvPr/>
        </p:nvSpPr>
        <p:spPr bwMode="auto">
          <a:xfrm>
            <a:off x="3767139" y="3984626"/>
            <a:ext cx="1292225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1/2 x 1/4=1/8</a:t>
            </a:r>
          </a:p>
        </p:txBody>
      </p:sp>
      <p:sp>
        <p:nvSpPr>
          <p:cNvPr id="108615" name="Text Box 71"/>
          <p:cNvSpPr txBox="1">
            <a:spLocks noChangeArrowheads="1"/>
          </p:cNvSpPr>
          <p:nvPr/>
        </p:nvSpPr>
        <p:spPr bwMode="auto">
          <a:xfrm>
            <a:off x="2198688" y="3117850"/>
            <a:ext cx="1223962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333399"/>
                </a:solidFill>
              </a:rPr>
              <a:t>Recompute</a:t>
            </a:r>
          </a:p>
          <a:p>
            <a:pPr eaLnBrk="1" hangingPunct="1"/>
            <a:r>
              <a:rPr lang="en-US" altLang="en-US">
                <a:solidFill>
                  <a:srgbClr val="333399"/>
                </a:solidFill>
              </a:rPr>
              <a:t>Alignment</a:t>
            </a:r>
          </a:p>
          <a:p>
            <a:pPr eaLnBrk="1" hangingPunct="1"/>
            <a:r>
              <a:rPr lang="en-US" altLang="en-US">
                <a:solidFill>
                  <a:srgbClr val="333399"/>
                </a:solidFill>
              </a:rPr>
              <a:t>Probabilities</a:t>
            </a:r>
          </a:p>
          <a:p>
            <a:pPr eaLnBrk="1" hangingPunct="1"/>
            <a:r>
              <a:rPr lang="en-US" altLang="en-US" i="1">
                <a:solidFill>
                  <a:srgbClr val="333399"/>
                </a:solidFill>
              </a:rPr>
              <a:t>P</a:t>
            </a:r>
            <a:r>
              <a:rPr lang="en-US" altLang="en-US">
                <a:solidFill>
                  <a:srgbClr val="333399"/>
                </a:solidFill>
              </a:rPr>
              <a:t>(</a:t>
            </a:r>
            <a:r>
              <a:rPr lang="en-US" altLang="en-US" i="1">
                <a:solidFill>
                  <a:srgbClr val="333399"/>
                </a:solidFill>
              </a:rPr>
              <a:t>a</a:t>
            </a:r>
            <a:r>
              <a:rPr lang="en-US" altLang="en-US">
                <a:solidFill>
                  <a:srgbClr val="333399"/>
                </a:solidFill>
              </a:rPr>
              <a:t>, </a:t>
            </a:r>
            <a:r>
              <a:rPr lang="en-US" altLang="en-US" i="1">
                <a:solidFill>
                  <a:srgbClr val="333399"/>
                </a:solidFill>
              </a:rPr>
              <a:t>f</a:t>
            </a:r>
            <a:r>
              <a:rPr lang="en-US" altLang="en-US">
                <a:solidFill>
                  <a:srgbClr val="333399"/>
                </a:solidFill>
              </a:rPr>
              <a:t> | </a:t>
            </a:r>
            <a:r>
              <a:rPr lang="en-US" altLang="en-US" i="1">
                <a:solidFill>
                  <a:srgbClr val="333399"/>
                </a:solidFill>
              </a:rPr>
              <a:t>e</a:t>
            </a:r>
            <a:r>
              <a:rPr lang="en-US" altLang="en-US">
                <a:solidFill>
                  <a:srgbClr val="333399"/>
                </a:solidFill>
              </a:rPr>
              <a:t>)</a:t>
            </a:r>
          </a:p>
        </p:txBody>
      </p:sp>
      <p:sp>
        <p:nvSpPr>
          <p:cNvPr id="108616" name="Text Box 72"/>
          <p:cNvSpPr txBox="1">
            <a:spLocks noChangeArrowheads="1"/>
          </p:cNvSpPr>
          <p:nvPr/>
        </p:nvSpPr>
        <p:spPr bwMode="auto">
          <a:xfrm>
            <a:off x="5456239" y="3978276"/>
            <a:ext cx="1291036" cy="34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dirty="0"/>
              <a:t>1/2 x 1/2=1/4</a:t>
            </a:r>
          </a:p>
        </p:txBody>
      </p:sp>
      <p:sp>
        <p:nvSpPr>
          <p:cNvPr id="108617" name="Text Box 73"/>
          <p:cNvSpPr txBox="1">
            <a:spLocks noChangeArrowheads="1"/>
          </p:cNvSpPr>
          <p:nvPr/>
        </p:nvSpPr>
        <p:spPr bwMode="auto">
          <a:xfrm>
            <a:off x="7132639" y="3971926"/>
            <a:ext cx="1292225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1/2 x 1/2=1/4</a:t>
            </a:r>
          </a:p>
        </p:txBody>
      </p:sp>
      <p:sp>
        <p:nvSpPr>
          <p:cNvPr id="108618" name="Text Box 74"/>
          <p:cNvSpPr txBox="1">
            <a:spLocks noChangeArrowheads="1"/>
          </p:cNvSpPr>
          <p:nvPr/>
        </p:nvSpPr>
        <p:spPr bwMode="auto">
          <a:xfrm>
            <a:off x="8723314" y="3978276"/>
            <a:ext cx="1291036" cy="34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dirty="0"/>
              <a:t>1/2 x 1/4=1/8</a:t>
            </a:r>
          </a:p>
        </p:txBody>
      </p:sp>
      <p:sp>
        <p:nvSpPr>
          <p:cNvPr id="108620" name="Text Box 76"/>
          <p:cNvSpPr txBox="1">
            <a:spLocks noChangeArrowheads="1"/>
          </p:cNvSpPr>
          <p:nvPr/>
        </p:nvSpPr>
        <p:spPr bwMode="auto">
          <a:xfrm>
            <a:off x="2352676" y="4632325"/>
            <a:ext cx="1101725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333399"/>
                </a:solidFill>
              </a:rPr>
              <a:t>Normalize </a:t>
            </a:r>
          </a:p>
          <a:p>
            <a:pPr eaLnBrk="1" hangingPunct="1"/>
            <a:r>
              <a:rPr lang="en-US" altLang="en-US">
                <a:solidFill>
                  <a:srgbClr val="333399"/>
                </a:solidFill>
              </a:rPr>
              <a:t>to get</a:t>
            </a:r>
          </a:p>
          <a:p>
            <a:pPr eaLnBrk="1" hangingPunct="1"/>
            <a:r>
              <a:rPr lang="en-US" altLang="en-US" i="1">
                <a:solidFill>
                  <a:srgbClr val="333399"/>
                </a:solidFill>
              </a:rPr>
              <a:t>P</a:t>
            </a:r>
            <a:r>
              <a:rPr lang="en-US" altLang="en-US">
                <a:solidFill>
                  <a:srgbClr val="333399"/>
                </a:solidFill>
              </a:rPr>
              <a:t>(</a:t>
            </a:r>
            <a:r>
              <a:rPr lang="en-US" altLang="en-US" i="1">
                <a:solidFill>
                  <a:srgbClr val="333399"/>
                </a:solidFill>
              </a:rPr>
              <a:t>a</a:t>
            </a:r>
            <a:r>
              <a:rPr lang="en-US" altLang="en-US">
                <a:solidFill>
                  <a:srgbClr val="333399"/>
                </a:solidFill>
              </a:rPr>
              <a:t>, </a:t>
            </a:r>
            <a:r>
              <a:rPr lang="en-US" altLang="en-US" i="1">
                <a:solidFill>
                  <a:srgbClr val="333399"/>
                </a:solidFill>
              </a:rPr>
              <a:t>f</a:t>
            </a:r>
            <a:r>
              <a:rPr lang="en-US" altLang="en-US">
                <a:solidFill>
                  <a:srgbClr val="333399"/>
                </a:solidFill>
              </a:rPr>
              <a:t> | </a:t>
            </a:r>
            <a:r>
              <a:rPr lang="en-US" altLang="en-US" i="1">
                <a:solidFill>
                  <a:srgbClr val="333399"/>
                </a:solidFill>
              </a:rPr>
              <a:t>e</a:t>
            </a:r>
            <a:r>
              <a:rPr lang="en-US" altLang="en-US">
                <a:solidFill>
                  <a:srgbClr val="333399"/>
                </a:solidFill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621" name="Object 77"/>
              <p:cNvSpPr txBox="1"/>
              <p:nvPr/>
            </p:nvSpPr>
            <p:spPr bwMode="auto">
              <a:xfrm>
                <a:off x="4249739" y="4838700"/>
                <a:ext cx="890587" cy="641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1/8</m:t>
                          </m:r>
                        </m:num>
                        <m:den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3/8</m:t>
                          </m:r>
                        </m:den>
                      </m:f>
                      <m:r>
                        <a:rPr lang="it-IT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it-IT"/>
              </a:p>
            </p:txBody>
          </p:sp>
        </mc:Choice>
        <mc:Fallback xmlns="">
          <p:sp>
            <p:nvSpPr>
              <p:cNvPr id="108621" name="Object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49739" y="4838700"/>
                <a:ext cx="890587" cy="6413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622" name="Object 78"/>
              <p:cNvSpPr txBox="1"/>
              <p:nvPr/>
            </p:nvSpPr>
            <p:spPr bwMode="auto">
              <a:xfrm>
                <a:off x="5792789" y="4838700"/>
                <a:ext cx="890587" cy="641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1/4</m:t>
                          </m:r>
                        </m:num>
                        <m:den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3/8</m:t>
                          </m:r>
                        </m:den>
                      </m:f>
                      <m:r>
                        <a:rPr lang="it-IT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it-IT"/>
              </a:p>
            </p:txBody>
          </p:sp>
        </mc:Choice>
        <mc:Fallback xmlns="">
          <p:sp>
            <p:nvSpPr>
              <p:cNvPr id="108622" name="Object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92789" y="4838700"/>
                <a:ext cx="890587" cy="6413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623" name="Object 79"/>
              <p:cNvSpPr txBox="1"/>
              <p:nvPr/>
            </p:nvSpPr>
            <p:spPr bwMode="auto">
              <a:xfrm>
                <a:off x="7494589" y="4838700"/>
                <a:ext cx="890587" cy="641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1/4</m:t>
                          </m:r>
                        </m:num>
                        <m:den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3/8</m:t>
                          </m:r>
                        </m:den>
                      </m:f>
                      <m:r>
                        <a:rPr lang="it-IT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it-IT"/>
              </a:p>
            </p:txBody>
          </p:sp>
        </mc:Choice>
        <mc:Fallback xmlns="">
          <p:sp>
            <p:nvSpPr>
              <p:cNvPr id="108623" name="Object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94589" y="4838700"/>
                <a:ext cx="890587" cy="64135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624" name="Object 80"/>
              <p:cNvSpPr txBox="1"/>
              <p:nvPr/>
            </p:nvSpPr>
            <p:spPr bwMode="auto">
              <a:xfrm>
                <a:off x="8924925" y="4838700"/>
                <a:ext cx="890588" cy="641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1/8</m:t>
                          </m:r>
                        </m:num>
                        <m:den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3/8</m:t>
                          </m:r>
                        </m:den>
                      </m:f>
                      <m:r>
                        <a:rPr lang="it-IT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it-IT"/>
              </a:p>
            </p:txBody>
          </p:sp>
        </mc:Choice>
        <mc:Fallback xmlns="">
          <p:sp>
            <p:nvSpPr>
              <p:cNvPr id="108624" name="Object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24925" y="4838700"/>
                <a:ext cx="890588" cy="64135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8625" name="Oval 81"/>
          <p:cNvSpPr>
            <a:spLocks noChangeArrowheads="1"/>
          </p:cNvSpPr>
          <p:nvPr/>
        </p:nvSpPr>
        <p:spPr bwMode="auto">
          <a:xfrm>
            <a:off x="5381626" y="3445018"/>
            <a:ext cx="255677" cy="47913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8626" name="Oval 82"/>
          <p:cNvSpPr>
            <a:spLocks noChangeArrowheads="1"/>
          </p:cNvSpPr>
          <p:nvPr/>
        </p:nvSpPr>
        <p:spPr bwMode="auto">
          <a:xfrm>
            <a:off x="7083426" y="3438668"/>
            <a:ext cx="1412875" cy="47913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3857626" y="5702301"/>
            <a:ext cx="508344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339933"/>
                </a:solidFill>
              </a:rPr>
              <a:t>Continue EM iterations until translation</a:t>
            </a:r>
          </a:p>
          <a:p>
            <a:pPr eaLnBrk="1" hangingPunct="1"/>
            <a:r>
              <a:rPr lang="en-US" altLang="en-US" sz="2400">
                <a:solidFill>
                  <a:srgbClr val="339933"/>
                </a:solidFill>
              </a:rPr>
              <a:t>             parameters converge</a:t>
            </a:r>
          </a:p>
        </p:txBody>
      </p:sp>
      <p:sp>
        <p:nvSpPr>
          <p:cNvPr id="141331" name="Text Box 44"/>
          <p:cNvSpPr txBox="1">
            <a:spLocks noChangeArrowheads="1"/>
          </p:cNvSpPr>
          <p:nvPr/>
        </p:nvSpPr>
        <p:spPr bwMode="auto">
          <a:xfrm>
            <a:off x="2133600" y="1874839"/>
            <a:ext cx="1223710" cy="5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333399"/>
                </a:solidFill>
              </a:rPr>
              <a:t>Translation</a:t>
            </a:r>
          </a:p>
          <a:p>
            <a:pPr eaLnBrk="1" hangingPunct="1"/>
            <a:r>
              <a:rPr lang="en-US" altLang="en-US">
                <a:solidFill>
                  <a:srgbClr val="333399"/>
                </a:solidFill>
              </a:rPr>
              <a:t>Probabilities</a:t>
            </a:r>
          </a:p>
        </p:txBody>
      </p:sp>
      <p:graphicFrame>
        <p:nvGraphicFramePr>
          <p:cNvPr id="40" name="Group 49"/>
          <p:cNvGraphicFramePr>
            <a:graphicFrameLocks noGrp="1"/>
          </p:cNvGraphicFramePr>
          <p:nvPr/>
        </p:nvGraphicFramePr>
        <p:xfrm>
          <a:off x="4259263" y="1682751"/>
          <a:ext cx="3973512" cy="1471624"/>
        </p:xfrm>
        <a:graphic>
          <a:graphicData uri="http://schemas.openxmlformats.org/drawingml/2006/table">
            <a:tbl>
              <a:tblPr/>
              <a:tblGrid>
                <a:gridCol w="9713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00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85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35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790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90018" marR="90018" marT="46793" marB="467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verde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90018" marR="90018" marT="46793" marB="46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casa</a:t>
                      </a:r>
                    </a:p>
                  </a:txBody>
                  <a:tcPr marL="90018" marR="90018" marT="46793" marB="46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la</a:t>
                      </a:r>
                    </a:p>
                  </a:txBody>
                  <a:tcPr marL="90018" marR="90018" marT="46793" marB="46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90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green</a:t>
                      </a:r>
                    </a:p>
                  </a:txBody>
                  <a:tcPr marL="90018" marR="90018" marT="46793" marB="467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1/2</a:t>
                      </a:r>
                    </a:p>
                  </a:txBody>
                  <a:tcPr marL="90018" marR="90018" marT="46793" marB="46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1/2</a:t>
                      </a:r>
                    </a:p>
                  </a:txBody>
                  <a:tcPr marL="90018" marR="90018" marT="46793" marB="46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</a:t>
                      </a:r>
                    </a:p>
                  </a:txBody>
                  <a:tcPr marL="90018" marR="90018" marT="46793" marB="46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90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house</a:t>
                      </a:r>
                    </a:p>
                  </a:txBody>
                  <a:tcPr marL="90018" marR="90018" marT="46793" marB="467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1/2</a:t>
                      </a:r>
                    </a:p>
                  </a:txBody>
                  <a:tcPr marL="90018" marR="90018" marT="46793" marB="46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1/2 + 1/2</a:t>
                      </a:r>
                    </a:p>
                  </a:txBody>
                  <a:tcPr marL="90018" marR="90018" marT="46793" marB="46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1/2</a:t>
                      </a:r>
                    </a:p>
                  </a:txBody>
                  <a:tcPr marL="90018" marR="90018" marT="46793" marB="46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90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the</a:t>
                      </a:r>
                    </a:p>
                  </a:txBody>
                  <a:tcPr marL="90018" marR="90018" marT="46793" marB="467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</a:t>
                      </a:r>
                    </a:p>
                  </a:txBody>
                  <a:tcPr marL="90018" marR="90018" marT="46793" marB="46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1/2</a:t>
                      </a:r>
                    </a:p>
                  </a:txBody>
                  <a:tcPr marL="90018" marR="90018" marT="46793" marB="46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1/2</a:t>
                      </a:r>
                    </a:p>
                  </a:txBody>
                  <a:tcPr marL="90018" marR="90018" marT="46793" marB="46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1359" name="Footer Placeholder 6"/>
          <p:cNvSpPr txBox="1">
            <a:spLocks/>
          </p:cNvSpPr>
          <p:nvPr/>
        </p:nvSpPr>
        <p:spPr bwMode="auto">
          <a:xfrm>
            <a:off x="2919413" y="6553200"/>
            <a:ext cx="2514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latin typeface="Tw Cen MT" panose="020B0602020104020603" pitchFamily="34" charset="0"/>
              </a:rPr>
              <a:t>Slide from Ray Mooney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63" grpId="0"/>
      <p:bldP spid="108615" grpId="0"/>
      <p:bldP spid="108616" grpId="0"/>
      <p:bldP spid="108617" grpId="0"/>
      <p:bldP spid="108618" grpId="0"/>
      <p:bldP spid="108620" grpId="0"/>
      <p:bldP spid="108625" grpId="0" animBg="1"/>
      <p:bldP spid="108626" grpId="0" animBg="1"/>
      <p:bldP spid="54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2344" y="0"/>
            <a:ext cx="8469312" cy="755374"/>
          </a:xfrm>
        </p:spPr>
        <p:txBody>
          <a:bodyPr/>
          <a:lstStyle/>
          <a:p>
            <a:r>
              <a:rPr lang="en-US" altLang="en-US" sz="4000"/>
              <a:t>IBM Model 1 and EM Algorithm</a:t>
            </a:r>
          </a:p>
        </p:txBody>
      </p:sp>
      <p:sp>
        <p:nvSpPr>
          <p:cNvPr id="1433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00050" lvl="1" indent="0">
              <a:spcBef>
                <a:spcPct val="0"/>
              </a:spcBef>
              <a:buNone/>
            </a:pPr>
            <a:r>
              <a:rPr lang="en-US" altLang="en-US" sz="1800"/>
              <a:t>initialize t(e|f) uniformly</a:t>
            </a:r>
          </a:p>
          <a:p>
            <a:pPr marL="400050" lvl="1" indent="0">
              <a:spcBef>
                <a:spcPct val="0"/>
              </a:spcBef>
              <a:buNone/>
            </a:pPr>
            <a:r>
              <a:rPr lang="en-US" altLang="en-US" sz="1800"/>
              <a:t>repeat</a:t>
            </a:r>
          </a:p>
          <a:p>
            <a:pPr marL="800100" lvl="2" indent="0">
              <a:spcBef>
                <a:spcPct val="0"/>
              </a:spcBef>
              <a:buNone/>
            </a:pPr>
            <a:r>
              <a:rPr lang="en-US" altLang="en-US" sz="1800"/>
              <a:t>set count(e|f) to 0 for all e, f</a:t>
            </a:r>
          </a:p>
          <a:p>
            <a:pPr marL="800100" lvl="2" indent="0">
              <a:spcBef>
                <a:spcPct val="0"/>
              </a:spcBef>
              <a:buNone/>
            </a:pPr>
            <a:r>
              <a:rPr lang="en-US" altLang="en-US" sz="1800"/>
              <a:t>set total(f) to 0 for all f</a:t>
            </a:r>
          </a:p>
          <a:p>
            <a:pPr marL="800100" lvl="2" indent="0">
              <a:spcBef>
                <a:spcPct val="0"/>
              </a:spcBef>
              <a:buNone/>
            </a:pPr>
            <a:r>
              <a:rPr lang="en-US" altLang="en-US" sz="1800"/>
              <a:t>for all sentence pairs (e_s, f_s)</a:t>
            </a:r>
          </a:p>
          <a:p>
            <a:pPr marL="800100" lvl="2" indent="0">
              <a:spcBef>
                <a:spcPct val="0"/>
              </a:spcBef>
              <a:buNone/>
            </a:pPr>
            <a:r>
              <a:rPr lang="en-US" altLang="en-US" sz="1800"/>
              <a:t>	for all words e in e_s</a:t>
            </a:r>
          </a:p>
          <a:p>
            <a:pPr marL="800100" lvl="2" indent="0">
              <a:spcBef>
                <a:spcPct val="0"/>
              </a:spcBef>
              <a:buNone/>
            </a:pPr>
            <a:r>
              <a:rPr lang="en-US" altLang="en-US" sz="1800"/>
              <a:t>	   total_s = 0</a:t>
            </a:r>
          </a:p>
          <a:p>
            <a:pPr marL="800100" lvl="2" indent="0">
              <a:spcBef>
                <a:spcPct val="0"/>
              </a:spcBef>
              <a:buNone/>
            </a:pPr>
            <a:r>
              <a:rPr lang="en-US" altLang="en-US" sz="1800"/>
              <a:t>     for all words f in f_s</a:t>
            </a:r>
          </a:p>
          <a:p>
            <a:pPr marL="800100" lvl="2" indent="0">
              <a:spcBef>
                <a:spcPct val="0"/>
              </a:spcBef>
              <a:buNone/>
            </a:pPr>
            <a:r>
              <a:rPr lang="en-US" altLang="en-US" sz="1800"/>
              <a:t>		total_s += t(e|f)</a:t>
            </a:r>
          </a:p>
          <a:p>
            <a:pPr marL="800100" lvl="2" indent="0">
              <a:spcBef>
                <a:spcPct val="0"/>
              </a:spcBef>
              <a:buNone/>
            </a:pPr>
            <a:r>
              <a:rPr lang="en-US" altLang="en-US" sz="1800"/>
              <a:t>	for all words e in e_s</a:t>
            </a:r>
          </a:p>
          <a:p>
            <a:pPr marL="800100" lvl="2" indent="0">
              <a:spcBef>
                <a:spcPct val="0"/>
              </a:spcBef>
              <a:buNone/>
            </a:pPr>
            <a:r>
              <a:rPr lang="en-US" altLang="en-US" sz="1800"/>
              <a:t>	     for all words f in f_s</a:t>
            </a:r>
          </a:p>
          <a:p>
            <a:pPr marL="800100" lvl="2" indent="0">
              <a:spcBef>
                <a:spcPct val="0"/>
              </a:spcBef>
              <a:buNone/>
            </a:pPr>
            <a:r>
              <a:rPr lang="en-US" altLang="en-US" sz="1800"/>
              <a:t>		count(e|f) += t(e|f) / total_s</a:t>
            </a:r>
          </a:p>
          <a:p>
            <a:pPr marL="800100" lvl="2" indent="0">
              <a:spcBef>
                <a:spcPct val="0"/>
              </a:spcBef>
              <a:buNone/>
            </a:pPr>
            <a:r>
              <a:rPr lang="en-US" altLang="en-US" sz="1800"/>
              <a:t>		total(f) += t(e|f) / total_s</a:t>
            </a:r>
          </a:p>
          <a:p>
            <a:pPr marL="800100" lvl="2" indent="0">
              <a:spcBef>
                <a:spcPct val="0"/>
              </a:spcBef>
              <a:buNone/>
            </a:pPr>
            <a:r>
              <a:rPr lang="en-US" altLang="en-US" sz="1800"/>
              <a:t>	for all f in domain( total(.) )</a:t>
            </a:r>
          </a:p>
          <a:p>
            <a:pPr marL="800100" lvl="2" indent="0">
              <a:spcBef>
                <a:spcPct val="0"/>
              </a:spcBef>
              <a:buNone/>
            </a:pPr>
            <a:r>
              <a:rPr lang="en-US" altLang="en-US" sz="1800"/>
              <a:t>	     for all e in domain( count(.|f) )</a:t>
            </a:r>
          </a:p>
          <a:p>
            <a:pPr marL="800100" lvl="2" indent="0">
              <a:spcBef>
                <a:spcPct val="0"/>
              </a:spcBef>
              <a:buNone/>
            </a:pPr>
            <a:r>
              <a:rPr lang="en-US" altLang="en-US" sz="1800"/>
              <a:t>		t(e|f) = count(e|f) / total(f)</a:t>
            </a:r>
          </a:p>
          <a:p>
            <a:pPr marL="400050" lvl="1" indent="0">
              <a:spcBef>
                <a:spcPct val="0"/>
              </a:spcBef>
              <a:buNone/>
            </a:pPr>
            <a:r>
              <a:rPr lang="en-US" altLang="en-US" sz="1800"/>
              <a:t>until convergence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Higher IBM Models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8777575"/>
              </p:ext>
            </p:extLst>
          </p:nvPr>
        </p:nvGraphicFramePr>
        <p:xfrm>
          <a:off x="2971800" y="1627091"/>
          <a:ext cx="6629400" cy="1482724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1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681">
                <a:tc>
                  <a:txBody>
                    <a:bodyPr/>
                    <a:lstStyle/>
                    <a:p>
                      <a:r>
                        <a:rPr lang="en-US" sz="1800" dirty="0"/>
                        <a:t>IBM Model 1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lexical translation</a:t>
                      </a:r>
                      <a:endParaRPr lang="en-US" sz="1800" dirty="0"/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IBM Model 2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adds absolute reordering model</a:t>
                      </a:r>
                      <a:endParaRPr lang="en-US" sz="1800" dirty="0"/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IBM Model 3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adds fertility model</a:t>
                      </a:r>
                      <a:endParaRPr lang="en-US" sz="1800" dirty="0"/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IBM Model 4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relative reordering model</a:t>
                      </a:r>
                      <a:endParaRPr lang="en-US" sz="1800" dirty="0"/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438400" y="3760691"/>
            <a:ext cx="8001000" cy="2677656"/>
          </a:xfrm>
          <a:prstGeom prst="rect">
            <a:avLst/>
          </a:prstGeom>
        </p:spPr>
        <p:txBody>
          <a:bodyPr>
            <a:spAutoFit/>
          </a:bodyPr>
          <a:lstStyle>
            <a:lvl1pPr marL="342900" indent="-3429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800100" indent="-3429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Only IBM Model 1 has </a:t>
            </a:r>
            <a:r>
              <a:rPr lang="en-US" altLang="en-US" sz="2400" i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global maximum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training of a higher IBM model builds on previous model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Computationally biggest change in Model 3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400" i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exhaustive</a:t>
            </a:r>
            <a:r>
              <a:rPr lang="en-US" altLang="en-US" sz="2400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count collection becomes computationally too expensive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400" i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sampling</a:t>
            </a:r>
            <a:r>
              <a:rPr lang="en-US" altLang="en-US" sz="2400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over high probability alignments is used instead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sz="5400" dirty="0"/>
              <a:t>Phrase-based Translation Model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34303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1940" y="0"/>
            <a:ext cx="8469312" cy="742122"/>
          </a:xfrm>
        </p:spPr>
        <p:txBody>
          <a:bodyPr/>
          <a:lstStyle/>
          <a:p>
            <a:r>
              <a:rPr lang="en-US" altLang="en-US" sz="4000"/>
              <a:t>Phrase-based Translation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11940" y="1172369"/>
                <a:ext cx="8575330" cy="4835525"/>
              </a:xfrm>
            </p:spPr>
            <p:txBody>
              <a:bodyPr/>
              <a:lstStyle/>
              <a:p>
                <a:r>
                  <a:rPr lang="en-US" altLang="en-US" sz="2800" dirty="0"/>
                  <a:t>Major components of PB model</a:t>
                </a:r>
              </a:p>
              <a:p>
                <a:pPr lvl="1"/>
                <a:r>
                  <a:rPr lang="en-US" altLang="en-US" sz="2400" dirty="0">
                    <a:latin typeface="Tw Cen MT" panose="020B0602020104020603" pitchFamily="34" charset="0"/>
                  </a:rPr>
                  <a:t>Phrase translation model </a:t>
                </a:r>
                <a:r>
                  <a:rPr lang="en-US" altLang="en-US" sz="2400" dirty="0">
                    <a:latin typeface="Symbol" panose="05050102010706020507" pitchFamily="18" charset="2"/>
                  </a:rPr>
                  <a:t>f</a:t>
                </a:r>
                <a:r>
                  <a:rPr lang="en-US" altLang="en-US" sz="2400" dirty="0">
                    <a:latin typeface="Times New Roman" panose="02020603050405020304" pitchFamily="18" charset="0"/>
                  </a:rPr>
                  <a:t>(</a:t>
                </a:r>
                <a:r>
                  <a:rPr lang="en-US" altLang="en-US" sz="2400" i="1" dirty="0" err="1">
                    <a:latin typeface="Times New Roman" panose="02020603050405020304" pitchFamily="18" charset="0"/>
                  </a:rPr>
                  <a:t>f</a:t>
                </a:r>
                <a:r>
                  <a:rPr lang="en-US" altLang="en-US" sz="2400" dirty="0" err="1">
                    <a:latin typeface="Times New Roman" panose="02020603050405020304" pitchFamily="18" charset="0"/>
                  </a:rPr>
                  <a:t>|</a:t>
                </a:r>
                <a:r>
                  <a:rPr lang="en-US" altLang="en-US" sz="2400" i="1" dirty="0" err="1">
                    <a:latin typeface="Times New Roman" panose="02020603050405020304" pitchFamily="18" charset="0"/>
                  </a:rPr>
                  <a:t>e</a:t>
                </a:r>
                <a:r>
                  <a:rPr lang="en-US" altLang="en-US" sz="2400" dirty="0">
                    <a:latin typeface="Times New Roman" panose="02020603050405020304" pitchFamily="18" charset="0"/>
                  </a:rPr>
                  <a:t>)</a:t>
                </a:r>
              </a:p>
              <a:p>
                <a:pPr lvl="1"/>
                <a:r>
                  <a:rPr lang="en-US" altLang="en-US" sz="2400" dirty="0">
                    <a:latin typeface="Tw Cen MT" panose="020B0602020104020603" pitchFamily="34" charset="0"/>
                  </a:rPr>
                  <a:t>Reordering model </a:t>
                </a:r>
                <a:r>
                  <a:rPr lang="en-US" altLang="en-US" sz="2400" dirty="0">
                    <a:latin typeface="Symbol" panose="05050102010706020507" pitchFamily="18" charset="2"/>
                  </a:rPr>
                  <a:t>W</a:t>
                </a:r>
                <a:r>
                  <a:rPr lang="en-US" altLang="en-US" sz="2400" dirty="0">
                    <a:latin typeface="Times New Roman" panose="02020603050405020304" pitchFamily="18" charset="0"/>
                  </a:rPr>
                  <a:t>(</a:t>
                </a:r>
                <a:r>
                  <a:rPr lang="en-US" altLang="en-US" sz="2400" b="1" i="1" dirty="0" err="1">
                    <a:latin typeface="Times New Roman" panose="02020603050405020304" pitchFamily="18" charset="0"/>
                  </a:rPr>
                  <a:t>f</a:t>
                </a:r>
                <a:r>
                  <a:rPr lang="en-US" altLang="en-US" sz="2400" dirty="0" err="1">
                    <a:latin typeface="Times New Roman" panose="02020603050405020304" pitchFamily="18" charset="0"/>
                  </a:rPr>
                  <a:t>|</a:t>
                </a:r>
                <a:r>
                  <a:rPr lang="en-US" altLang="en-US" sz="2400" b="1" i="1" dirty="0" err="1">
                    <a:latin typeface="Times New Roman" panose="02020603050405020304" pitchFamily="18" charset="0"/>
                  </a:rPr>
                  <a:t>e</a:t>
                </a:r>
                <a:r>
                  <a:rPr lang="en-US" altLang="en-US" sz="2400" dirty="0">
                    <a:latin typeface="Times New Roman" panose="02020603050405020304" pitchFamily="18" charset="0"/>
                  </a:rPr>
                  <a:t>)</a:t>
                </a:r>
              </a:p>
              <a:p>
                <a:pPr lvl="1"/>
                <a:r>
                  <a:rPr lang="en-US" altLang="en-US" sz="2400" dirty="0">
                    <a:latin typeface="Tw Cen MT" panose="020B0602020104020603" pitchFamily="34" charset="0"/>
                  </a:rPr>
                  <a:t>Language model </a:t>
                </a:r>
                <a:r>
                  <a:rPr lang="en-US" altLang="en-US" sz="2400" i="1" dirty="0" err="1">
                    <a:latin typeface="Times New Roman" panose="02020603050405020304" pitchFamily="18" charset="0"/>
                  </a:rPr>
                  <a:t>p</a:t>
                </a:r>
                <a:r>
                  <a:rPr lang="en-US" altLang="en-US" sz="2400" baseline="-25000" dirty="0" err="1">
                    <a:latin typeface="Times New Roman" panose="02020603050405020304" pitchFamily="18" charset="0"/>
                  </a:rPr>
                  <a:t>LM</a:t>
                </a:r>
                <a:r>
                  <a:rPr lang="en-US" altLang="en-US" sz="2400" dirty="0">
                    <a:latin typeface="Times New Roman" panose="02020603050405020304" pitchFamily="18" charset="0"/>
                  </a:rPr>
                  <a:t>(</a:t>
                </a:r>
                <a:r>
                  <a:rPr lang="en-US" altLang="en-US" sz="2400" b="1" i="1" dirty="0">
                    <a:latin typeface="Times New Roman" panose="02020603050405020304" pitchFamily="18" charset="0"/>
                  </a:rPr>
                  <a:t>e</a:t>
                </a:r>
                <a:r>
                  <a:rPr lang="en-US" altLang="en-US" sz="2400" dirty="0">
                    <a:latin typeface="Times New Roman" panose="02020603050405020304" pitchFamily="18" charset="0"/>
                  </a:rPr>
                  <a:t>)</a:t>
                </a:r>
              </a:p>
              <a:p>
                <a:r>
                  <a:rPr lang="en-US" altLang="en-US" sz="2800" dirty="0"/>
                  <a:t>Bayes rule:</a:t>
                </a:r>
              </a:p>
              <a:p>
                <a:pPr lvl="1">
                  <a:buFont typeface="Wingdings" panose="05000000000000000000" pitchFamily="2" charset="2"/>
                  <a:buNone/>
                </a:pPr>
                <a:r>
                  <a:rPr lang="en-US" altLang="en-US" sz="2400" dirty="0" err="1">
                    <a:latin typeface="Times New Roman" panose="02020603050405020304" pitchFamily="18" charset="0"/>
                  </a:rPr>
                  <a:t>argmax</a:t>
                </a:r>
                <a:r>
                  <a:rPr lang="en-US" altLang="en-US" sz="2400" b="1" i="1" baseline="-25000" dirty="0" err="1">
                    <a:latin typeface="Times New Roman" panose="02020603050405020304" pitchFamily="18" charset="0"/>
                  </a:rPr>
                  <a:t>e</a:t>
                </a:r>
                <a:r>
                  <a:rPr lang="en-US" altLang="en-US" sz="2400" i="1" dirty="0" err="1">
                    <a:latin typeface="Times New Roman" panose="02020603050405020304" pitchFamily="18" charset="0"/>
                  </a:rPr>
                  <a:t>p</a:t>
                </a:r>
                <a:r>
                  <a:rPr lang="en-US" altLang="en-US" sz="2400" dirty="0">
                    <a:latin typeface="Times New Roman" panose="02020603050405020304" pitchFamily="18" charset="0"/>
                  </a:rPr>
                  <a:t>(</a:t>
                </a:r>
                <a:r>
                  <a:rPr lang="en-US" altLang="en-US" sz="2400" b="1" i="1" dirty="0" err="1">
                    <a:latin typeface="Times New Roman" panose="02020603050405020304" pitchFamily="18" charset="0"/>
                  </a:rPr>
                  <a:t>e</a:t>
                </a:r>
                <a:r>
                  <a:rPr lang="en-US" altLang="en-US" sz="2400" dirty="0" err="1">
                    <a:latin typeface="Times New Roman" panose="02020603050405020304" pitchFamily="18" charset="0"/>
                  </a:rPr>
                  <a:t>|</a:t>
                </a:r>
                <a:r>
                  <a:rPr lang="en-US" altLang="en-US" sz="2400" b="1" i="1" dirty="0" err="1">
                    <a:latin typeface="Times New Roman" panose="02020603050405020304" pitchFamily="18" charset="0"/>
                  </a:rPr>
                  <a:t>f</a:t>
                </a:r>
                <a:r>
                  <a:rPr lang="en-US" altLang="en-US" sz="2400" dirty="0">
                    <a:latin typeface="Times New Roman" panose="02020603050405020304" pitchFamily="18" charset="0"/>
                  </a:rPr>
                  <a:t>) = </a:t>
                </a:r>
                <a:r>
                  <a:rPr lang="en-US" altLang="en-US" sz="2400" dirty="0" err="1">
                    <a:latin typeface="Times New Roman" panose="02020603050405020304" pitchFamily="18" charset="0"/>
                  </a:rPr>
                  <a:t>argmax</a:t>
                </a:r>
                <a:r>
                  <a:rPr lang="en-US" altLang="en-US" sz="2400" i="1" baseline="-25000" dirty="0" err="1">
                    <a:latin typeface="Times New Roman" panose="02020603050405020304" pitchFamily="18" charset="0"/>
                  </a:rPr>
                  <a:t>e</a:t>
                </a:r>
                <a:r>
                  <a:rPr lang="en-US" altLang="en-US" sz="2400" i="1" dirty="0" err="1">
                    <a:latin typeface="Times New Roman" panose="02020603050405020304" pitchFamily="18" charset="0"/>
                  </a:rPr>
                  <a:t>p</a:t>
                </a:r>
                <a:r>
                  <a:rPr lang="en-US" altLang="en-US" sz="2400" dirty="0">
                    <a:latin typeface="Times New Roman" panose="02020603050405020304" pitchFamily="18" charset="0"/>
                  </a:rPr>
                  <a:t>(</a:t>
                </a:r>
                <a:r>
                  <a:rPr lang="en-US" altLang="en-US" sz="2400" b="1" i="1" dirty="0" err="1">
                    <a:latin typeface="Times New Roman" panose="02020603050405020304" pitchFamily="18" charset="0"/>
                  </a:rPr>
                  <a:t>f</a:t>
                </a:r>
                <a:r>
                  <a:rPr lang="en-US" altLang="en-US" sz="2400" dirty="0" err="1">
                    <a:latin typeface="Times New Roman" panose="02020603050405020304" pitchFamily="18" charset="0"/>
                  </a:rPr>
                  <a:t>|</a:t>
                </a:r>
                <a:r>
                  <a:rPr lang="en-US" altLang="en-US" sz="2400" b="1" i="1" dirty="0" err="1">
                    <a:latin typeface="Times New Roman" panose="02020603050405020304" pitchFamily="18" charset="0"/>
                  </a:rPr>
                  <a:t>e</a:t>
                </a:r>
                <a:r>
                  <a:rPr lang="en-US" altLang="en-US" sz="2400" dirty="0">
                    <a:latin typeface="Times New Roman" panose="02020603050405020304" pitchFamily="18" charset="0"/>
                  </a:rPr>
                  <a:t>)</a:t>
                </a:r>
                <a:r>
                  <a:rPr lang="en-US" altLang="en-US" sz="2400" i="1" dirty="0">
                    <a:latin typeface="Times New Roman" panose="02020603050405020304" pitchFamily="18" charset="0"/>
                  </a:rPr>
                  <a:t>p</a:t>
                </a:r>
                <a:r>
                  <a:rPr lang="en-US" altLang="en-US" sz="2400" dirty="0">
                    <a:latin typeface="Times New Roman" panose="02020603050405020304" pitchFamily="18" charset="0"/>
                  </a:rPr>
                  <a:t>(</a:t>
                </a:r>
                <a:r>
                  <a:rPr lang="en-US" altLang="en-US" sz="2400" b="1" i="1" dirty="0">
                    <a:latin typeface="Times New Roman" panose="02020603050405020304" pitchFamily="18" charset="0"/>
                  </a:rPr>
                  <a:t>e</a:t>
                </a:r>
                <a:r>
                  <a:rPr lang="en-US" altLang="en-US" sz="2400" dirty="0">
                    <a:latin typeface="Times New Roman" panose="02020603050405020304" pitchFamily="18" charset="0"/>
                  </a:rPr>
                  <a:t>)</a:t>
                </a:r>
              </a:p>
              <a:p>
                <a:pPr lvl="1">
                  <a:buFont typeface="Wingdings" panose="05000000000000000000" pitchFamily="2" charset="2"/>
                  <a:buNone/>
                </a:pPr>
                <a:r>
                  <a:rPr lang="en-US" altLang="en-US" sz="2400" dirty="0">
                    <a:latin typeface="Times New Roman" panose="02020603050405020304" pitchFamily="18" charset="0"/>
                  </a:rPr>
                  <a:t>			   = </a:t>
                </a:r>
                <a:r>
                  <a:rPr lang="en-US" altLang="en-US" sz="2400" dirty="0" err="1">
                    <a:latin typeface="Times New Roman" panose="02020603050405020304" pitchFamily="18" charset="0"/>
                  </a:rPr>
                  <a:t>argmax</a:t>
                </a:r>
                <a:r>
                  <a:rPr lang="en-US" altLang="en-US" sz="2400" i="1" baseline="-25000" dirty="0" err="1">
                    <a:latin typeface="Times New Roman" panose="02020603050405020304" pitchFamily="18" charset="0"/>
                  </a:rPr>
                  <a:t>e</a:t>
                </a:r>
                <a:r>
                  <a:rPr lang="en-US" altLang="en-US" sz="2400" i="1" dirty="0" err="1">
                    <a:latin typeface="Symbol" panose="05050102010706020507" pitchFamily="18" charset="2"/>
                  </a:rPr>
                  <a:t>f</a:t>
                </a:r>
                <a:r>
                  <a:rPr lang="en-US" altLang="en-US" sz="2400" dirty="0">
                    <a:latin typeface="Times New Roman" panose="02020603050405020304" pitchFamily="18" charset="0"/>
                  </a:rPr>
                  <a:t>(</a:t>
                </a:r>
                <a:r>
                  <a:rPr lang="en-US" altLang="en-US" sz="2400" b="1" i="1" dirty="0" err="1">
                    <a:latin typeface="Times New Roman" panose="02020603050405020304" pitchFamily="18" charset="0"/>
                  </a:rPr>
                  <a:t>f</a:t>
                </a:r>
                <a:r>
                  <a:rPr lang="en-US" altLang="en-US" sz="2400" dirty="0" err="1">
                    <a:latin typeface="Times New Roman" panose="02020603050405020304" pitchFamily="18" charset="0"/>
                  </a:rPr>
                  <a:t>|</a:t>
                </a:r>
                <a:r>
                  <a:rPr lang="en-US" altLang="en-US" sz="2400" b="1" i="1" dirty="0" err="1">
                    <a:latin typeface="Times New Roman" panose="02020603050405020304" pitchFamily="18" charset="0"/>
                  </a:rPr>
                  <a:t>e</a:t>
                </a:r>
                <a:r>
                  <a:rPr lang="en-US" altLang="en-US" sz="2400" dirty="0">
                    <a:latin typeface="Times New Roman" panose="02020603050405020304" pitchFamily="18" charset="0"/>
                  </a:rPr>
                  <a:t>)</a:t>
                </a:r>
                <a:r>
                  <a:rPr lang="en-US" altLang="en-US" sz="2400" i="1" dirty="0"/>
                  <a:t> </a:t>
                </a:r>
                <a:r>
                  <a:rPr lang="en-US" altLang="en-US" sz="2400" i="1" dirty="0" err="1">
                    <a:latin typeface="Times New Roman" panose="02020603050405020304" pitchFamily="18" charset="0"/>
                  </a:rPr>
                  <a:t>p</a:t>
                </a:r>
                <a:r>
                  <a:rPr lang="en-US" altLang="en-US" sz="2400" baseline="-25000" dirty="0" err="1">
                    <a:latin typeface="Times New Roman" panose="02020603050405020304" pitchFamily="18" charset="0"/>
                  </a:rPr>
                  <a:t>LM</a:t>
                </a:r>
                <a:r>
                  <a:rPr lang="en-US" altLang="en-US" sz="2400" dirty="0">
                    <a:latin typeface="Times New Roman" panose="02020603050405020304" pitchFamily="18" charset="0"/>
                  </a:rPr>
                  <a:t>(</a:t>
                </a:r>
                <a:r>
                  <a:rPr lang="en-US" altLang="en-US" sz="2400" b="1" i="1" dirty="0">
                    <a:latin typeface="Times New Roman" panose="02020603050405020304" pitchFamily="18" charset="0"/>
                  </a:rPr>
                  <a:t>e</a:t>
                </a:r>
                <a:r>
                  <a:rPr lang="en-US" altLang="en-US" sz="2400" dirty="0">
                    <a:latin typeface="Times New Roman" panose="02020603050405020304" pitchFamily="18" charset="0"/>
                  </a:rPr>
                  <a:t>) </a:t>
                </a:r>
                <a:r>
                  <a:rPr lang="en-US" altLang="en-US" sz="2400" dirty="0">
                    <a:latin typeface="Symbol" panose="05050102010706020507" pitchFamily="18" charset="2"/>
                  </a:rPr>
                  <a:t>W</a:t>
                </a:r>
                <a:r>
                  <a:rPr lang="en-US" altLang="en-US" sz="2400" dirty="0">
                    <a:latin typeface="Times New Roman" panose="02020603050405020304" pitchFamily="18" charset="0"/>
                  </a:rPr>
                  <a:t>(</a:t>
                </a:r>
                <a:r>
                  <a:rPr lang="en-US" altLang="en-US" sz="2400" b="1" i="1" dirty="0" err="1">
                    <a:latin typeface="Times New Roman" panose="02020603050405020304" pitchFamily="18" charset="0"/>
                  </a:rPr>
                  <a:t>f</a:t>
                </a:r>
                <a:r>
                  <a:rPr lang="en-US" altLang="en-US" sz="2400" dirty="0" err="1">
                    <a:latin typeface="Times New Roman" panose="02020603050405020304" pitchFamily="18" charset="0"/>
                  </a:rPr>
                  <a:t>|</a:t>
                </a:r>
                <a:r>
                  <a:rPr lang="en-US" altLang="en-US" sz="2400" b="1" i="1" dirty="0" err="1">
                    <a:latin typeface="Times New Roman" panose="02020603050405020304" pitchFamily="18" charset="0"/>
                  </a:rPr>
                  <a:t>e</a:t>
                </a:r>
                <a:r>
                  <a:rPr lang="en-US" altLang="en-US" sz="2400" dirty="0">
                    <a:latin typeface="Times New Roman" panose="02020603050405020304" pitchFamily="18" charset="0"/>
                  </a:rPr>
                  <a:t>)</a:t>
                </a:r>
              </a:p>
              <a:p>
                <a:r>
                  <a:rPr lang="en-US" altLang="en-US" sz="2800" dirty="0"/>
                  <a:t>Sentences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i="1" dirty="0">
                    <a:latin typeface="Times New Roman" panose="02020603050405020304" pitchFamily="18" charset="0"/>
                  </a:rPr>
                  <a:t>f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/>
                  <a:t>and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i="1" dirty="0">
                    <a:latin typeface="Times New Roman" panose="02020603050405020304" pitchFamily="18" charset="0"/>
                  </a:rPr>
                  <a:t>e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/>
                  <a:t>are decomposed into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i="1" dirty="0">
                    <a:latin typeface="Times New Roman" panose="02020603050405020304" pitchFamily="18" charset="0"/>
                  </a:rPr>
                  <a:t>I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/>
                  <a:t>phrases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Sup>
                          <m:sSubSupPr>
                            <m:ctrlPr>
                              <a:rPr lang="it-IT" sz="28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̅"/>
                                <m:ctrlPr>
                                  <a:rPr lang="it-IT" sz="280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acc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sup>
                        </m:sSubSup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̄"/>
                            <m:ctrlPr>
                              <a:rPr lang="it-IT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it-IT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acc>
                      </m:e>
                      <m:sub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it-IT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̄"/>
                            <m:ctrlPr>
                              <a:rPr lang="it-IT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it-IT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acc>
                      </m:e>
                      <m:sub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</m:oMath>
                </a14:m>
                <a:endParaRPr lang="en-US" altLang="en-US" sz="2800" i="1" baseline="-25000" dirty="0">
                  <a:latin typeface="Times New Roman" panose="02020603050405020304" pitchFamily="18" charset="0"/>
                </a:endParaRPr>
              </a:p>
              <a:p>
                <a:pPr>
                  <a:buFont typeface="Wingdings" panose="05000000000000000000" pitchFamily="2" charset="2"/>
                  <a:buNone/>
                </a:pPr>
                <a:endParaRPr lang="en-US" altLang="en-US" sz="2800" i="1" baseline="-25000" dirty="0">
                  <a:latin typeface="Times New Roman" panose="02020603050405020304" pitchFamily="18" charset="0"/>
                </a:endParaRPr>
              </a:p>
              <a:p>
                <a:pPr>
                  <a:buFont typeface="Wingdings" panose="05000000000000000000" pitchFamily="2" charset="2"/>
                  <a:buNone/>
                </a:pPr>
                <a:endParaRPr lang="en-US" altLang="en-US" sz="2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11940" y="1172369"/>
                <a:ext cx="8575330" cy="4835525"/>
              </a:xfrm>
              <a:blipFill>
                <a:blip r:embed="rId2"/>
                <a:stretch>
                  <a:fillRect l="-853" t="-125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ject 2">
                <a:extLst>
                  <a:ext uri="{FF2B5EF4-FFF2-40B4-BE49-F238E27FC236}">
                    <a16:creationId xmlns:a16="http://schemas.microsoft.com/office/drawing/2014/main" id="{BC3F754E-3486-44AE-97BF-E552452DE115}"/>
                  </a:ext>
                </a:extLst>
              </p:cNvPr>
              <p:cNvSpPr txBox="1"/>
              <p:nvPr/>
            </p:nvSpPr>
            <p:spPr bwMode="auto">
              <a:xfrm>
                <a:off x="4003808" y="5285584"/>
                <a:ext cx="4885575" cy="11525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r>
                        <a:rPr lang="it-IT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it-IT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it-IT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hr m:val="∏"/>
                          <m:ctrlPr>
                            <a:rPr lang="it-IT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it-IT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it-IT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it-IT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sup>
                        <m:e>
                          <m:r>
                            <a:rPr lang="it-IT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  <m:r>
                            <a:rPr lang="it-IT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it-IT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̄"/>
                                  <m:ctrlPr>
                                    <a:rPr lang="it-IT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it-IT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</m:acc>
                            </m:e>
                            <m:sub>
                              <m:r>
                                <a:rPr lang="it-IT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it-IT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it-IT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̄"/>
                              <m:ctrlPr>
                                <a:rPr lang="it-IT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acc>
                        </m:e>
                        <m:sub>
                          <m:r>
                            <a:rPr lang="it-IT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it-IT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it-IT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it-IT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it-IT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it-IT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it-IT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5" name="Object 2">
                <a:extLst>
                  <a:ext uri="{FF2B5EF4-FFF2-40B4-BE49-F238E27FC236}">
                    <a16:creationId xmlns:a16="http://schemas.microsoft.com/office/drawing/2014/main" id="{BC3F754E-3486-44AE-97BF-E552452DE1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03808" y="5285584"/>
                <a:ext cx="4885575" cy="115255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909689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PBMT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Many-to-many translation can handle non-compositional phrases</a:t>
            </a:r>
          </a:p>
          <a:p>
            <a:r>
              <a:rPr lang="en-US" dirty="0"/>
              <a:t> Use of local context in translation</a:t>
            </a:r>
          </a:p>
          <a:p>
            <a:r>
              <a:rPr lang="en-US" dirty="0"/>
              <a:t> The more data, the longer phrases can be learned</a:t>
            </a:r>
          </a:p>
        </p:txBody>
      </p:sp>
    </p:spTree>
    <p:extLst>
      <p:ext uri="{BB962C8B-B14F-4D97-AF65-F5344CB8AC3E}">
        <p14:creationId xmlns:p14="http://schemas.microsoft.com/office/powerpoint/2010/main" val="414398303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Phrase Translation Table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239918"/>
            <a:ext cx="9601200" cy="81416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Phrase translations for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den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Vorschlag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3796207"/>
              </p:ext>
            </p:extLst>
          </p:nvPr>
        </p:nvGraphicFramePr>
        <p:xfrm>
          <a:off x="3061248" y="2160105"/>
          <a:ext cx="6824874" cy="34032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143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2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10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72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62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English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 dirty="0">
                          <a:effectLst/>
                          <a:sym typeface="Symbol" panose="05050102010706020507" pitchFamily="18" charset="2"/>
                        </a:rPr>
                        <a:t></a:t>
                      </a:r>
                      <a:r>
                        <a:rPr lang="en-US" sz="2000" b="0" u="none" strike="noStrike" dirty="0">
                          <a:effectLst/>
                          <a:latin typeface="+mj-lt"/>
                        </a:rPr>
                        <a:t>(</a:t>
                      </a:r>
                      <a:r>
                        <a:rPr lang="en-US" sz="2000" b="0" i="1" u="none" strike="noStrike" dirty="0" err="1">
                          <a:effectLst/>
                          <a:latin typeface="+mj-lt"/>
                        </a:rPr>
                        <a:t>e</a:t>
                      </a:r>
                      <a:r>
                        <a:rPr lang="en-US" sz="2000" b="0" u="none" strike="noStrike" dirty="0" err="1">
                          <a:effectLst/>
                          <a:latin typeface="+mj-lt"/>
                        </a:rPr>
                        <a:t>|</a:t>
                      </a:r>
                      <a:r>
                        <a:rPr lang="en-US" sz="2000" b="0" i="1" u="none" strike="noStrike" dirty="0" err="1">
                          <a:effectLst/>
                          <a:latin typeface="+mj-lt"/>
                        </a:rPr>
                        <a:t>f</a:t>
                      </a:r>
                      <a:r>
                        <a:rPr lang="en-US" sz="2000" b="0" u="none" strike="noStrike" dirty="0">
                          <a:effectLst/>
                          <a:latin typeface="+mj-lt"/>
                        </a:rPr>
                        <a:t>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English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 dirty="0">
                          <a:effectLst/>
                          <a:sym typeface="Symbol" panose="05050102010706020507" pitchFamily="18" charset="2"/>
                        </a:rPr>
                        <a:t></a:t>
                      </a:r>
                      <a:r>
                        <a:rPr lang="en-US" sz="2000" b="0" u="none" strike="noStrike" dirty="0">
                          <a:effectLst/>
                          <a:latin typeface="+mj-lt"/>
                        </a:rPr>
                        <a:t>(</a:t>
                      </a:r>
                      <a:r>
                        <a:rPr lang="en-US" sz="2000" b="0" i="1" u="none" strike="noStrike" dirty="0" err="1">
                          <a:effectLst/>
                          <a:latin typeface="+mj-lt"/>
                        </a:rPr>
                        <a:t>e</a:t>
                      </a:r>
                      <a:r>
                        <a:rPr lang="en-US" sz="2000" b="0" u="none" strike="noStrike" dirty="0" err="1">
                          <a:effectLst/>
                          <a:latin typeface="+mj-lt"/>
                        </a:rPr>
                        <a:t>|</a:t>
                      </a:r>
                      <a:r>
                        <a:rPr lang="en-US" sz="2000" b="0" i="1" u="none" strike="noStrike" dirty="0" err="1">
                          <a:effectLst/>
                          <a:latin typeface="+mj-lt"/>
                        </a:rPr>
                        <a:t>f</a:t>
                      </a:r>
                      <a:r>
                        <a:rPr lang="en-US" sz="2000" b="0" u="none" strike="noStrike" dirty="0">
                          <a:effectLst/>
                          <a:latin typeface="+mj-lt"/>
                        </a:rPr>
                        <a:t>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79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the proposal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0.6227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the suggestions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0.0114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92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's proposal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0.1068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the proposed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0.0114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92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a proposal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0.0341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the motion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0.0091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92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the idea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0.025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the idea of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0.0091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92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this proposal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0.0227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the proposal ,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0.0068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92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proposal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0.0205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its proposal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0.0068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949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of the proposal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0.0159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it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0.0068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92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the proposals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0.0159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...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...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9440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198688" y="0"/>
            <a:ext cx="8469312" cy="734291"/>
          </a:xfrm>
        </p:spPr>
        <p:txBody>
          <a:bodyPr/>
          <a:lstStyle/>
          <a:p>
            <a:pPr eaLnBrk="1" hangingPunct="1"/>
            <a:r>
              <a:rPr lang="en-US" altLang="en-US" sz="4000"/>
              <a:t>The noisy channel model for MT</a:t>
            </a:r>
          </a:p>
        </p:txBody>
      </p:sp>
      <p:pic>
        <p:nvPicPr>
          <p:cNvPr id="17410" name="Picture 4" descr="statm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411" y="1706916"/>
            <a:ext cx="10883971" cy="362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altLang="en-US" sz="5400" dirty="0"/>
              <a:t>Phrase Alignment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tle 1"/>
          <p:cNvSpPr>
            <a:spLocks noGrp="1"/>
          </p:cNvSpPr>
          <p:nvPr>
            <p:ph type="title"/>
          </p:nvPr>
        </p:nvSpPr>
        <p:spPr>
          <a:xfrm>
            <a:off x="1676400" y="7466"/>
            <a:ext cx="9035256" cy="761160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Phrase Alignments from Word Alignments</a:t>
            </a:r>
          </a:p>
        </p:txBody>
      </p:sp>
      <p:sp>
        <p:nvSpPr>
          <p:cNvPr id="8806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latin typeface="Calibri" panose="020F0502020204030204" pitchFamily="34" charset="0"/>
              </a:rPr>
              <a:t>Alignment algorithms produce one to many word translations</a:t>
            </a:r>
          </a:p>
          <a:p>
            <a:pPr eaLnBrk="1" hangingPunct="1"/>
            <a:r>
              <a:rPr lang="en-US" altLang="en-US" dirty="0">
                <a:latin typeface="Calibri" panose="020F0502020204030204" pitchFamily="34" charset="0"/>
              </a:rPr>
              <a:t>We know that words do not map one-to-one in translations</a:t>
            </a:r>
          </a:p>
          <a:p>
            <a:pPr eaLnBrk="1" hangingPunct="1"/>
            <a:r>
              <a:rPr lang="en-US" altLang="en-US" dirty="0">
                <a:latin typeface="Calibri" panose="020F0502020204030204" pitchFamily="34" charset="0"/>
              </a:rPr>
              <a:t>Better to map </a:t>
            </a:r>
            <a:r>
              <a:rPr lang="ja-JP" altLang="en-US" dirty="0">
                <a:latin typeface="Calibri" panose="020F0502020204030204" pitchFamily="34" charset="0"/>
              </a:rPr>
              <a:t>‘</a:t>
            </a:r>
            <a:r>
              <a:rPr lang="en-US" altLang="ja-JP" dirty="0">
                <a:latin typeface="Calibri" panose="020F0502020204030204" pitchFamily="34" charset="0"/>
              </a:rPr>
              <a:t>phrases</a:t>
            </a:r>
            <a:r>
              <a:rPr lang="ja-JP" altLang="en-US" dirty="0">
                <a:latin typeface="Calibri" panose="020F0502020204030204" pitchFamily="34" charset="0"/>
              </a:rPr>
              <a:t>’</a:t>
            </a:r>
            <a:r>
              <a:rPr lang="en-US" altLang="ja-JP" dirty="0">
                <a:latin typeface="Calibri" panose="020F0502020204030204" pitchFamily="34" charset="0"/>
              </a:rPr>
              <a:t>, i.e. sequences of words, to phrases and probabilistically reorder them in translation</a:t>
            </a:r>
          </a:p>
          <a:p>
            <a:pPr eaLnBrk="1" hangingPunct="1"/>
            <a:r>
              <a:rPr lang="en-US" altLang="en-US" dirty="0">
                <a:latin typeface="Calibri" panose="020F0502020204030204" pitchFamily="34" charset="0"/>
              </a:rPr>
              <a:t>Combine </a:t>
            </a:r>
            <a:r>
              <a:rPr lang="en-US" altLang="en-US" i="1" dirty="0">
                <a:latin typeface="Times New Roman" panose="02020603050405020304" pitchFamily="18" charset="0"/>
              </a:rPr>
              <a:t>E</a:t>
            </a:r>
            <a:r>
              <a:rPr lang="en-US" altLang="en-US" dirty="0">
                <a:latin typeface="Times New Roman" panose="02020603050405020304" pitchFamily="18" charset="0"/>
              </a:rPr>
              <a:t>→</a:t>
            </a:r>
            <a:r>
              <a:rPr lang="en-US" altLang="en-US" i="1" dirty="0">
                <a:latin typeface="Times New Roman" panose="02020603050405020304" pitchFamily="18" charset="0"/>
              </a:rPr>
              <a:t>F</a:t>
            </a:r>
            <a:r>
              <a:rPr lang="en-US" altLang="en-US" dirty="0">
                <a:latin typeface="Calibri" panose="020F0502020204030204" pitchFamily="34" charset="0"/>
              </a:rPr>
              <a:t> and </a:t>
            </a:r>
            <a:r>
              <a:rPr lang="en-US" altLang="en-US" i="1" dirty="0">
                <a:latin typeface="Times New Roman" panose="02020603050405020304" pitchFamily="18" charset="0"/>
              </a:rPr>
              <a:t>F</a:t>
            </a:r>
            <a:r>
              <a:rPr lang="en-US" altLang="en-US" dirty="0">
                <a:latin typeface="Times New Roman" panose="02020603050405020304" pitchFamily="18" charset="0"/>
              </a:rPr>
              <a:t> →</a:t>
            </a:r>
            <a:r>
              <a:rPr lang="en-US" altLang="en-US" i="1" dirty="0">
                <a:latin typeface="Times New Roman" panose="02020603050405020304" pitchFamily="18" charset="0"/>
              </a:rPr>
              <a:t>E</a:t>
            </a:r>
            <a:r>
              <a:rPr lang="en-US" altLang="en-US" dirty="0">
                <a:latin typeface="Calibri" panose="020F0502020204030204" pitchFamily="34" charset="0"/>
              </a:rPr>
              <a:t> word alignments to produce a phrase alignment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Phrase Alignment Example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9790685"/>
              </p:ext>
            </p:extLst>
          </p:nvPr>
        </p:nvGraphicFramePr>
        <p:xfrm>
          <a:off x="2687638" y="2153581"/>
          <a:ext cx="6913562" cy="3521075"/>
        </p:xfrm>
        <a:graphic>
          <a:graphicData uri="http://schemas.openxmlformats.org/drawingml/2006/table">
            <a:tbl>
              <a:tblPr>
                <a:tableStyleId>{C083E6E3-FA7D-4D7B-A595-EF9225AFEA82}</a:tableStyleId>
              </a:tblPr>
              <a:tblGrid>
                <a:gridCol w="768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5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92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9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07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87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>
                          <a:ln>
                            <a:noFill/>
                          </a:ln>
                          <a:effectLst/>
                          <a:latin typeface="+mj-lt"/>
                        </a:rPr>
                        <a:t>Maria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>
                          <a:ln>
                            <a:noFill/>
                          </a:ln>
                          <a:effectLst/>
                          <a:latin typeface="+mj-lt"/>
                        </a:rPr>
                        <a:t>no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>
                          <a:ln>
                            <a:noFill/>
                          </a:ln>
                          <a:effectLst/>
                          <a:latin typeface="+mj-lt"/>
                        </a:rPr>
                        <a:t>dio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>
                          <a:ln>
                            <a:noFill/>
                          </a:ln>
                          <a:effectLst/>
                          <a:latin typeface="+mj-lt"/>
                        </a:rPr>
                        <a:t>una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>
                          <a:ln>
                            <a:noFill/>
                          </a:ln>
                          <a:effectLst/>
                          <a:latin typeface="+mj-lt"/>
                        </a:rPr>
                        <a:t>bofetada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>
                          <a:ln>
                            <a:noFill/>
                          </a:ln>
                          <a:effectLst/>
                          <a:latin typeface="+mj-lt"/>
                        </a:rPr>
                        <a:t>a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>
                          <a:ln>
                            <a:noFill/>
                          </a:ln>
                          <a:effectLst/>
                          <a:latin typeface="+mj-lt"/>
                        </a:rPr>
                        <a:t>la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>
                          <a:ln>
                            <a:noFill/>
                          </a:ln>
                          <a:effectLst/>
                          <a:latin typeface="+mj-lt"/>
                        </a:rPr>
                        <a:t>bruja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+mj-lt"/>
                        </a:rPr>
                        <a:t>verde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>
                          <a:ln>
                            <a:noFill/>
                          </a:ln>
                          <a:effectLst/>
                          <a:latin typeface="+mj-lt"/>
                        </a:rPr>
                        <a:t>Mary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>
                          <a:ln>
                            <a:noFill/>
                          </a:ln>
                          <a:effectLst/>
                          <a:latin typeface="+mj-lt"/>
                        </a:rPr>
                        <a:t>did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>
                          <a:ln>
                            <a:noFill/>
                          </a:ln>
                          <a:effectLst/>
                          <a:latin typeface="+mj-lt"/>
                        </a:rPr>
                        <a:t>not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>
                          <a:ln>
                            <a:noFill/>
                          </a:ln>
                          <a:effectLst/>
                          <a:latin typeface="+mj-lt"/>
                        </a:rPr>
                        <a:t>slap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>
                          <a:ln>
                            <a:noFill/>
                          </a:ln>
                          <a:effectLst/>
                          <a:latin typeface="+mj-lt"/>
                        </a:rPr>
                        <a:t>the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>
                          <a:ln>
                            <a:noFill/>
                          </a:ln>
                          <a:effectLst/>
                          <a:latin typeface="+mj-lt"/>
                        </a:rPr>
                        <a:t>green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>
                          <a:ln>
                            <a:noFill/>
                          </a:ln>
                          <a:effectLst/>
                          <a:latin typeface="+mj-lt"/>
                        </a:rPr>
                        <a:t>witch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48584" name="TextBox 5"/>
          <p:cNvSpPr txBox="1">
            <a:spLocks noChangeArrowheads="1"/>
          </p:cNvSpPr>
          <p:nvPr/>
        </p:nvSpPr>
        <p:spPr bwMode="auto">
          <a:xfrm>
            <a:off x="4627563" y="1375706"/>
            <a:ext cx="3162300" cy="5238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0" lang="en-US" altLang="en-US" b="0" dirty="0">
                <a:latin typeface="+mn-lt"/>
                <a:ea typeface="+mn-ea"/>
              </a:rPr>
              <a:t>Spanish to English</a:t>
            </a:r>
          </a:p>
        </p:txBody>
      </p:sp>
      <p:sp>
        <p:nvSpPr>
          <p:cNvPr id="2" name="Footer Placeholder 6"/>
          <p:cNvSpPr txBox="1">
            <a:spLocks/>
          </p:cNvSpPr>
          <p:nvPr/>
        </p:nvSpPr>
        <p:spPr bwMode="auto">
          <a:xfrm>
            <a:off x="2919413" y="6553200"/>
            <a:ext cx="2514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latin typeface="Tw Cen MT" panose="020B0602020104020603" pitchFamily="34" charset="0"/>
              </a:rPr>
              <a:t>Slide from Ray Mooney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Phrase Alignment Example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2587217"/>
              </p:ext>
            </p:extLst>
          </p:nvPr>
        </p:nvGraphicFramePr>
        <p:xfrm>
          <a:off x="2514600" y="2079811"/>
          <a:ext cx="7086600" cy="352107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768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5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92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9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783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349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572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Maria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>
                          <a:ln>
                            <a:noFill/>
                          </a:ln>
                          <a:effectLst/>
                          <a:latin typeface="+mj-lt"/>
                        </a:rPr>
                        <a:t>no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>
                          <a:ln>
                            <a:noFill/>
                          </a:ln>
                          <a:effectLst/>
                          <a:latin typeface="+mj-lt"/>
                        </a:rPr>
                        <a:t>dio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>
                          <a:ln>
                            <a:noFill/>
                          </a:ln>
                          <a:effectLst/>
                          <a:latin typeface="+mj-lt"/>
                        </a:rPr>
                        <a:t>una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>
                          <a:ln>
                            <a:noFill/>
                          </a:ln>
                          <a:effectLst/>
                          <a:latin typeface="+mj-lt"/>
                        </a:rPr>
                        <a:t>bofetada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>
                          <a:ln>
                            <a:noFill/>
                          </a:ln>
                          <a:effectLst/>
                          <a:latin typeface="+mj-lt"/>
                        </a:rPr>
                        <a:t>a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>
                          <a:ln>
                            <a:noFill/>
                          </a:ln>
                          <a:effectLst/>
                          <a:latin typeface="+mj-lt"/>
                        </a:rPr>
                        <a:t>la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>
                          <a:ln>
                            <a:noFill/>
                          </a:ln>
                          <a:effectLst/>
                          <a:latin typeface="+mj-lt"/>
                        </a:rPr>
                        <a:t>bruja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+mj-lt"/>
                        </a:rPr>
                        <a:t>verde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Mary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>
                          <a:ln>
                            <a:noFill/>
                          </a:ln>
                          <a:effectLst/>
                          <a:latin typeface="+mj-lt"/>
                        </a:rPr>
                        <a:t>did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>
                          <a:ln>
                            <a:noFill/>
                          </a:ln>
                          <a:effectLst/>
                          <a:latin typeface="+mj-lt"/>
                        </a:rPr>
                        <a:t>not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>
                          <a:ln>
                            <a:noFill/>
                          </a:ln>
                          <a:effectLst/>
                          <a:latin typeface="+mj-lt"/>
                        </a:rPr>
                        <a:t>slap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>
                          <a:ln>
                            <a:noFill/>
                          </a:ln>
                          <a:effectLst/>
                          <a:latin typeface="+mj-lt"/>
                        </a:rPr>
                        <a:t>the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>
                          <a:ln>
                            <a:noFill/>
                          </a:ln>
                          <a:effectLst/>
                          <a:latin typeface="+mj-lt"/>
                        </a:rPr>
                        <a:t>green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>
                          <a:ln>
                            <a:noFill/>
                          </a:ln>
                          <a:effectLst/>
                          <a:latin typeface="+mj-lt"/>
                        </a:rPr>
                        <a:t>witch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50632" name="TextBox 5"/>
          <p:cNvSpPr txBox="1">
            <a:spLocks noChangeArrowheads="1"/>
          </p:cNvSpPr>
          <p:nvPr/>
        </p:nvSpPr>
        <p:spPr bwMode="auto">
          <a:xfrm>
            <a:off x="4627563" y="1438461"/>
            <a:ext cx="3162300" cy="5238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0" lang="en-US" altLang="en-US" b="0">
                <a:latin typeface="+mn-lt"/>
                <a:ea typeface="+mn-ea"/>
              </a:rPr>
              <a:t>English to Spanish</a:t>
            </a:r>
          </a:p>
        </p:txBody>
      </p:sp>
      <p:sp>
        <p:nvSpPr>
          <p:cNvPr id="2" name="Footer Placeholder 6"/>
          <p:cNvSpPr txBox="1">
            <a:spLocks/>
          </p:cNvSpPr>
          <p:nvPr/>
        </p:nvSpPr>
        <p:spPr bwMode="auto">
          <a:xfrm>
            <a:off x="2919413" y="6553200"/>
            <a:ext cx="2514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latin typeface="Tw Cen MT" panose="020B0602020104020603" pitchFamily="34" charset="0"/>
              </a:rPr>
              <a:t>Slide from Ray Mooney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Phrase Alignment Example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667000" y="2209801"/>
          <a:ext cx="7086600" cy="352107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768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5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92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9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783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349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572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87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>
                          <a:ln>
                            <a:noFill/>
                          </a:ln>
                          <a:effectLst/>
                          <a:latin typeface="+mj-lt"/>
                        </a:rPr>
                        <a:t>Maria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>
                          <a:ln>
                            <a:noFill/>
                          </a:ln>
                          <a:effectLst/>
                          <a:latin typeface="+mj-lt"/>
                        </a:rPr>
                        <a:t>no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>
                          <a:ln>
                            <a:noFill/>
                          </a:ln>
                          <a:effectLst/>
                          <a:latin typeface="+mj-lt"/>
                        </a:rPr>
                        <a:t>dio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>
                          <a:ln>
                            <a:noFill/>
                          </a:ln>
                          <a:effectLst/>
                          <a:latin typeface="+mj-lt"/>
                        </a:rPr>
                        <a:t>una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>
                          <a:ln>
                            <a:noFill/>
                          </a:ln>
                          <a:effectLst/>
                          <a:latin typeface="+mj-lt"/>
                        </a:rPr>
                        <a:t>bofetada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>
                          <a:ln>
                            <a:noFill/>
                          </a:ln>
                          <a:effectLst/>
                          <a:latin typeface="+mj-lt"/>
                        </a:rPr>
                        <a:t>a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>
                          <a:ln>
                            <a:noFill/>
                          </a:ln>
                          <a:effectLst/>
                          <a:latin typeface="+mj-lt"/>
                        </a:rPr>
                        <a:t>la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>
                          <a:ln>
                            <a:noFill/>
                          </a:ln>
                          <a:effectLst/>
                          <a:latin typeface="+mj-lt"/>
                        </a:rPr>
                        <a:t>bruja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+mj-lt"/>
                        </a:rPr>
                        <a:t>verde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>
                          <a:ln>
                            <a:noFill/>
                          </a:ln>
                          <a:effectLst/>
                          <a:latin typeface="+mj-lt"/>
                        </a:rPr>
                        <a:t>Mary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>
                          <a:ln>
                            <a:noFill/>
                          </a:ln>
                          <a:effectLst/>
                          <a:latin typeface="+mj-lt"/>
                        </a:rPr>
                        <a:t>did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>
                          <a:ln>
                            <a:noFill/>
                          </a:ln>
                          <a:effectLst/>
                          <a:latin typeface="+mj-lt"/>
                        </a:rPr>
                        <a:t>not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>
                          <a:ln>
                            <a:noFill/>
                          </a:ln>
                          <a:effectLst/>
                          <a:latin typeface="+mj-lt"/>
                        </a:rPr>
                        <a:t>slap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>
                          <a:ln>
                            <a:noFill/>
                          </a:ln>
                          <a:effectLst/>
                          <a:latin typeface="+mj-lt"/>
                        </a:rPr>
                        <a:t>the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>
                          <a:ln>
                            <a:noFill/>
                          </a:ln>
                          <a:effectLst/>
                          <a:latin typeface="+mj-lt"/>
                        </a:rPr>
                        <a:t>green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>
                          <a:ln>
                            <a:noFill/>
                          </a:ln>
                          <a:effectLst/>
                          <a:latin typeface="+mj-lt"/>
                        </a:rPr>
                        <a:t>witch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52680" name="TextBox 5"/>
          <p:cNvSpPr txBox="1">
            <a:spLocks noChangeArrowheads="1"/>
          </p:cNvSpPr>
          <p:nvPr/>
        </p:nvSpPr>
        <p:spPr bwMode="auto">
          <a:xfrm>
            <a:off x="4856163" y="1516064"/>
            <a:ext cx="2044700" cy="5238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0" lang="en-US" altLang="en-US" b="0" dirty="0">
                <a:latin typeface="+mn-lt"/>
                <a:ea typeface="+mn-ea"/>
              </a:rPr>
              <a:t>Intersection</a:t>
            </a:r>
          </a:p>
        </p:txBody>
      </p:sp>
      <p:sp>
        <p:nvSpPr>
          <p:cNvPr id="2" name="Footer Placeholder 6"/>
          <p:cNvSpPr txBox="1">
            <a:spLocks/>
          </p:cNvSpPr>
          <p:nvPr/>
        </p:nvSpPr>
        <p:spPr bwMode="auto">
          <a:xfrm>
            <a:off x="2919413" y="6553200"/>
            <a:ext cx="2514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latin typeface="Tw Cen MT" panose="020B0602020104020603" pitchFamily="34" charset="0"/>
              </a:rPr>
              <a:t>Slide from Ray Mooney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Symmetrizing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535238" y="2590801"/>
          <a:ext cx="7675563" cy="352107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768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5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92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9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78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3498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239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8426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87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>
                          <a:ln>
                            <a:noFill/>
                          </a:ln>
                          <a:effectLst/>
                          <a:latin typeface="+mj-lt"/>
                        </a:rPr>
                        <a:t>Maria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>
                          <a:ln>
                            <a:noFill/>
                          </a:ln>
                          <a:effectLst/>
                          <a:latin typeface="+mj-lt"/>
                        </a:rPr>
                        <a:t>no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>
                          <a:ln>
                            <a:noFill/>
                          </a:ln>
                          <a:effectLst/>
                          <a:latin typeface="+mj-lt"/>
                        </a:rPr>
                        <a:t>dio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>
                          <a:ln>
                            <a:noFill/>
                          </a:ln>
                          <a:effectLst/>
                          <a:latin typeface="+mj-lt"/>
                        </a:rPr>
                        <a:t>una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>
                          <a:ln>
                            <a:noFill/>
                          </a:ln>
                          <a:effectLst/>
                          <a:latin typeface="+mj-lt"/>
                        </a:rPr>
                        <a:t>bofetada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>
                          <a:ln>
                            <a:noFill/>
                          </a:ln>
                          <a:effectLst/>
                          <a:latin typeface="+mj-lt"/>
                        </a:rPr>
                        <a:t>a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>
                          <a:ln>
                            <a:noFill/>
                          </a:ln>
                          <a:effectLst/>
                          <a:latin typeface="+mj-lt"/>
                        </a:rPr>
                        <a:t>la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>
                          <a:ln>
                            <a:noFill/>
                          </a:ln>
                          <a:effectLst/>
                          <a:latin typeface="+mj-lt"/>
                        </a:rPr>
                        <a:t>bruja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+mj-lt"/>
                        </a:rPr>
                        <a:t>verde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>
                          <a:ln>
                            <a:noFill/>
                          </a:ln>
                          <a:effectLst/>
                          <a:latin typeface="+mj-lt"/>
                        </a:rPr>
                        <a:t>Mary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>
                          <a:ln>
                            <a:noFill/>
                          </a:ln>
                          <a:effectLst/>
                          <a:latin typeface="+mj-lt"/>
                        </a:rPr>
                        <a:t>did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>
                          <a:ln>
                            <a:noFill/>
                          </a:ln>
                          <a:effectLst/>
                          <a:latin typeface="+mj-lt"/>
                        </a:rPr>
                        <a:t>not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>
                          <a:ln>
                            <a:noFill/>
                          </a:ln>
                          <a:effectLst/>
                          <a:latin typeface="+mj-lt"/>
                        </a:rPr>
                        <a:t>slap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>
                          <a:ln>
                            <a:noFill/>
                          </a:ln>
                          <a:effectLst/>
                          <a:latin typeface="+mj-lt"/>
                        </a:rPr>
                        <a:t>the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>
                          <a:ln>
                            <a:noFill/>
                          </a:ln>
                          <a:effectLst/>
                          <a:latin typeface="+mj-lt"/>
                        </a:rPr>
                        <a:t>green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>
                          <a:ln>
                            <a:noFill/>
                          </a:ln>
                          <a:effectLst/>
                          <a:latin typeface="+mj-lt"/>
                        </a:rPr>
                        <a:t>witch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54728" name="TextBox 5"/>
          <p:cNvSpPr txBox="1">
            <a:spLocks noChangeArrowheads="1"/>
          </p:cNvSpPr>
          <p:nvPr/>
        </p:nvSpPr>
        <p:spPr bwMode="auto">
          <a:xfrm>
            <a:off x="2514600" y="1560514"/>
            <a:ext cx="7696200" cy="83099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chemeClr val="accent6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en-US" altLang="en-US" sz="2400" b="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Add alignments from union to intersection</a:t>
            </a:r>
          </a:p>
          <a:p>
            <a:pPr eaLnBrk="1" hangingPunct="1">
              <a:spcBef>
                <a:spcPct val="0"/>
              </a:spcBef>
              <a:buClr>
                <a:schemeClr val="accent6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en-US" altLang="en-US" sz="2400" b="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to produce a </a:t>
            </a:r>
            <a:r>
              <a:rPr kumimoji="0" lang="en-US" altLang="en-US" sz="240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consistent phrase alignment</a:t>
            </a:r>
          </a:p>
        </p:txBody>
      </p:sp>
      <p:sp>
        <p:nvSpPr>
          <p:cNvPr id="2" name="Footer Placeholder 6"/>
          <p:cNvSpPr txBox="1">
            <a:spLocks/>
          </p:cNvSpPr>
          <p:nvPr/>
        </p:nvSpPr>
        <p:spPr bwMode="auto">
          <a:xfrm>
            <a:off x="2919413" y="6553200"/>
            <a:ext cx="2514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latin typeface="Tw Cen MT" panose="020B0602020104020603" pitchFamily="34" charset="0"/>
              </a:rPr>
              <a:t>Slide from Ray Mooney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0"/>
            <a:ext cx="8469312" cy="781878"/>
          </a:xfrm>
        </p:spPr>
        <p:txBody>
          <a:bodyPr/>
          <a:lstStyle/>
          <a:p>
            <a:r>
              <a:rPr lang="en-US" altLang="en-US" sz="4000" dirty="0"/>
              <a:t>Consistent with word alignment</a:t>
            </a:r>
          </a:p>
        </p:txBody>
      </p:sp>
      <p:pic>
        <p:nvPicPr>
          <p:cNvPr id="15667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663" y="1321904"/>
            <a:ext cx="6535737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1749874" y="4262230"/>
                <a:ext cx="9601200" cy="2271092"/>
              </a:xfrm>
            </p:spPr>
            <p:txBody>
              <a:bodyPr/>
              <a:lstStyle/>
              <a:p>
                <a:r>
                  <a:rPr lang="en-US" dirty="0"/>
                  <a:t>Consistent with word alignment:</a:t>
                </a:r>
              </a:p>
              <a:p>
                <a:pPr lvl="1"/>
                <a:r>
                  <a:rPr lang="en-US" sz="2000" dirty="0"/>
                  <a:t>Phrase alignment has to contain all alignment points for all covered words:</a:t>
                </a:r>
              </a:p>
              <a:p>
                <a:pPr marL="3429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acc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̅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acc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𝐵𝑃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⇔∀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 </m:t>
                      </m:r>
                      <m:acc>
                        <m:accPr>
                          <m:chr m:val="̅"/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</m:ac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→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acc>
                        <m:accPr>
                          <m:chr m:val="̅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</m:acc>
                    </m:oMath>
                  </m:oMathPara>
                </a14:m>
                <a:endParaRPr lang="en-US" sz="20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429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 </m:t>
                      </m:r>
                      <m:acc>
                        <m:accPr>
                          <m:chr m:val="̅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</m:acc>
                      <m:r>
                        <a:rPr lang="en-US" sz="2000" i="1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→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acc>
                        <m:accPr>
                          <m:chr m:val="̅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</m:acc>
                    </m:oMath>
                  </m:oMathPara>
                </a14:m>
                <a:endParaRPr lang="en-US" sz="2000" b="0" dirty="0"/>
              </a:p>
              <a:p>
                <a:pPr marL="342900" lvl="1" indent="0">
                  <a:buNone/>
                </a:pPr>
                <a:endParaRPr lang="en-US" sz="2000" b="0" dirty="0"/>
              </a:p>
              <a:p>
                <a:pPr marL="342900" lvl="1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49874" y="4262230"/>
                <a:ext cx="9601200" cy="2271092"/>
              </a:xfrm>
              <a:blipFill>
                <a:blip r:embed="rId3"/>
                <a:stretch>
                  <a:fillRect l="-508" t="-241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6144" y="0"/>
            <a:ext cx="8469312" cy="758757"/>
          </a:xfrm>
        </p:spPr>
        <p:txBody>
          <a:bodyPr/>
          <a:lstStyle/>
          <a:p>
            <a:r>
              <a:rPr lang="en-US" altLang="en-US" sz="4000" dirty="0"/>
              <a:t>Word Alignment Induced Phrases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439694" y="5019263"/>
            <a:ext cx="10619784" cy="1593575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n-US" altLang="en-US" dirty="0">
                <a:solidFill>
                  <a:srgbClr val="FF0000"/>
                </a:solidFill>
                <a:latin typeface="Calibri" panose="020F0502020204030204" pitchFamily="34" charset="0"/>
              </a:rPr>
              <a:t>(Maria no, Mary did not), (no </a:t>
            </a:r>
            <a:r>
              <a:rPr lang="en-US" altLang="en-US" dirty="0" err="1">
                <a:solidFill>
                  <a:srgbClr val="FF0000"/>
                </a:solidFill>
                <a:latin typeface="Calibri" panose="020F0502020204030204" pitchFamily="34" charset="0"/>
              </a:rPr>
              <a:t>dio</a:t>
            </a:r>
            <a:r>
              <a:rPr lang="en-US" altLang="en-US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Calibri" panose="020F0502020204030204" pitchFamily="34" charset="0"/>
              </a:rPr>
              <a:t>una</a:t>
            </a:r>
            <a:r>
              <a:rPr lang="en-US" altLang="en-US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Calibri" panose="020F0502020204030204" pitchFamily="34" charset="0"/>
              </a:rPr>
              <a:t>bofetada</a:t>
            </a:r>
            <a:r>
              <a:rPr lang="en-US" altLang="en-US" dirty="0">
                <a:solidFill>
                  <a:srgbClr val="FF0000"/>
                </a:solidFill>
                <a:latin typeface="Calibri" panose="020F0502020204030204" pitchFamily="34" charset="0"/>
              </a:rPr>
              <a:t>, did not slap), (</a:t>
            </a:r>
            <a:r>
              <a:rPr lang="en-US" altLang="en-US" dirty="0" err="1">
                <a:solidFill>
                  <a:srgbClr val="FF0000"/>
                </a:solidFill>
                <a:latin typeface="Calibri" panose="020F0502020204030204" pitchFamily="34" charset="0"/>
              </a:rPr>
              <a:t>dio</a:t>
            </a:r>
            <a:r>
              <a:rPr lang="en-US" altLang="en-US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Calibri" panose="020F0502020204030204" pitchFamily="34" charset="0"/>
              </a:rPr>
              <a:t>una</a:t>
            </a:r>
            <a:r>
              <a:rPr lang="en-US" altLang="en-US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Calibri" panose="020F0502020204030204" pitchFamily="34" charset="0"/>
              </a:rPr>
              <a:t>bofetada</a:t>
            </a:r>
            <a:r>
              <a:rPr lang="en-US" altLang="en-US" dirty="0">
                <a:solidFill>
                  <a:srgbClr val="FF0000"/>
                </a:solidFill>
                <a:latin typeface="Calibri" panose="020F0502020204030204" pitchFamily="34" charset="0"/>
              </a:rPr>
              <a:t> a la, slap the), (</a:t>
            </a:r>
            <a:r>
              <a:rPr lang="en-US" altLang="en-US" dirty="0" err="1">
                <a:solidFill>
                  <a:srgbClr val="FF0000"/>
                </a:solidFill>
                <a:latin typeface="Calibri" panose="020F0502020204030204" pitchFamily="34" charset="0"/>
              </a:rPr>
              <a:t>bruja</a:t>
            </a:r>
            <a:r>
              <a:rPr lang="en-US" altLang="en-US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Calibri" panose="020F0502020204030204" pitchFamily="34" charset="0"/>
              </a:rPr>
              <a:t>verde</a:t>
            </a:r>
            <a:r>
              <a:rPr lang="en-US" altLang="en-US" dirty="0">
                <a:solidFill>
                  <a:srgbClr val="FF0000"/>
                </a:solidFill>
                <a:latin typeface="Calibri" panose="020F0502020204030204" pitchFamily="34" charset="0"/>
              </a:rPr>
              <a:t>, green witch)</a:t>
            </a:r>
          </a:p>
          <a:p>
            <a:pPr marL="0" indent="0" eaLnBrk="1" hangingPunct="1">
              <a:buNone/>
            </a:pPr>
            <a:r>
              <a:rPr lang="en-US" altLang="en-US" dirty="0">
                <a:solidFill>
                  <a:srgbClr val="007300"/>
                </a:solidFill>
                <a:latin typeface="Calibri" panose="020F0502020204030204" pitchFamily="34" charset="0"/>
              </a:rPr>
              <a:t>(Maria no </a:t>
            </a:r>
            <a:r>
              <a:rPr lang="en-US" altLang="en-US" dirty="0" err="1">
                <a:solidFill>
                  <a:srgbClr val="007300"/>
                </a:solidFill>
                <a:latin typeface="Calibri" panose="020F0502020204030204" pitchFamily="34" charset="0"/>
              </a:rPr>
              <a:t>dio</a:t>
            </a:r>
            <a:r>
              <a:rPr lang="en-US" altLang="en-US" dirty="0">
                <a:solidFill>
                  <a:srgbClr val="007300"/>
                </a:solidFill>
                <a:latin typeface="Calibri" panose="020F0502020204030204" pitchFamily="34" charset="0"/>
              </a:rPr>
              <a:t> </a:t>
            </a:r>
            <a:r>
              <a:rPr lang="en-US" altLang="en-US" dirty="0" err="1">
                <a:solidFill>
                  <a:srgbClr val="007300"/>
                </a:solidFill>
                <a:latin typeface="Calibri" panose="020F0502020204030204" pitchFamily="34" charset="0"/>
              </a:rPr>
              <a:t>una</a:t>
            </a:r>
            <a:r>
              <a:rPr lang="en-US" altLang="en-US" dirty="0">
                <a:solidFill>
                  <a:srgbClr val="007300"/>
                </a:solidFill>
                <a:latin typeface="Calibri" panose="020F0502020204030204" pitchFamily="34" charset="0"/>
              </a:rPr>
              <a:t> </a:t>
            </a:r>
            <a:r>
              <a:rPr lang="en-US" altLang="en-US" dirty="0" err="1">
                <a:solidFill>
                  <a:srgbClr val="007300"/>
                </a:solidFill>
                <a:latin typeface="Calibri" panose="020F0502020204030204" pitchFamily="34" charset="0"/>
              </a:rPr>
              <a:t>bofetada</a:t>
            </a:r>
            <a:r>
              <a:rPr lang="en-US" altLang="en-US" dirty="0">
                <a:solidFill>
                  <a:srgbClr val="007300"/>
                </a:solidFill>
                <a:latin typeface="Calibri" panose="020F0502020204030204" pitchFamily="34" charset="0"/>
              </a:rPr>
              <a:t>, Mary did not), (no </a:t>
            </a:r>
            <a:r>
              <a:rPr lang="en-US" altLang="en-US" dirty="0" err="1">
                <a:solidFill>
                  <a:srgbClr val="007300"/>
                </a:solidFill>
                <a:latin typeface="Calibri" panose="020F0502020204030204" pitchFamily="34" charset="0"/>
              </a:rPr>
              <a:t>dio</a:t>
            </a:r>
            <a:r>
              <a:rPr lang="en-US" altLang="en-US" dirty="0">
                <a:solidFill>
                  <a:srgbClr val="007300"/>
                </a:solidFill>
                <a:latin typeface="Calibri" panose="020F0502020204030204" pitchFamily="34" charset="0"/>
              </a:rPr>
              <a:t> </a:t>
            </a:r>
            <a:r>
              <a:rPr lang="en-US" altLang="en-US" dirty="0" err="1">
                <a:solidFill>
                  <a:srgbClr val="007300"/>
                </a:solidFill>
                <a:latin typeface="Calibri" panose="020F0502020204030204" pitchFamily="34" charset="0"/>
              </a:rPr>
              <a:t>una</a:t>
            </a:r>
            <a:r>
              <a:rPr lang="en-US" altLang="en-US" dirty="0">
                <a:solidFill>
                  <a:srgbClr val="007300"/>
                </a:solidFill>
                <a:latin typeface="Calibri" panose="020F0502020204030204" pitchFamily="34" charset="0"/>
              </a:rPr>
              <a:t> </a:t>
            </a:r>
            <a:r>
              <a:rPr lang="en-US" altLang="en-US" dirty="0" err="1">
                <a:solidFill>
                  <a:srgbClr val="007300"/>
                </a:solidFill>
                <a:latin typeface="Calibri" panose="020F0502020204030204" pitchFamily="34" charset="0"/>
              </a:rPr>
              <a:t>bofetada</a:t>
            </a:r>
            <a:r>
              <a:rPr lang="en-US" altLang="en-US" dirty="0">
                <a:solidFill>
                  <a:srgbClr val="007300"/>
                </a:solidFill>
                <a:latin typeface="Calibri" panose="020F0502020204030204" pitchFamily="34" charset="0"/>
              </a:rPr>
              <a:t> a la, did not slap the), (a la </a:t>
            </a:r>
            <a:r>
              <a:rPr lang="en-US" altLang="en-US" dirty="0" err="1">
                <a:solidFill>
                  <a:srgbClr val="007300"/>
                </a:solidFill>
                <a:latin typeface="Calibri" panose="020F0502020204030204" pitchFamily="34" charset="0"/>
              </a:rPr>
              <a:t>bruja</a:t>
            </a:r>
            <a:r>
              <a:rPr lang="en-US" altLang="en-US" dirty="0">
                <a:solidFill>
                  <a:srgbClr val="007300"/>
                </a:solidFill>
                <a:latin typeface="Calibri" panose="020F0502020204030204" pitchFamily="34" charset="0"/>
              </a:rPr>
              <a:t> </a:t>
            </a:r>
            <a:r>
              <a:rPr lang="en-US" altLang="en-US" dirty="0" err="1">
                <a:solidFill>
                  <a:srgbClr val="007300"/>
                </a:solidFill>
                <a:latin typeface="Calibri" panose="020F0502020204030204" pitchFamily="34" charset="0"/>
              </a:rPr>
              <a:t>verde</a:t>
            </a:r>
            <a:r>
              <a:rPr lang="en-US" altLang="en-US" dirty="0">
                <a:solidFill>
                  <a:srgbClr val="007300"/>
                </a:solidFill>
                <a:latin typeface="Calibri" panose="020F0502020204030204" pitchFamily="34" charset="0"/>
              </a:rPr>
              <a:t>, the green witch)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39065"/>
              </p:ext>
            </p:extLst>
          </p:nvPr>
        </p:nvGraphicFramePr>
        <p:xfrm>
          <a:off x="2514601" y="1318597"/>
          <a:ext cx="7675563" cy="352107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768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5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92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9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78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3498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239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8426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87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>
                          <a:ln>
                            <a:noFill/>
                          </a:ln>
                          <a:effectLst/>
                          <a:latin typeface="+mj-lt"/>
                        </a:rPr>
                        <a:t>Maria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>
                          <a:ln>
                            <a:noFill/>
                          </a:ln>
                          <a:effectLst/>
                          <a:latin typeface="+mj-lt"/>
                        </a:rPr>
                        <a:t>no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>
                          <a:ln>
                            <a:noFill/>
                          </a:ln>
                          <a:effectLst/>
                          <a:latin typeface="+mj-lt"/>
                        </a:rPr>
                        <a:t>dio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>
                          <a:ln>
                            <a:noFill/>
                          </a:ln>
                          <a:effectLst/>
                          <a:latin typeface="+mj-lt"/>
                        </a:rPr>
                        <a:t>una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>
                          <a:ln>
                            <a:noFill/>
                          </a:ln>
                          <a:effectLst/>
                          <a:latin typeface="+mj-lt"/>
                        </a:rPr>
                        <a:t>bofetada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>
                          <a:ln>
                            <a:noFill/>
                          </a:ln>
                          <a:effectLst/>
                          <a:latin typeface="+mj-lt"/>
                        </a:rPr>
                        <a:t>a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>
                          <a:ln>
                            <a:noFill/>
                          </a:ln>
                          <a:effectLst/>
                          <a:latin typeface="+mj-lt"/>
                        </a:rPr>
                        <a:t>la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>
                          <a:ln>
                            <a:noFill/>
                          </a:ln>
                          <a:effectLst/>
                          <a:latin typeface="+mj-lt"/>
                        </a:rPr>
                        <a:t>bruja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+mj-lt"/>
                        </a:rPr>
                        <a:t>verde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>
                          <a:ln>
                            <a:noFill/>
                          </a:ln>
                          <a:effectLst/>
                          <a:latin typeface="+mj-lt"/>
                        </a:rPr>
                        <a:t>Mary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>
                          <a:ln>
                            <a:noFill/>
                          </a:ln>
                          <a:effectLst/>
                          <a:latin typeface="+mj-lt"/>
                        </a:rPr>
                        <a:t>did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>
                          <a:ln>
                            <a:noFill/>
                          </a:ln>
                          <a:effectLst/>
                          <a:latin typeface="+mj-lt"/>
                        </a:rPr>
                        <a:t>not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>
                          <a:ln>
                            <a:noFill/>
                          </a:ln>
                          <a:effectLst/>
                          <a:latin typeface="+mj-lt"/>
                        </a:rPr>
                        <a:t>slap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>
                          <a:ln>
                            <a:noFill/>
                          </a:ln>
                          <a:effectLst/>
                          <a:latin typeface="+mj-lt"/>
                        </a:rPr>
                        <a:t>the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>
                          <a:ln>
                            <a:noFill/>
                          </a:ln>
                          <a:effectLst/>
                          <a:latin typeface="+mj-lt"/>
                        </a:rPr>
                        <a:t>green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>
                          <a:ln>
                            <a:noFill/>
                          </a:ln>
                          <a:effectLst/>
                          <a:latin typeface="+mj-lt"/>
                        </a:rPr>
                        <a:t>witch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57800" name="Rectangle 4"/>
          <p:cNvSpPr>
            <a:spLocks noChangeArrowheads="1"/>
          </p:cNvSpPr>
          <p:nvPr/>
        </p:nvSpPr>
        <p:spPr bwMode="auto">
          <a:xfrm>
            <a:off x="3276600" y="1928196"/>
            <a:ext cx="1371600" cy="1219200"/>
          </a:xfrm>
          <a:prstGeom prst="rect">
            <a:avLst/>
          </a:prstGeom>
          <a:noFill/>
          <a:ln w="28575" cap="sq">
            <a:solidFill>
              <a:srgbClr val="FF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 sz="2400"/>
          </a:p>
        </p:txBody>
      </p:sp>
      <p:sp>
        <p:nvSpPr>
          <p:cNvPr id="157801" name="Rectangle 5"/>
          <p:cNvSpPr>
            <a:spLocks noChangeArrowheads="1"/>
          </p:cNvSpPr>
          <p:nvPr/>
        </p:nvSpPr>
        <p:spPr bwMode="auto">
          <a:xfrm>
            <a:off x="4114800" y="2309196"/>
            <a:ext cx="3048000" cy="1295400"/>
          </a:xfrm>
          <a:prstGeom prst="rect">
            <a:avLst/>
          </a:prstGeom>
          <a:noFill/>
          <a:ln w="28575" cap="sq">
            <a:solidFill>
              <a:srgbClr val="FF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 sz="2400"/>
          </a:p>
        </p:txBody>
      </p:sp>
      <p:sp>
        <p:nvSpPr>
          <p:cNvPr id="157802" name="Rectangle 6"/>
          <p:cNvSpPr>
            <a:spLocks noChangeArrowheads="1"/>
          </p:cNvSpPr>
          <p:nvPr/>
        </p:nvSpPr>
        <p:spPr bwMode="auto">
          <a:xfrm>
            <a:off x="4648200" y="3134696"/>
            <a:ext cx="3505200" cy="850900"/>
          </a:xfrm>
          <a:prstGeom prst="rect">
            <a:avLst/>
          </a:prstGeom>
          <a:noFill/>
          <a:ln w="28575" cap="sq">
            <a:solidFill>
              <a:srgbClr val="FF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 sz="2400"/>
          </a:p>
        </p:txBody>
      </p:sp>
      <p:sp>
        <p:nvSpPr>
          <p:cNvPr id="157803" name="Rectangle 7"/>
          <p:cNvSpPr>
            <a:spLocks noChangeArrowheads="1"/>
          </p:cNvSpPr>
          <p:nvPr/>
        </p:nvSpPr>
        <p:spPr bwMode="auto">
          <a:xfrm>
            <a:off x="8162926" y="3985596"/>
            <a:ext cx="2047875" cy="838200"/>
          </a:xfrm>
          <a:prstGeom prst="rect">
            <a:avLst/>
          </a:prstGeom>
          <a:noFill/>
          <a:ln w="28575" cap="sq">
            <a:solidFill>
              <a:srgbClr val="FF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 sz="2400"/>
          </a:p>
        </p:txBody>
      </p:sp>
      <p:sp>
        <p:nvSpPr>
          <p:cNvPr id="157804" name="Rectangle 8"/>
          <p:cNvSpPr>
            <a:spLocks noChangeArrowheads="1"/>
          </p:cNvSpPr>
          <p:nvPr/>
        </p:nvSpPr>
        <p:spPr bwMode="auto">
          <a:xfrm>
            <a:off x="3352800" y="2004396"/>
            <a:ext cx="3733800" cy="1066800"/>
          </a:xfrm>
          <a:prstGeom prst="rect">
            <a:avLst/>
          </a:prstGeom>
          <a:noFill/>
          <a:ln w="28575" cap="sq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 sz="2400"/>
          </a:p>
        </p:txBody>
      </p:sp>
      <p:sp>
        <p:nvSpPr>
          <p:cNvPr id="157805" name="Rectangle 9"/>
          <p:cNvSpPr>
            <a:spLocks noChangeArrowheads="1"/>
          </p:cNvSpPr>
          <p:nvPr/>
        </p:nvSpPr>
        <p:spPr bwMode="auto">
          <a:xfrm>
            <a:off x="4191000" y="2423496"/>
            <a:ext cx="3886200" cy="1409700"/>
          </a:xfrm>
          <a:prstGeom prst="rect">
            <a:avLst/>
          </a:prstGeom>
          <a:noFill/>
          <a:ln w="28575" cap="sq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 sz="2400"/>
          </a:p>
        </p:txBody>
      </p:sp>
      <p:sp>
        <p:nvSpPr>
          <p:cNvPr id="157806" name="Rectangle 10"/>
          <p:cNvSpPr>
            <a:spLocks noChangeArrowheads="1"/>
          </p:cNvSpPr>
          <p:nvPr/>
        </p:nvSpPr>
        <p:spPr bwMode="auto">
          <a:xfrm>
            <a:off x="7239000" y="3680796"/>
            <a:ext cx="2895600" cy="1066800"/>
          </a:xfrm>
          <a:prstGeom prst="rect">
            <a:avLst/>
          </a:prstGeom>
          <a:noFill/>
          <a:ln w="28575" cap="sq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 sz="2400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3429000" y="2080596"/>
            <a:ext cx="4800600" cy="1905000"/>
          </a:xfrm>
          <a:prstGeom prst="rect">
            <a:avLst/>
          </a:prstGeom>
          <a:noFill/>
          <a:ln w="28575" cap="sq">
            <a:solidFill>
              <a:srgbClr val="3366F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 sz="2400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4724400" y="2842596"/>
            <a:ext cx="5334000" cy="1828800"/>
          </a:xfrm>
          <a:prstGeom prst="rect">
            <a:avLst/>
          </a:prstGeom>
          <a:noFill/>
          <a:ln w="28575" cap="sq">
            <a:solidFill>
              <a:srgbClr val="3366F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800" grpId="0" animBg="1"/>
      <p:bldP spid="157801" grpId="0" animBg="1"/>
      <p:bldP spid="157802" grpId="0" animBg="1"/>
      <p:bldP spid="157803" grpId="0" animBg="1"/>
      <p:bldP spid="157804" grpId="0" animBg="1"/>
      <p:bldP spid="157805" grpId="0" animBg="1"/>
      <p:bldP spid="157806" grpId="0" animBg="1"/>
      <p:bldP spid="12" grpId="0" animBg="1"/>
      <p:bldP spid="13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/>
              <a:t>Phrase Translation Table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D38B61A-4959-4A4D-A6EA-EA29FDE1AA2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2209800" y="1698626"/>
            <a:ext cx="8077200" cy="4835525"/>
          </a:xfrm>
          <a:blipFill rotWithShape="1">
            <a:blip r:embed="rId2"/>
            <a:stretch>
              <a:fillRect l="-981" t="-1387"/>
            </a:stretch>
          </a:blipFill>
        </p:spPr>
        <p:txBody>
          <a:bodyPr/>
          <a:lstStyle/>
          <a:p>
            <a:pPr>
              <a:defRPr/>
            </a:pPr>
            <a:r>
              <a:rPr lang="en-US" dirty="0">
                <a:noFill/>
                <a:ea typeface="+mn-ea"/>
                <a:cs typeface="+mn-cs"/>
              </a:rPr>
              <a:t> 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695" y="-1"/>
            <a:ext cx="10759714" cy="755003"/>
          </a:xfrm>
        </p:spPr>
        <p:txBody>
          <a:bodyPr/>
          <a:lstStyle/>
          <a:p>
            <a:r>
              <a:rPr lang="en-US" sz="4000" dirty="0"/>
              <a:t>Sample phrase table from Moses (</a:t>
            </a:r>
            <a:r>
              <a:rPr lang="en-US" sz="4000" dirty="0" err="1"/>
              <a:t>en</a:t>
            </a:r>
            <a:r>
              <a:rPr lang="en-US" sz="4000" dirty="0"/>
              <a:t>-it)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108953" y="1239918"/>
            <a:ext cx="11083047" cy="529423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f	e	</a:t>
            </a:r>
            <a:r>
              <a:rPr lang="en-US" dirty="0">
                <a:sym typeface="Symbol" panose="05050102010706020507" pitchFamily="18" charset="2"/>
              </a:rPr>
              <a:t></a:t>
            </a:r>
            <a:r>
              <a:rPr lang="en-US" dirty="0"/>
              <a:t>(</a:t>
            </a:r>
            <a:r>
              <a:rPr lang="en-US" dirty="0" err="1"/>
              <a:t>f|e</a:t>
            </a:r>
            <a:r>
              <a:rPr lang="en-US" dirty="0"/>
              <a:t>)	</a:t>
            </a:r>
            <a:r>
              <a:rPr lang="en-US" dirty="0" err="1"/>
              <a:t>lex</a:t>
            </a:r>
            <a:r>
              <a:rPr lang="en-US" dirty="0"/>
              <a:t>(</a:t>
            </a:r>
            <a:r>
              <a:rPr lang="en-US" dirty="0" err="1"/>
              <a:t>f|e</a:t>
            </a:r>
            <a:r>
              <a:rPr lang="en-US" dirty="0"/>
              <a:t>)</a:t>
            </a:r>
            <a:r>
              <a:rPr lang="en-US" dirty="0">
                <a:sym typeface="Symbol" panose="05050102010706020507" pitchFamily="18" charset="2"/>
              </a:rPr>
              <a:t>	</a:t>
            </a:r>
            <a:r>
              <a:rPr lang="en-US" dirty="0"/>
              <a:t>(</a:t>
            </a:r>
            <a:r>
              <a:rPr lang="en-US" dirty="0" err="1"/>
              <a:t>e|f</a:t>
            </a:r>
            <a:r>
              <a:rPr lang="en-US" dirty="0"/>
              <a:t>)	</a:t>
            </a:r>
            <a:r>
              <a:rPr lang="en-US" dirty="0" err="1"/>
              <a:t>lex</a:t>
            </a:r>
            <a:r>
              <a:rPr lang="en-US" dirty="0"/>
              <a:t>(</a:t>
            </a:r>
            <a:r>
              <a:rPr lang="en-US" dirty="0" err="1"/>
              <a:t>e|f</a:t>
            </a:r>
            <a:r>
              <a:rPr lang="en-US" dirty="0"/>
              <a:t>)	Alignments (F-E)</a:t>
            </a:r>
          </a:p>
          <a:p>
            <a:pPr marL="0" indent="0">
              <a:buNone/>
            </a:pPr>
            <a:r>
              <a:rPr lang="en-US" dirty="0"/>
              <a:t>! it definitively correct that ||| ,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conferma</a:t>
            </a:r>
            <a:r>
              <a:rPr lang="en-US" dirty="0"/>
              <a:t> ||| 0.0136986 5.6952e-07 1 4.68166e-17 ||| 0-0 4-1 1-2 ||| 73 1</a:t>
            </a:r>
          </a:p>
          <a:p>
            <a:pPr marL="0" indent="0">
              <a:buNone/>
            </a:pPr>
            <a:r>
              <a:rPr lang="en-US" dirty="0"/>
              <a:t>! it depends ||| </a:t>
            </a:r>
            <a:r>
              <a:rPr lang="en-US" dirty="0" err="1"/>
              <a:t>sono</a:t>
            </a:r>
            <a:r>
              <a:rPr lang="en-US" dirty="0"/>
              <a:t> solo ||| 0.00107991 2.85796e-05 1 5.63319e-11 ||| 1-0 2-1 ||| 926 1</a:t>
            </a:r>
          </a:p>
          <a:p>
            <a:pPr marL="0" indent="0">
              <a:buNone/>
            </a:pPr>
            <a:r>
              <a:rPr lang="en-US" dirty="0"/>
              <a:t>! it does not bode at all ||| , </a:t>
            </a:r>
            <a:r>
              <a:rPr lang="en-US" dirty="0" err="1"/>
              <a:t>che</a:t>
            </a:r>
            <a:r>
              <a:rPr lang="en-US" dirty="0"/>
              <a:t> non </a:t>
            </a:r>
            <a:r>
              <a:rPr lang="en-US" dirty="0" err="1"/>
              <a:t>lascia</a:t>
            </a:r>
            <a:r>
              <a:rPr lang="en-US" dirty="0"/>
              <a:t> </a:t>
            </a:r>
            <a:r>
              <a:rPr lang="en-US" dirty="0" err="1"/>
              <a:t>presagire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di ||| 1 2.58282e-09 0.5 1.60281e-13 ||| 0-0 1-1 2-2 3-2 4-3 4-4 4-5 5-5 6-5 ||| 1 2</a:t>
            </a:r>
          </a:p>
          <a:p>
            <a:pPr marL="0" indent="0">
              <a:buNone/>
            </a:pPr>
            <a:r>
              <a:rPr lang="en-US" dirty="0"/>
              <a:t>! it does not bode at all ||| , </a:t>
            </a:r>
            <a:r>
              <a:rPr lang="en-US" dirty="0" err="1"/>
              <a:t>che</a:t>
            </a:r>
            <a:r>
              <a:rPr lang="en-US" dirty="0"/>
              <a:t> non </a:t>
            </a:r>
            <a:r>
              <a:rPr lang="en-US" dirty="0" err="1"/>
              <a:t>lascia</a:t>
            </a:r>
            <a:r>
              <a:rPr lang="en-US" dirty="0"/>
              <a:t> </a:t>
            </a:r>
            <a:r>
              <a:rPr lang="en-US" dirty="0" err="1"/>
              <a:t>presagire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||| 1 2.20735e-08 0.5 1.60281e-13 ||| 0-0 1-1 2-2 3-2 4-3 4-4 4-5 5-5 6-5 ||| 1 2</a:t>
            </a:r>
          </a:p>
          <a:p>
            <a:pPr marL="0" indent="0">
              <a:buNone/>
            </a:pPr>
            <a:r>
              <a:rPr lang="en-US" dirty="0"/>
              <a:t>! it does not ||| , </a:t>
            </a:r>
            <a:r>
              <a:rPr lang="en-US" dirty="0" err="1"/>
              <a:t>che</a:t>
            </a:r>
            <a:r>
              <a:rPr lang="en-US" dirty="0"/>
              <a:t> non ||| 0.000334448 0.000259527 1 1.16381e-08 ||| 0-0 1-1 2-2 3-2 ||| 2990 1</a:t>
            </a:r>
          </a:p>
          <a:p>
            <a:pPr marL="0" indent="0">
              <a:buNone/>
            </a:pPr>
            <a:r>
              <a:rPr lang="en-US" dirty="0"/>
              <a:t>! it has become a ||| , </a:t>
            </a:r>
            <a:r>
              <a:rPr lang="en-US" dirty="0" err="1"/>
              <a:t>che</a:t>
            </a:r>
            <a:r>
              <a:rPr lang="en-US" dirty="0"/>
              <a:t> è </a:t>
            </a:r>
            <a:r>
              <a:rPr lang="en-US" dirty="0" err="1"/>
              <a:t>diventata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||| 0.2 6.20953e-07 1 3.72893e-08 ||| 0-0 1-1 1-2 2-2 3-3 4-4 ||| 5 1</a:t>
            </a:r>
          </a:p>
          <a:p>
            <a:pPr marL="0" indent="0">
              <a:buNone/>
            </a:pPr>
            <a:r>
              <a:rPr lang="en-US" dirty="0"/>
              <a:t>! it has become ||| , </a:t>
            </a:r>
            <a:r>
              <a:rPr lang="en-US" dirty="0" err="1"/>
              <a:t>che</a:t>
            </a:r>
            <a:r>
              <a:rPr lang="en-US" dirty="0"/>
              <a:t> è </a:t>
            </a:r>
            <a:r>
              <a:rPr lang="en-US" dirty="0" err="1"/>
              <a:t>diventata</a:t>
            </a:r>
            <a:r>
              <a:rPr lang="en-US" dirty="0"/>
              <a:t> ||| 0.0588235 2.67744e-06 1 7.12714e-08 ||| 0-0 1-1 1-2 2-2 3-3 ||| 17 1</a:t>
            </a:r>
          </a:p>
          <a:p>
            <a:pPr marL="0" indent="0">
              <a:buNone/>
            </a:pPr>
            <a:r>
              <a:rPr lang="en-US" dirty="0"/>
              <a:t>! it has not been implemented yet ||| e non è </a:t>
            </a:r>
            <a:r>
              <a:rPr lang="en-US" dirty="0" err="1"/>
              <a:t>ancora</a:t>
            </a:r>
            <a:r>
              <a:rPr lang="en-US" dirty="0"/>
              <a:t> </a:t>
            </a:r>
            <a:r>
              <a:rPr lang="en-US" dirty="0" err="1"/>
              <a:t>stato</a:t>
            </a:r>
            <a:r>
              <a:rPr lang="en-US" dirty="0"/>
              <a:t> </a:t>
            </a:r>
            <a:r>
              <a:rPr lang="en-US" dirty="0" err="1"/>
              <a:t>applicato</a:t>
            </a:r>
            <a:r>
              <a:rPr lang="en-US" dirty="0"/>
              <a:t> ||| 1 3.69476e-07 1 1.233e-10 ||| 0-0 3-1 1-2 2-2 6-3 4-4 5-5 ||| 1 1</a:t>
            </a:r>
          </a:p>
          <a:p>
            <a:pPr marL="0" indent="0">
              <a:buNone/>
            </a:pPr>
            <a:r>
              <a:rPr lang="en-US" dirty="0"/>
              <a:t>! it has not ||| e non è ||| 0.000823045 0.000251293 1 4.8038e-08 ||| 0-0 3-1 1-2 2-2 ||| 1215 1</a:t>
            </a:r>
          </a:p>
          <a:p>
            <a:pPr marL="0" indent="0">
              <a:buNone/>
            </a:pPr>
            <a:r>
              <a:rPr lang="en-US" dirty="0"/>
              <a:t>! it has ||| ! ||| 5.86751e-05 0.755472 0.5 1.82129e-05 ||| 0-0 ||| 17043 2</a:t>
            </a:r>
          </a:p>
          <a:p>
            <a:pPr marL="0" indent="0">
              <a:buNone/>
            </a:pPr>
            <a:r>
              <a:rPr lang="en-US" dirty="0"/>
              <a:t>! it has ||| , </a:t>
            </a:r>
            <a:r>
              <a:rPr lang="en-US" dirty="0" err="1"/>
              <a:t>che</a:t>
            </a:r>
            <a:r>
              <a:rPr lang="en-US" dirty="0"/>
              <a:t> è ||| 0.000127307 7.00774e-05 0.5 1.41342e-07 ||| 0-0 1-1 1-2 2-2 ||| 7855 2</a:t>
            </a:r>
          </a:p>
          <a:p>
            <a:pPr marL="0" indent="0">
              <a:buNone/>
            </a:pPr>
            <a:r>
              <a:rPr lang="en-US" dirty="0"/>
              <a:t>' access to cheap medicines ||| di </a:t>
            </a:r>
            <a:r>
              <a:rPr lang="en-US" dirty="0" err="1"/>
              <a:t>accedere</a:t>
            </a:r>
            <a:r>
              <a:rPr lang="en-US" dirty="0"/>
              <a:t> a </a:t>
            </a:r>
            <a:r>
              <a:rPr lang="en-US" dirty="0" err="1"/>
              <a:t>farmaci</a:t>
            </a:r>
            <a:r>
              <a:rPr lang="en-US" dirty="0"/>
              <a:t> a basso </a:t>
            </a:r>
            <a:r>
              <a:rPr lang="en-US" dirty="0" err="1"/>
              <a:t>prezzo</a:t>
            </a:r>
            <a:r>
              <a:rPr lang="en-US" dirty="0"/>
              <a:t> ||| 1 2.18888e-07 1 5.95807e-07 ||| 0-0 2-0 1-1 2-2 4-3 3-4 3-5 3-6 ||| 1 1</a:t>
            </a:r>
          </a:p>
          <a:p>
            <a:pPr marL="0" indent="0">
              <a:buNone/>
            </a:pPr>
            <a:r>
              <a:rPr lang="en-US" dirty="0"/>
              <a:t>' access to credit ||| l' accesso al </a:t>
            </a:r>
            <a:r>
              <a:rPr lang="en-US" dirty="0" err="1"/>
              <a:t>credito</a:t>
            </a:r>
            <a:r>
              <a:rPr lang="en-US" dirty="0"/>
              <a:t> da parte ||| 1 5.13669e-09 0.333333 2.9826e-05 ||| 0-0 1-0 1-1 2-2 3-3 ||| 1 3</a:t>
            </a:r>
          </a:p>
          <a:p>
            <a:pPr marL="0" indent="0">
              <a:buNone/>
            </a:pPr>
            <a:r>
              <a:rPr lang="en-US" dirty="0"/>
              <a:t>' access to credit ||| l' accesso al </a:t>
            </a:r>
            <a:r>
              <a:rPr lang="en-US" dirty="0" err="1"/>
              <a:t>credito</a:t>
            </a:r>
            <a:r>
              <a:rPr lang="en-US" dirty="0"/>
              <a:t> da ||| 1 2.01676e-06 0.333333 2.9826e-05 ||| 0-0 1-0 1-1 2-2 3-3 ||| 1 3</a:t>
            </a:r>
          </a:p>
          <a:p>
            <a:pPr marL="0" indent="0">
              <a:buNone/>
            </a:pPr>
            <a:r>
              <a:rPr lang="en-US" dirty="0"/>
              <a:t>' access to credit ||| l' accesso al </a:t>
            </a:r>
            <a:r>
              <a:rPr lang="en-US" dirty="0" err="1"/>
              <a:t>credito</a:t>
            </a:r>
            <a:r>
              <a:rPr lang="en-US" dirty="0"/>
              <a:t> ||| 0.030303 0.000396314 0.333333 2.9826e-05 ||| 0-0 1-0 1-1 2-2 3-3 ||| 33 3</a:t>
            </a:r>
          </a:p>
          <a:p>
            <a:pPr marL="0" indent="0">
              <a:buNone/>
            </a:pPr>
            <a:r>
              <a:rPr lang="it-IT" dirty="0"/>
              <a:t>' </a:t>
            </a:r>
            <a:r>
              <a:rPr lang="it-IT" dirty="0" err="1"/>
              <a:t>access</a:t>
            </a:r>
            <a:r>
              <a:rPr lang="it-IT" dirty="0"/>
              <a:t> to satellite TV , ||| canali censurati ||| 0.166667 2.4734e-10 0.5 1.35061e-17 ||| 0-1 ||| 6 2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783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Fluency: </a:t>
            </a:r>
            <a:r>
              <a:rPr lang="en-US" altLang="en-US" sz="4000" i="1">
                <a:latin typeface="Times New Roman" panose="02020603050405020304" pitchFamily="18" charset="0"/>
              </a:rPr>
              <a:t>P</a:t>
            </a:r>
            <a:r>
              <a:rPr lang="en-US" altLang="en-US" sz="4000">
                <a:latin typeface="Times New Roman" panose="02020603050405020304" pitchFamily="18" charset="0"/>
              </a:rPr>
              <a:t>(</a:t>
            </a:r>
            <a:r>
              <a:rPr lang="en-US" altLang="en-US" sz="4000" i="1">
                <a:latin typeface="Times New Roman" panose="02020603050405020304" pitchFamily="18" charset="0"/>
              </a:rPr>
              <a:t>T</a:t>
            </a:r>
            <a:r>
              <a:rPr lang="en-US" altLang="en-US" sz="4000"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How to measure that this sentence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i="1" dirty="0">
                <a:latin typeface="Times New Roman" panose="02020603050405020304" pitchFamily="18" charset="0"/>
              </a:rPr>
              <a:t>	That car was almost crash onto me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is less fluent than this one: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i="1" dirty="0">
                <a:latin typeface="Times New Roman" panose="02020603050405020304" pitchFamily="18" charset="0"/>
              </a:rPr>
              <a:t>	That car almost hit me</a:t>
            </a:r>
            <a:endParaRPr lang="en-US" altLang="en-US" dirty="0"/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Answer: language models (N-grams!)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For example </a:t>
            </a:r>
            <a:r>
              <a:rPr lang="en-US" altLang="en-US" i="1" dirty="0">
                <a:latin typeface="Times New Roman" panose="02020603050405020304" pitchFamily="18" charset="0"/>
              </a:rPr>
              <a:t>P</a:t>
            </a:r>
            <a:r>
              <a:rPr lang="en-US" altLang="en-US" dirty="0">
                <a:latin typeface="Times New Roman" panose="02020603050405020304" pitchFamily="18" charset="0"/>
              </a:rPr>
              <a:t>(</a:t>
            </a:r>
            <a:r>
              <a:rPr lang="en-US" altLang="en-US" i="1" dirty="0" err="1">
                <a:latin typeface="Times New Roman" panose="02020603050405020304" pitchFamily="18" charset="0"/>
              </a:rPr>
              <a:t>hit</a:t>
            </a:r>
            <a:r>
              <a:rPr lang="en-US" altLang="en-US" dirty="0" err="1">
                <a:latin typeface="Times New Roman" panose="02020603050405020304" pitchFamily="18" charset="0"/>
              </a:rPr>
              <a:t>|</a:t>
            </a:r>
            <a:r>
              <a:rPr lang="en-US" altLang="en-US" i="1" dirty="0" err="1">
                <a:latin typeface="Times New Roman" panose="02020603050405020304" pitchFamily="18" charset="0"/>
              </a:rPr>
              <a:t>almost</a:t>
            </a:r>
            <a:r>
              <a:rPr lang="en-US" altLang="en-US" dirty="0">
                <a:latin typeface="Times New Roman" panose="02020603050405020304" pitchFamily="18" charset="0"/>
              </a:rPr>
              <a:t>) &gt; </a:t>
            </a:r>
            <a:r>
              <a:rPr lang="en-US" altLang="en-US" i="1" dirty="0">
                <a:latin typeface="Times New Roman" panose="02020603050405020304" pitchFamily="18" charset="0"/>
              </a:rPr>
              <a:t>P</a:t>
            </a:r>
            <a:r>
              <a:rPr lang="en-US" altLang="en-US" dirty="0">
                <a:latin typeface="Times New Roman" panose="02020603050405020304" pitchFamily="18" charset="0"/>
              </a:rPr>
              <a:t>(</a:t>
            </a:r>
            <a:r>
              <a:rPr lang="en-US" altLang="en-US" i="1" dirty="0" err="1">
                <a:latin typeface="Times New Roman" panose="02020603050405020304" pitchFamily="18" charset="0"/>
              </a:rPr>
              <a:t>was</a:t>
            </a:r>
            <a:r>
              <a:rPr lang="en-US" altLang="en-US" dirty="0" err="1">
                <a:latin typeface="Times New Roman" panose="02020603050405020304" pitchFamily="18" charset="0"/>
              </a:rPr>
              <a:t>|</a:t>
            </a:r>
            <a:r>
              <a:rPr lang="en-US" altLang="en-US" i="1" dirty="0" err="1">
                <a:latin typeface="Times New Roman" panose="02020603050405020304" pitchFamily="18" charset="0"/>
              </a:rPr>
              <a:t>almost</a:t>
            </a:r>
            <a:r>
              <a:rPr lang="en-US" altLang="en-US" dirty="0">
                <a:latin typeface="Times New Roman" panose="02020603050405020304" pitchFamily="18" charset="0"/>
              </a:rPr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But can use any other more sophisticated model of grammar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Advantage: this is </a:t>
            </a:r>
            <a:r>
              <a:rPr lang="en-US" altLang="en-US" b="1" dirty="0">
                <a:solidFill>
                  <a:srgbClr val="A50021"/>
                </a:solidFill>
              </a:rPr>
              <a:t>monolingual</a:t>
            </a:r>
            <a:r>
              <a:rPr lang="en-US" altLang="en-US" dirty="0"/>
              <a:t> knowledge!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altLang="en-US" sz="5400"/>
              <a:t>Decoding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Translation model for PBMT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idx="1"/>
          </p:nvPr>
        </p:nvSpPr>
        <p:spPr>
          <a:xfrm>
            <a:off x="1676400" y="2464904"/>
            <a:ext cx="9601200" cy="56322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/>
              <a:t>Let</a:t>
            </a:r>
            <a:r>
              <a:rPr lang="ja-JP" altLang="en-US" dirty="0"/>
              <a:t>’</a:t>
            </a:r>
            <a:r>
              <a:rPr lang="en-US" altLang="ja-JP" dirty="0"/>
              <a:t>s look at a simple example with no distortion</a:t>
            </a:r>
            <a:endParaRPr lang="en-US" altLang="en-US" dirty="0"/>
          </a:p>
        </p:txBody>
      </p:sp>
      <p:pic>
        <p:nvPicPr>
          <p:cNvPr id="161796" name="Picture 5" descr="mt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789" y="3028125"/>
            <a:ext cx="8978900" cy="153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1797" name="Picture 6" descr="m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789" y="4537838"/>
            <a:ext cx="9144000" cy="152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ject 2">
                <a:extLst>
                  <a:ext uri="{FF2B5EF4-FFF2-40B4-BE49-F238E27FC236}">
                    <a16:creationId xmlns:a16="http://schemas.microsoft.com/office/drawing/2014/main" id="{774C3E89-A2BC-4746-B05F-20F4534987FC}"/>
                  </a:ext>
                </a:extLst>
              </p:cNvPr>
              <p:cNvSpPr txBox="1"/>
              <p:nvPr/>
            </p:nvSpPr>
            <p:spPr bwMode="auto">
              <a:xfrm>
                <a:off x="4150848" y="1223089"/>
                <a:ext cx="4885575" cy="11525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it-IT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it-IT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it-IT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it-IT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it-IT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hr m:val="∏"/>
                          <m:ctrlPr>
                            <a:rPr lang="it-IT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it-IT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it-IT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it-IT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sup>
                        <m:e>
                          <m:r>
                            <a:rPr lang="it-IT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  <m:r>
                            <a:rPr lang="it-IT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it-IT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̄"/>
                                  <m:ctrlPr>
                                    <a:rPr lang="it-IT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it-IT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</m:acc>
                            </m:e>
                            <m:sub>
                              <m:r>
                                <a:rPr lang="it-IT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it-IT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it-IT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̄"/>
                              <m:ctrlPr>
                                <a:rPr lang="it-IT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acc>
                        </m:e>
                        <m:sub>
                          <m:r>
                            <a:rPr lang="it-IT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it-IT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it-IT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it-IT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it-IT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it-IT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it-IT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7" name="Object 2">
                <a:extLst>
                  <a:ext uri="{FF2B5EF4-FFF2-40B4-BE49-F238E27FC236}">
                    <a16:creationId xmlns:a16="http://schemas.microsoft.com/office/drawing/2014/main" id="{774C3E89-A2BC-4746-B05F-20F4534987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50848" y="1223089"/>
                <a:ext cx="4885575" cy="115255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Translation Options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09800" y="4724400"/>
            <a:ext cx="7772400" cy="134566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dirty="0">
                <a:ea typeface="ＭＳ Ｐゴシック" charset="0"/>
                <a:cs typeface="+mn-cs"/>
              </a:rPr>
              <a:t>Look up possible phrase translations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dirty="0">
                <a:ea typeface="ＭＳ Ｐゴシック" charset="0"/>
              </a:rPr>
              <a:t>many different ways to segment words into phrases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dirty="0">
                <a:ea typeface="ＭＳ Ｐゴシック" charset="0"/>
              </a:rPr>
              <a:t>many different ways to translate each phrase</a:t>
            </a:r>
          </a:p>
        </p:txBody>
      </p:sp>
      <p:pic>
        <p:nvPicPr>
          <p:cNvPr id="16384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676401"/>
            <a:ext cx="8534400" cy="274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Hypothesis Expansion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4893368"/>
            <a:ext cx="7772400" cy="15240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400" dirty="0">
                <a:ea typeface="ＭＳ Ｐゴシック" charset="0"/>
                <a:cs typeface="+mn-cs"/>
              </a:rPr>
              <a:t>Start with empty hypothesis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2000" dirty="0">
                <a:ea typeface="ＭＳ Ｐゴシック" charset="0"/>
              </a:rPr>
              <a:t>e: no English words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2000" dirty="0">
                <a:ea typeface="ＭＳ Ｐゴシック" charset="0"/>
              </a:rPr>
              <a:t>f: no foreign words covered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2000" dirty="0">
                <a:ea typeface="ＭＳ Ｐゴシック" charset="0"/>
              </a:rPr>
              <a:t>p: probability 1</a:t>
            </a:r>
          </a:p>
        </p:txBody>
      </p:sp>
      <p:pic>
        <p:nvPicPr>
          <p:cNvPr id="16486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159569"/>
            <a:ext cx="8534400" cy="274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2514600" y="4131368"/>
            <a:ext cx="838200" cy="609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1400" dirty="0">
                <a:latin typeface="+mn-lt"/>
                <a:ea typeface="ＭＳ Ｐゴシック" charset="0"/>
              </a:rPr>
              <a:t>e:</a:t>
            </a:r>
          </a:p>
          <a:p>
            <a:pPr>
              <a:defRPr/>
            </a:pPr>
            <a:r>
              <a:rPr lang="en-US" sz="1400" dirty="0">
                <a:latin typeface="+mn-lt"/>
                <a:ea typeface="ＭＳ Ｐゴシック" charset="0"/>
              </a:rPr>
              <a:t>f: ---</a:t>
            </a:r>
          </a:p>
          <a:p>
            <a:pPr>
              <a:defRPr/>
            </a:pPr>
            <a:r>
              <a:rPr lang="en-US" sz="1400" dirty="0">
                <a:latin typeface="+mn-lt"/>
                <a:ea typeface="ＭＳ Ｐゴシック" charset="0"/>
              </a:rPr>
              <a:t>p: 1</a:t>
            </a:r>
            <a:endParaRPr lang="en-US" sz="2000" dirty="0">
              <a:latin typeface="+mn-lt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Hypothesis Expansion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4618384"/>
            <a:ext cx="7772400" cy="1905000"/>
          </a:xfrm>
        </p:spPr>
        <p:txBody>
          <a:bodyPr/>
          <a:lstStyle/>
          <a:p>
            <a:pPr>
              <a:buFont typeface="Wingdings" charset="0"/>
              <a:buChar char="l"/>
              <a:defRPr/>
            </a:pPr>
            <a:r>
              <a:rPr lang="en-US" sz="2400" dirty="0">
                <a:ea typeface="ＭＳ Ｐゴシック" charset="0"/>
                <a:cs typeface="+mn-cs"/>
              </a:rPr>
              <a:t>Pick translation option</a:t>
            </a:r>
          </a:p>
          <a:p>
            <a:pPr>
              <a:buFont typeface="Wingdings" charset="0"/>
              <a:buChar char="l"/>
              <a:defRPr/>
            </a:pPr>
            <a:r>
              <a:rPr lang="en-US" sz="2400" dirty="0">
                <a:ea typeface="ＭＳ Ｐゴシック" charset="0"/>
                <a:cs typeface="+mn-cs"/>
              </a:rPr>
              <a:t>Create hypothesis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2000" dirty="0">
                <a:ea typeface="ＭＳ Ｐゴシック" charset="0"/>
              </a:rPr>
              <a:t>e: add English phrase Mary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2000" dirty="0">
                <a:ea typeface="ＭＳ Ｐゴシック" charset="0"/>
              </a:rPr>
              <a:t>f: first foreign word covered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2000" dirty="0">
                <a:ea typeface="ＭＳ Ｐゴシック" charset="0"/>
              </a:rPr>
              <a:t>p: 0.534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2590800" y="3856384"/>
            <a:ext cx="914400" cy="609600"/>
          </a:xfrm>
          <a:prstGeom prst="rect">
            <a:avLst/>
          </a:prstGeom>
          <a:solidFill>
            <a:schemeClr val="bg1"/>
          </a:solidFill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1400" dirty="0">
                <a:latin typeface="+mn-lt"/>
                <a:ea typeface="ＭＳ Ｐゴシック" charset="0"/>
              </a:rPr>
              <a:t>e:</a:t>
            </a:r>
          </a:p>
          <a:p>
            <a:pPr>
              <a:defRPr/>
            </a:pPr>
            <a:r>
              <a:rPr lang="en-US" sz="1400" dirty="0">
                <a:latin typeface="+mn-lt"/>
                <a:ea typeface="ＭＳ Ｐゴシック" charset="0"/>
              </a:rPr>
              <a:t>f: ---------</a:t>
            </a:r>
          </a:p>
          <a:p>
            <a:pPr>
              <a:defRPr/>
            </a:pPr>
            <a:r>
              <a:rPr lang="en-US" sz="1400" dirty="0">
                <a:latin typeface="+mn-lt"/>
                <a:ea typeface="ＭＳ Ｐゴシック" charset="0"/>
              </a:rPr>
              <a:t>p: 1</a:t>
            </a:r>
            <a:endParaRPr lang="en-US" sz="2000" dirty="0">
              <a:latin typeface="+mn-lt"/>
              <a:ea typeface="ＭＳ Ｐゴシック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657600" y="3856384"/>
            <a:ext cx="990600" cy="609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1400" dirty="0">
                <a:latin typeface="+mn-lt"/>
                <a:ea typeface="ＭＳ Ｐゴシック" charset="0"/>
              </a:rPr>
              <a:t>e: Mary</a:t>
            </a:r>
          </a:p>
          <a:p>
            <a:pPr>
              <a:defRPr/>
            </a:pPr>
            <a:r>
              <a:rPr lang="en-US" sz="1400" dirty="0">
                <a:latin typeface="+mn-lt"/>
                <a:ea typeface="ＭＳ Ｐゴシック" charset="0"/>
              </a:rPr>
              <a:t>f: *--------</a:t>
            </a:r>
          </a:p>
          <a:p>
            <a:pPr>
              <a:defRPr/>
            </a:pPr>
            <a:r>
              <a:rPr lang="en-US" sz="1400" dirty="0">
                <a:latin typeface="+mn-lt"/>
                <a:ea typeface="ＭＳ Ｐゴシック" charset="0"/>
              </a:rPr>
              <a:t>p: .534</a:t>
            </a:r>
            <a:endParaRPr lang="en-US" sz="2000" dirty="0">
              <a:latin typeface="+mn-lt"/>
              <a:ea typeface="ＭＳ Ｐゴシック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4691345"/>
              </p:ext>
            </p:extLst>
          </p:nvPr>
        </p:nvGraphicFramePr>
        <p:xfrm>
          <a:off x="2222500" y="1265584"/>
          <a:ext cx="8470900" cy="2228850"/>
        </p:xfrm>
        <a:graphic>
          <a:graphicData uri="http://schemas.openxmlformats.org/drawingml/2006/table">
            <a:tbl>
              <a:tblPr/>
              <a:tblGrid>
                <a:gridCol w="93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2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4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4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48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159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095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905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397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174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1174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0485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1397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19367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60642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0955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39713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700087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Maria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9FF29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C2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dió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C2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una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C2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bofetada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C2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C2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la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C2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bruja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C2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verde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C2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Mary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FF7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sng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not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give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a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slap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to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the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witch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green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sng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did not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sng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a slap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by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green witch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sng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no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slap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di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to the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sng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did not give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sng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sng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to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sng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sng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1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slap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the witch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Hypothesis Expansion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5913784"/>
            <a:ext cx="7772400" cy="609600"/>
          </a:xfrm>
        </p:spPr>
        <p:txBody>
          <a:bodyPr/>
          <a:lstStyle/>
          <a:p>
            <a:pPr>
              <a:buFont typeface="Wingdings" charset="0"/>
              <a:buChar char="l"/>
              <a:defRPr/>
            </a:pPr>
            <a:r>
              <a:rPr lang="en-US" sz="2400" dirty="0">
                <a:ea typeface="ＭＳ Ｐゴシック" charset="0"/>
                <a:cs typeface="+mn-cs"/>
              </a:rPr>
              <a:t>Add another hypothesis</a:t>
            </a:r>
            <a:endParaRPr lang="en-US" sz="2000" dirty="0">
              <a:ea typeface="ＭＳ Ｐゴシック" charset="0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590800" y="3856384"/>
            <a:ext cx="914400" cy="609600"/>
          </a:xfrm>
          <a:prstGeom prst="rect">
            <a:avLst/>
          </a:prstGeom>
          <a:solidFill>
            <a:schemeClr val="bg1"/>
          </a:solidFill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1400" dirty="0">
                <a:latin typeface="+mn-lt"/>
                <a:ea typeface="ＭＳ Ｐゴシック" charset="0"/>
              </a:rPr>
              <a:t>e:</a:t>
            </a:r>
          </a:p>
          <a:p>
            <a:pPr>
              <a:defRPr/>
            </a:pPr>
            <a:r>
              <a:rPr lang="en-US" sz="1400" dirty="0">
                <a:latin typeface="+mn-lt"/>
                <a:ea typeface="ＭＳ Ｐゴシック" charset="0"/>
              </a:rPr>
              <a:t>f: ---------</a:t>
            </a:r>
          </a:p>
          <a:p>
            <a:pPr>
              <a:defRPr/>
            </a:pPr>
            <a:r>
              <a:rPr lang="en-US" sz="1400" dirty="0">
                <a:latin typeface="+mn-lt"/>
                <a:ea typeface="ＭＳ Ｐゴシック" charset="0"/>
              </a:rPr>
              <a:t>p: 1</a:t>
            </a:r>
            <a:endParaRPr lang="en-US" sz="2000" dirty="0">
              <a:latin typeface="+mn-lt"/>
              <a:ea typeface="ＭＳ Ｐゴシック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657600" y="3856384"/>
            <a:ext cx="990600" cy="609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1400" dirty="0">
                <a:latin typeface="+mn-lt"/>
                <a:ea typeface="ＭＳ Ｐゴシック" charset="0"/>
              </a:rPr>
              <a:t>e: witch</a:t>
            </a:r>
          </a:p>
          <a:p>
            <a:pPr>
              <a:defRPr/>
            </a:pPr>
            <a:r>
              <a:rPr lang="en-US" sz="1400" dirty="0">
                <a:latin typeface="+mn-lt"/>
                <a:ea typeface="ＭＳ Ｐゴシック" charset="0"/>
              </a:rPr>
              <a:t>f: -------*-</a:t>
            </a:r>
          </a:p>
          <a:p>
            <a:pPr>
              <a:defRPr/>
            </a:pPr>
            <a:r>
              <a:rPr lang="en-US" sz="1400" dirty="0">
                <a:latin typeface="+mn-lt"/>
                <a:ea typeface="ＭＳ Ｐゴシック" charset="0"/>
              </a:rPr>
              <a:t>p: .182</a:t>
            </a:r>
            <a:endParaRPr lang="en-US" sz="2000" dirty="0">
              <a:latin typeface="+mn-lt"/>
              <a:ea typeface="ＭＳ Ｐゴシック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9947742"/>
              </p:ext>
            </p:extLst>
          </p:nvPr>
        </p:nvGraphicFramePr>
        <p:xfrm>
          <a:off x="2222500" y="1265584"/>
          <a:ext cx="8470900" cy="2228850"/>
        </p:xfrm>
        <a:graphic>
          <a:graphicData uri="http://schemas.openxmlformats.org/drawingml/2006/table">
            <a:tbl>
              <a:tblPr/>
              <a:tblGrid>
                <a:gridCol w="93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2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4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4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48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159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095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905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397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174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1174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0485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1397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19367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60642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0955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39713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700087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Maria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C2FF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C2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dió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C2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una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C2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bofetada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C2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C2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la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C2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bruja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9FF2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verde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C2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Mary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sng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not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give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a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slap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to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the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FF7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witch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FF7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green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sng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did not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sng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a slap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by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green witch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sng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no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slap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di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to the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sng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did not give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sng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sng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to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sng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sng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1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slap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the witch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 bwMode="auto">
          <a:xfrm>
            <a:off x="3657600" y="4618384"/>
            <a:ext cx="990600" cy="609600"/>
          </a:xfrm>
          <a:prstGeom prst="rect">
            <a:avLst/>
          </a:prstGeom>
          <a:noFill/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1400" dirty="0">
                <a:latin typeface="+mn-lt"/>
                <a:ea typeface="ＭＳ Ｐゴシック" charset="0"/>
              </a:rPr>
              <a:t>e: Mary</a:t>
            </a:r>
          </a:p>
          <a:p>
            <a:pPr>
              <a:defRPr/>
            </a:pPr>
            <a:r>
              <a:rPr lang="en-US" sz="1400" dirty="0">
                <a:latin typeface="+mn-lt"/>
                <a:ea typeface="ＭＳ Ｐゴシック" charset="0"/>
              </a:rPr>
              <a:t>f: *--------</a:t>
            </a:r>
          </a:p>
          <a:p>
            <a:pPr>
              <a:defRPr/>
            </a:pPr>
            <a:r>
              <a:rPr lang="en-US" sz="1400" dirty="0">
                <a:latin typeface="+mn-lt"/>
                <a:ea typeface="ＭＳ Ｐゴシック" charset="0"/>
              </a:rPr>
              <a:t>p: .534</a:t>
            </a:r>
            <a:endParaRPr lang="en-US" sz="2000" dirty="0">
              <a:latin typeface="+mn-lt"/>
              <a:ea typeface="ＭＳ Ｐゴシック" charset="0"/>
            </a:endParaRPr>
          </a:p>
        </p:txBody>
      </p:sp>
      <p:cxnSp>
        <p:nvCxnSpPr>
          <p:cNvPr id="167004" name="Straight Arrow Connector 8"/>
          <p:cNvCxnSpPr>
            <a:cxnSpLocks noChangeShapeType="1"/>
            <a:stCxn id="5" idx="3"/>
            <a:endCxn id="6" idx="1"/>
          </p:cNvCxnSpPr>
          <p:nvPr/>
        </p:nvCxnSpPr>
        <p:spPr bwMode="auto">
          <a:xfrm>
            <a:off x="3505200" y="4161184"/>
            <a:ext cx="152400" cy="0"/>
          </a:xfrm>
          <a:prstGeom prst="straightConnector1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7005" name="Straight Arrow Connector 11"/>
          <p:cNvCxnSpPr>
            <a:cxnSpLocks noChangeShapeType="1"/>
            <a:stCxn id="5" idx="3"/>
          </p:cNvCxnSpPr>
          <p:nvPr/>
        </p:nvCxnSpPr>
        <p:spPr bwMode="auto">
          <a:xfrm>
            <a:off x="3505200" y="4161184"/>
            <a:ext cx="152400" cy="457200"/>
          </a:xfrm>
          <a:prstGeom prst="straightConnector1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Hypothesis Expansion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5913784"/>
            <a:ext cx="7772400" cy="609600"/>
          </a:xfrm>
        </p:spPr>
        <p:txBody>
          <a:bodyPr/>
          <a:lstStyle/>
          <a:p>
            <a:pPr>
              <a:buFont typeface="Wingdings" charset="0"/>
              <a:buChar char="l"/>
              <a:defRPr/>
            </a:pPr>
            <a:r>
              <a:rPr lang="en-US" sz="2400" dirty="0">
                <a:ea typeface="ＭＳ Ｐゴシック" charset="0"/>
                <a:cs typeface="+mn-cs"/>
              </a:rPr>
              <a:t>Add further hypothesis</a:t>
            </a:r>
            <a:endParaRPr lang="en-US" sz="2000" dirty="0">
              <a:ea typeface="ＭＳ Ｐゴシック" charset="0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590800" y="3856384"/>
            <a:ext cx="914400" cy="609600"/>
          </a:xfrm>
          <a:prstGeom prst="rect">
            <a:avLst/>
          </a:prstGeom>
          <a:solidFill>
            <a:schemeClr val="bg1"/>
          </a:solidFill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1400" dirty="0">
                <a:latin typeface="+mn-lt"/>
                <a:ea typeface="ＭＳ Ｐゴシック" charset="0"/>
              </a:rPr>
              <a:t>e:</a:t>
            </a:r>
          </a:p>
          <a:p>
            <a:pPr>
              <a:defRPr/>
            </a:pPr>
            <a:r>
              <a:rPr lang="en-US" sz="1400" dirty="0">
                <a:latin typeface="+mn-lt"/>
                <a:ea typeface="ＭＳ Ｐゴシック" charset="0"/>
              </a:rPr>
              <a:t>f: ---------</a:t>
            </a:r>
          </a:p>
          <a:p>
            <a:pPr>
              <a:defRPr/>
            </a:pPr>
            <a:r>
              <a:rPr lang="en-US" sz="1400" dirty="0">
                <a:latin typeface="+mn-lt"/>
                <a:ea typeface="ＭＳ Ｐゴシック" charset="0"/>
              </a:rPr>
              <a:t>p: 1</a:t>
            </a:r>
            <a:endParaRPr lang="en-US" sz="2000" dirty="0">
              <a:latin typeface="+mn-lt"/>
              <a:ea typeface="ＭＳ Ｐゴシック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657600" y="3856384"/>
            <a:ext cx="990600" cy="609600"/>
          </a:xfrm>
          <a:prstGeom prst="rect">
            <a:avLst/>
          </a:prstGeom>
          <a:solidFill>
            <a:srgbClr val="FFFFFF"/>
          </a:solidFill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1400" dirty="0">
                <a:latin typeface="+mn-lt"/>
                <a:ea typeface="ＭＳ Ｐゴシック" charset="0"/>
              </a:rPr>
              <a:t>e: witch</a:t>
            </a:r>
          </a:p>
          <a:p>
            <a:pPr>
              <a:defRPr/>
            </a:pPr>
            <a:r>
              <a:rPr lang="en-US" sz="1400" dirty="0">
                <a:latin typeface="+mn-lt"/>
                <a:ea typeface="ＭＳ Ｐゴシック" charset="0"/>
              </a:rPr>
              <a:t>f: -------*-</a:t>
            </a:r>
          </a:p>
          <a:p>
            <a:pPr>
              <a:defRPr/>
            </a:pPr>
            <a:r>
              <a:rPr lang="en-US" sz="1400" dirty="0">
                <a:latin typeface="+mn-lt"/>
                <a:ea typeface="ＭＳ Ｐゴシック" charset="0"/>
              </a:rPr>
              <a:t>p: .182</a:t>
            </a:r>
            <a:endParaRPr lang="en-US" sz="2000" dirty="0">
              <a:latin typeface="+mn-lt"/>
              <a:ea typeface="ＭＳ Ｐゴシック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3966199"/>
              </p:ext>
            </p:extLst>
          </p:nvPr>
        </p:nvGraphicFramePr>
        <p:xfrm>
          <a:off x="2222500" y="1265584"/>
          <a:ext cx="8470900" cy="2228850"/>
        </p:xfrm>
        <a:graphic>
          <a:graphicData uri="http://schemas.openxmlformats.org/drawingml/2006/table">
            <a:tbl>
              <a:tblPr/>
              <a:tblGrid>
                <a:gridCol w="93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2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4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4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48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159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095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905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397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174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1174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0485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1397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19367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60642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0955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39713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700087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Maria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9FF29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C2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dió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9FF2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una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9FF2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bofetada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9FF2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C2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la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C2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bruja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C2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verde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C2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Mary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sng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not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give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a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slap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to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the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witch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green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sng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did not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sng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a slap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by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green witch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sng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no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slap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9FF2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di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to the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sng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did not give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sng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sng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to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sng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sng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1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slap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the witch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 bwMode="auto">
          <a:xfrm>
            <a:off x="3657600" y="4618384"/>
            <a:ext cx="990600" cy="609600"/>
          </a:xfrm>
          <a:prstGeom prst="rect">
            <a:avLst/>
          </a:prstGeom>
          <a:noFill/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1400" dirty="0">
                <a:latin typeface="+mn-lt"/>
                <a:ea typeface="ＭＳ Ｐゴシック" charset="0"/>
              </a:rPr>
              <a:t>e: Mary</a:t>
            </a:r>
          </a:p>
          <a:p>
            <a:pPr>
              <a:defRPr/>
            </a:pPr>
            <a:r>
              <a:rPr lang="en-US" sz="1400" dirty="0">
                <a:latin typeface="+mn-lt"/>
                <a:ea typeface="ＭＳ Ｐゴシック" charset="0"/>
              </a:rPr>
              <a:t>f: *--------</a:t>
            </a:r>
          </a:p>
          <a:p>
            <a:pPr>
              <a:defRPr/>
            </a:pPr>
            <a:r>
              <a:rPr lang="en-US" sz="1400" dirty="0">
                <a:latin typeface="+mn-lt"/>
                <a:ea typeface="ＭＳ Ｐゴシック" charset="0"/>
              </a:rPr>
              <a:t>p: .534</a:t>
            </a:r>
            <a:endParaRPr lang="en-US" sz="2000" dirty="0">
              <a:latin typeface="+mn-lt"/>
              <a:ea typeface="ＭＳ Ｐゴシック" charset="0"/>
            </a:endParaRPr>
          </a:p>
        </p:txBody>
      </p:sp>
      <p:cxnSp>
        <p:nvCxnSpPr>
          <p:cNvPr id="168028" name="Straight Arrow Connector 8"/>
          <p:cNvCxnSpPr>
            <a:cxnSpLocks noChangeShapeType="1"/>
            <a:stCxn id="5" idx="3"/>
            <a:endCxn id="6" idx="1"/>
          </p:cNvCxnSpPr>
          <p:nvPr/>
        </p:nvCxnSpPr>
        <p:spPr bwMode="auto">
          <a:xfrm>
            <a:off x="3505200" y="4161184"/>
            <a:ext cx="152400" cy="0"/>
          </a:xfrm>
          <a:prstGeom prst="straightConnector1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8029" name="Straight Arrow Connector 11"/>
          <p:cNvCxnSpPr>
            <a:cxnSpLocks noChangeShapeType="1"/>
            <a:stCxn id="5" idx="3"/>
          </p:cNvCxnSpPr>
          <p:nvPr/>
        </p:nvCxnSpPr>
        <p:spPr bwMode="auto">
          <a:xfrm>
            <a:off x="3505200" y="4161184"/>
            <a:ext cx="152400" cy="457200"/>
          </a:xfrm>
          <a:prstGeom prst="straightConnector1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Rectangle 9"/>
          <p:cNvSpPr/>
          <p:nvPr/>
        </p:nvSpPr>
        <p:spPr bwMode="auto">
          <a:xfrm>
            <a:off x="4953000" y="4618384"/>
            <a:ext cx="990600" cy="609600"/>
          </a:xfrm>
          <a:prstGeom prst="rect">
            <a:avLst/>
          </a:prstGeom>
          <a:solidFill>
            <a:srgbClr val="29FF29"/>
          </a:solidFill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1400" dirty="0">
                <a:latin typeface="+mn-lt"/>
                <a:ea typeface="ＭＳ Ｐゴシック" charset="0"/>
              </a:rPr>
              <a:t>e: slap</a:t>
            </a:r>
          </a:p>
          <a:p>
            <a:pPr>
              <a:defRPr/>
            </a:pPr>
            <a:r>
              <a:rPr lang="en-US" sz="1400" dirty="0">
                <a:latin typeface="+mn-lt"/>
                <a:ea typeface="ＭＳ Ｐゴシック" charset="0"/>
              </a:rPr>
              <a:t>f: *-**----</a:t>
            </a:r>
          </a:p>
          <a:p>
            <a:pPr>
              <a:defRPr/>
            </a:pPr>
            <a:r>
              <a:rPr lang="en-US" sz="1400" dirty="0">
                <a:latin typeface="+mn-lt"/>
                <a:ea typeface="ＭＳ Ｐゴシック" charset="0"/>
              </a:rPr>
              <a:t>p: .043</a:t>
            </a:r>
            <a:endParaRPr lang="en-US" sz="2000" dirty="0">
              <a:latin typeface="+mn-lt"/>
              <a:ea typeface="ＭＳ Ｐゴシック" charset="0"/>
            </a:endParaRPr>
          </a:p>
        </p:txBody>
      </p:sp>
      <p:cxnSp>
        <p:nvCxnSpPr>
          <p:cNvPr id="168031" name="Straight Arrow Connector 10"/>
          <p:cNvCxnSpPr>
            <a:cxnSpLocks noChangeShapeType="1"/>
            <a:endCxn id="10" idx="1"/>
          </p:cNvCxnSpPr>
          <p:nvPr/>
        </p:nvCxnSpPr>
        <p:spPr bwMode="auto">
          <a:xfrm>
            <a:off x="4648200" y="4923184"/>
            <a:ext cx="304800" cy="0"/>
          </a:xfrm>
          <a:prstGeom prst="straightConnector1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Hypothesis Expansion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5380384"/>
            <a:ext cx="7772400" cy="1219200"/>
          </a:xfrm>
        </p:spPr>
        <p:txBody>
          <a:bodyPr/>
          <a:lstStyle/>
          <a:p>
            <a:pPr>
              <a:buFont typeface="Wingdings" charset="0"/>
              <a:buChar char="l"/>
              <a:defRPr/>
            </a:pPr>
            <a:r>
              <a:rPr lang="en-US" sz="2400" dirty="0">
                <a:ea typeface="ＭＳ Ｐゴシック" charset="0"/>
                <a:cs typeface="+mn-cs"/>
              </a:rPr>
              <a:t>... until all foreign words covered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2000" dirty="0">
                <a:ea typeface="ＭＳ Ｐゴシック" charset="0"/>
              </a:rPr>
              <a:t>and best hypothesis that covers all foreign words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2000" dirty="0">
                <a:ea typeface="ＭＳ Ｐゴシック" charset="0"/>
              </a:rPr>
              <a:t>backtrack to read translation</a:t>
            </a:r>
            <a:endParaRPr lang="en-US" sz="1600" dirty="0">
              <a:ea typeface="ＭＳ Ｐゴシック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590800" y="3856384"/>
            <a:ext cx="914400" cy="609600"/>
          </a:xfrm>
          <a:prstGeom prst="rect">
            <a:avLst/>
          </a:prstGeom>
          <a:solidFill>
            <a:schemeClr val="bg1"/>
          </a:solidFill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1400" dirty="0">
                <a:latin typeface="+mn-lt"/>
                <a:ea typeface="ＭＳ Ｐゴシック" charset="0"/>
              </a:rPr>
              <a:t>e:</a:t>
            </a:r>
          </a:p>
          <a:p>
            <a:pPr>
              <a:defRPr/>
            </a:pPr>
            <a:r>
              <a:rPr lang="en-US" sz="1400" dirty="0">
                <a:latin typeface="+mn-lt"/>
                <a:ea typeface="ＭＳ Ｐゴシック" charset="0"/>
              </a:rPr>
              <a:t>f: ---------</a:t>
            </a:r>
          </a:p>
          <a:p>
            <a:pPr>
              <a:defRPr/>
            </a:pPr>
            <a:r>
              <a:rPr lang="en-US" sz="1400" dirty="0">
                <a:latin typeface="+mn-lt"/>
                <a:ea typeface="ＭＳ Ｐゴシック" charset="0"/>
              </a:rPr>
              <a:t>p: 1</a:t>
            </a:r>
            <a:endParaRPr lang="en-US" sz="2000" dirty="0">
              <a:latin typeface="+mn-lt"/>
              <a:ea typeface="ＭＳ Ｐゴシック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657600" y="3856384"/>
            <a:ext cx="990600" cy="609600"/>
          </a:xfrm>
          <a:prstGeom prst="rect">
            <a:avLst/>
          </a:prstGeom>
          <a:solidFill>
            <a:srgbClr val="FFFFFF"/>
          </a:solidFill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1400" dirty="0">
                <a:latin typeface="+mn-lt"/>
                <a:ea typeface="ＭＳ Ｐゴシック" charset="0"/>
              </a:rPr>
              <a:t>e: witch</a:t>
            </a:r>
          </a:p>
          <a:p>
            <a:pPr>
              <a:defRPr/>
            </a:pPr>
            <a:r>
              <a:rPr lang="en-US" sz="1400" dirty="0">
                <a:latin typeface="+mn-lt"/>
                <a:ea typeface="ＭＳ Ｐゴシック" charset="0"/>
              </a:rPr>
              <a:t>f: -------*-</a:t>
            </a:r>
          </a:p>
          <a:p>
            <a:pPr>
              <a:defRPr/>
            </a:pPr>
            <a:r>
              <a:rPr lang="en-US" sz="1400" dirty="0">
                <a:latin typeface="+mn-lt"/>
                <a:ea typeface="ＭＳ Ｐゴシック" charset="0"/>
              </a:rPr>
              <a:t>p: .182</a:t>
            </a:r>
            <a:endParaRPr lang="en-US" sz="2000" dirty="0">
              <a:latin typeface="+mn-lt"/>
              <a:ea typeface="ＭＳ Ｐゴシック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1789472"/>
              </p:ext>
            </p:extLst>
          </p:nvPr>
        </p:nvGraphicFramePr>
        <p:xfrm>
          <a:off x="2222500" y="1265584"/>
          <a:ext cx="8470900" cy="2228850"/>
        </p:xfrm>
        <a:graphic>
          <a:graphicData uri="http://schemas.openxmlformats.org/drawingml/2006/table">
            <a:tbl>
              <a:tblPr/>
              <a:tblGrid>
                <a:gridCol w="93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2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4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4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48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159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095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905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397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174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1174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0485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1397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19367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60642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0955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39713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700087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Maria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600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dió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una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bofetada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la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bruja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FF7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verde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FF7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Mary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sng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not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give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a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slap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to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the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witch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green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sng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did not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sng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a slap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by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green witch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FF7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sng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no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slap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di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to the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sng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did not give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sng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sng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to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sng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sng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1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slap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the witch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 bwMode="auto">
          <a:xfrm>
            <a:off x="3657600" y="4618384"/>
            <a:ext cx="990600" cy="609600"/>
          </a:xfrm>
          <a:prstGeom prst="rect">
            <a:avLst/>
          </a:prstGeom>
          <a:solidFill>
            <a:srgbClr val="FF9600"/>
          </a:solidFill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1400" dirty="0">
                <a:latin typeface="+mn-lt"/>
                <a:ea typeface="ＭＳ Ｐゴシック" charset="0"/>
              </a:rPr>
              <a:t>e: Mary</a:t>
            </a:r>
          </a:p>
          <a:p>
            <a:pPr>
              <a:defRPr/>
            </a:pPr>
            <a:r>
              <a:rPr lang="en-US" sz="1400" dirty="0">
                <a:latin typeface="+mn-lt"/>
                <a:ea typeface="ＭＳ Ｐゴシック" charset="0"/>
              </a:rPr>
              <a:t>f: *--------</a:t>
            </a:r>
          </a:p>
          <a:p>
            <a:pPr>
              <a:defRPr/>
            </a:pPr>
            <a:r>
              <a:rPr lang="en-US" sz="1400" dirty="0">
                <a:latin typeface="+mn-lt"/>
                <a:ea typeface="ＭＳ Ｐゴシック" charset="0"/>
              </a:rPr>
              <a:t>p: .534</a:t>
            </a:r>
            <a:endParaRPr lang="en-US" sz="2000" dirty="0">
              <a:latin typeface="+mn-lt"/>
              <a:ea typeface="ＭＳ Ｐゴシック" charset="0"/>
            </a:endParaRPr>
          </a:p>
        </p:txBody>
      </p:sp>
      <p:cxnSp>
        <p:nvCxnSpPr>
          <p:cNvPr id="169052" name="Straight Arrow Connector 8"/>
          <p:cNvCxnSpPr>
            <a:cxnSpLocks noChangeShapeType="1"/>
            <a:stCxn id="5" idx="3"/>
            <a:endCxn id="6" idx="1"/>
          </p:cNvCxnSpPr>
          <p:nvPr/>
        </p:nvCxnSpPr>
        <p:spPr bwMode="auto">
          <a:xfrm>
            <a:off x="3505200" y="4161184"/>
            <a:ext cx="152400" cy="0"/>
          </a:xfrm>
          <a:prstGeom prst="straightConnector1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9053" name="Straight Arrow Connector 11"/>
          <p:cNvCxnSpPr>
            <a:cxnSpLocks noChangeShapeType="1"/>
            <a:stCxn id="5" idx="3"/>
          </p:cNvCxnSpPr>
          <p:nvPr/>
        </p:nvCxnSpPr>
        <p:spPr bwMode="auto">
          <a:xfrm>
            <a:off x="3505200" y="4161184"/>
            <a:ext cx="152400" cy="457200"/>
          </a:xfrm>
          <a:prstGeom prst="straightConnector1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Rectangle 9"/>
          <p:cNvSpPr/>
          <p:nvPr/>
        </p:nvSpPr>
        <p:spPr bwMode="auto">
          <a:xfrm>
            <a:off x="4953000" y="3856384"/>
            <a:ext cx="990600" cy="609600"/>
          </a:xfrm>
          <a:prstGeom prst="rect">
            <a:avLst/>
          </a:prstGeom>
          <a:noFill/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1400" dirty="0">
                <a:latin typeface="+mn-lt"/>
                <a:ea typeface="ＭＳ Ｐゴシック" charset="0"/>
              </a:rPr>
              <a:t>e: slap</a:t>
            </a:r>
          </a:p>
          <a:p>
            <a:pPr>
              <a:defRPr/>
            </a:pPr>
            <a:r>
              <a:rPr lang="en-US" sz="1400" dirty="0">
                <a:latin typeface="+mn-lt"/>
                <a:ea typeface="ＭＳ Ｐゴシック" charset="0"/>
              </a:rPr>
              <a:t>f: *-**----</a:t>
            </a:r>
          </a:p>
          <a:p>
            <a:pPr>
              <a:defRPr/>
            </a:pPr>
            <a:r>
              <a:rPr lang="en-US" sz="1400" dirty="0">
                <a:latin typeface="+mn-lt"/>
                <a:ea typeface="ＭＳ Ｐゴシック" charset="0"/>
              </a:rPr>
              <a:t>p: .043</a:t>
            </a:r>
            <a:endParaRPr lang="en-US" sz="2000" dirty="0">
              <a:latin typeface="+mn-lt"/>
              <a:ea typeface="ＭＳ Ｐゴシック" charset="0"/>
            </a:endParaRPr>
          </a:p>
        </p:txBody>
      </p:sp>
      <p:cxnSp>
        <p:nvCxnSpPr>
          <p:cNvPr id="169055" name="Straight Arrow Connector 10"/>
          <p:cNvCxnSpPr>
            <a:cxnSpLocks noChangeShapeType="1"/>
            <a:stCxn id="8" idx="3"/>
            <a:endCxn id="10" idx="1"/>
          </p:cNvCxnSpPr>
          <p:nvPr/>
        </p:nvCxnSpPr>
        <p:spPr bwMode="auto">
          <a:xfrm flipV="1">
            <a:off x="4648200" y="4161184"/>
            <a:ext cx="304800" cy="762000"/>
          </a:xfrm>
          <a:prstGeom prst="straightConnector1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Rectangle 12"/>
          <p:cNvSpPr/>
          <p:nvPr/>
        </p:nvSpPr>
        <p:spPr bwMode="auto">
          <a:xfrm>
            <a:off x="4953000" y="4618384"/>
            <a:ext cx="990600" cy="609600"/>
          </a:xfrm>
          <a:prstGeom prst="rect">
            <a:avLst/>
          </a:prstGeom>
          <a:solidFill>
            <a:srgbClr val="FF9600"/>
          </a:solidFill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1400" dirty="0">
                <a:latin typeface="+mn-lt"/>
                <a:ea typeface="ＭＳ Ｐゴシック" charset="0"/>
              </a:rPr>
              <a:t>e: did not</a:t>
            </a:r>
          </a:p>
          <a:p>
            <a:pPr>
              <a:defRPr/>
            </a:pPr>
            <a:r>
              <a:rPr lang="en-US" sz="1400" dirty="0">
                <a:latin typeface="+mn-lt"/>
                <a:ea typeface="ＭＳ Ｐゴシック" charset="0"/>
              </a:rPr>
              <a:t>f: **------</a:t>
            </a:r>
          </a:p>
          <a:p>
            <a:pPr>
              <a:defRPr/>
            </a:pPr>
            <a:r>
              <a:rPr lang="en-US" sz="1400" dirty="0">
                <a:latin typeface="+mn-lt"/>
                <a:ea typeface="ＭＳ Ｐゴシック" charset="0"/>
              </a:rPr>
              <a:t>p: .043</a:t>
            </a:r>
            <a:endParaRPr lang="en-US" sz="2000" dirty="0">
              <a:latin typeface="+mn-lt"/>
              <a:ea typeface="ＭＳ Ｐゴシック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6172200" y="4618384"/>
            <a:ext cx="990600" cy="609600"/>
          </a:xfrm>
          <a:prstGeom prst="rect">
            <a:avLst/>
          </a:prstGeom>
          <a:solidFill>
            <a:srgbClr val="FF9600"/>
          </a:solidFill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1400" dirty="0">
                <a:latin typeface="+mn-lt"/>
                <a:ea typeface="ＭＳ Ｐゴシック" charset="0"/>
              </a:rPr>
              <a:t>e: slap</a:t>
            </a:r>
          </a:p>
          <a:p>
            <a:pPr>
              <a:defRPr/>
            </a:pPr>
            <a:r>
              <a:rPr lang="en-US" sz="1400" dirty="0">
                <a:latin typeface="+mn-lt"/>
                <a:ea typeface="ＭＳ Ｐゴシック" charset="0"/>
              </a:rPr>
              <a:t>f: *****--</a:t>
            </a:r>
          </a:p>
          <a:p>
            <a:pPr>
              <a:defRPr/>
            </a:pPr>
            <a:r>
              <a:rPr lang="en-US" sz="1400" dirty="0">
                <a:latin typeface="+mn-lt"/>
                <a:ea typeface="ＭＳ Ｐゴシック" charset="0"/>
              </a:rPr>
              <a:t>p: .015</a:t>
            </a:r>
            <a:endParaRPr lang="en-US" sz="2000" dirty="0">
              <a:latin typeface="+mn-lt"/>
              <a:ea typeface="ＭＳ Ｐゴシック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7391400" y="4618384"/>
            <a:ext cx="990600" cy="609600"/>
          </a:xfrm>
          <a:prstGeom prst="rect">
            <a:avLst/>
          </a:prstGeom>
          <a:solidFill>
            <a:srgbClr val="FF9600"/>
          </a:solidFill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1400" dirty="0">
                <a:latin typeface="+mn-lt"/>
                <a:ea typeface="ＭＳ Ｐゴシック" charset="0"/>
              </a:rPr>
              <a:t>e: the</a:t>
            </a:r>
          </a:p>
          <a:p>
            <a:pPr>
              <a:defRPr/>
            </a:pPr>
            <a:r>
              <a:rPr lang="en-US" sz="1400" dirty="0">
                <a:latin typeface="+mn-lt"/>
                <a:ea typeface="ＭＳ Ｐゴシック" charset="0"/>
              </a:rPr>
              <a:t>f: ******--</a:t>
            </a:r>
          </a:p>
          <a:p>
            <a:pPr>
              <a:defRPr/>
            </a:pPr>
            <a:r>
              <a:rPr lang="en-US" sz="1400" dirty="0">
                <a:latin typeface="+mn-lt"/>
                <a:ea typeface="ＭＳ Ｐゴシック" charset="0"/>
              </a:rPr>
              <a:t>p: .0942</a:t>
            </a:r>
            <a:endParaRPr lang="en-US" sz="2000" dirty="0">
              <a:latin typeface="+mn-lt"/>
              <a:ea typeface="ＭＳ Ｐゴシック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8686800" y="4618384"/>
            <a:ext cx="1295400" cy="609600"/>
          </a:xfrm>
          <a:prstGeom prst="rect">
            <a:avLst/>
          </a:prstGeom>
          <a:solidFill>
            <a:srgbClr val="29FF29"/>
          </a:solidFill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1400" dirty="0">
                <a:latin typeface="+mn-lt"/>
                <a:ea typeface="ＭＳ Ｐゴシック" charset="0"/>
              </a:rPr>
              <a:t>e: green witch</a:t>
            </a:r>
          </a:p>
          <a:p>
            <a:pPr>
              <a:defRPr/>
            </a:pPr>
            <a:r>
              <a:rPr lang="en-US" sz="1400" dirty="0">
                <a:latin typeface="+mn-lt"/>
                <a:ea typeface="ＭＳ Ｐゴシック" charset="0"/>
              </a:rPr>
              <a:t>f: ********</a:t>
            </a:r>
          </a:p>
          <a:p>
            <a:pPr>
              <a:defRPr/>
            </a:pPr>
            <a:r>
              <a:rPr lang="en-US" sz="1400" dirty="0">
                <a:latin typeface="+mn-lt"/>
                <a:ea typeface="ＭＳ Ｐゴシック" charset="0"/>
              </a:rPr>
              <a:t>p: .0027</a:t>
            </a:r>
            <a:endParaRPr lang="en-US" sz="2000" dirty="0">
              <a:latin typeface="+mn-lt"/>
              <a:ea typeface="ＭＳ Ｐゴシック" charset="0"/>
            </a:endParaRPr>
          </a:p>
        </p:txBody>
      </p:sp>
      <p:cxnSp>
        <p:nvCxnSpPr>
          <p:cNvPr id="169060" name="Straight Arrow Connector 16"/>
          <p:cNvCxnSpPr>
            <a:cxnSpLocks noChangeShapeType="1"/>
            <a:stCxn id="8" idx="3"/>
            <a:endCxn id="13" idx="1"/>
          </p:cNvCxnSpPr>
          <p:nvPr/>
        </p:nvCxnSpPr>
        <p:spPr bwMode="auto">
          <a:xfrm>
            <a:off x="4648200" y="4923184"/>
            <a:ext cx="304800" cy="0"/>
          </a:xfrm>
          <a:prstGeom prst="straightConnector1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9061" name="Straight Arrow Connector 20"/>
          <p:cNvCxnSpPr>
            <a:cxnSpLocks noChangeShapeType="1"/>
            <a:stCxn id="13" idx="3"/>
            <a:endCxn id="14" idx="1"/>
          </p:cNvCxnSpPr>
          <p:nvPr/>
        </p:nvCxnSpPr>
        <p:spPr bwMode="auto">
          <a:xfrm>
            <a:off x="5943600" y="4923184"/>
            <a:ext cx="228600" cy="0"/>
          </a:xfrm>
          <a:prstGeom prst="straightConnector1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9062" name="Straight Arrow Connector 23"/>
          <p:cNvCxnSpPr>
            <a:cxnSpLocks noChangeShapeType="1"/>
          </p:cNvCxnSpPr>
          <p:nvPr/>
        </p:nvCxnSpPr>
        <p:spPr bwMode="auto">
          <a:xfrm>
            <a:off x="7162800" y="4923184"/>
            <a:ext cx="228600" cy="0"/>
          </a:xfrm>
          <a:prstGeom prst="straightConnector1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9063" name="Straight Arrow Connector 24"/>
          <p:cNvCxnSpPr>
            <a:cxnSpLocks noChangeShapeType="1"/>
            <a:stCxn id="15" idx="3"/>
            <a:endCxn id="16" idx="1"/>
          </p:cNvCxnSpPr>
          <p:nvPr/>
        </p:nvCxnSpPr>
        <p:spPr bwMode="auto">
          <a:xfrm>
            <a:off x="8382000" y="4923184"/>
            <a:ext cx="304800" cy="0"/>
          </a:xfrm>
          <a:prstGeom prst="straightConnector1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Hypothesis Expansion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5608984"/>
            <a:ext cx="7772400" cy="990600"/>
          </a:xfrm>
        </p:spPr>
        <p:txBody>
          <a:bodyPr/>
          <a:lstStyle/>
          <a:p>
            <a:pPr>
              <a:buFont typeface="Wingdings" charset="0"/>
              <a:buChar char="l"/>
              <a:defRPr/>
            </a:pPr>
            <a:r>
              <a:rPr lang="en-US" sz="2400" dirty="0">
                <a:ea typeface="ＭＳ Ｐゴシック" charset="0"/>
                <a:cs typeface="+mn-cs"/>
              </a:rPr>
              <a:t>Adding more hypothesis</a:t>
            </a:r>
          </a:p>
          <a:p>
            <a:pPr>
              <a:buFont typeface="Wingdings" charset="0"/>
              <a:buChar char="l"/>
              <a:defRPr/>
            </a:pPr>
            <a:r>
              <a:rPr lang="en-US" sz="2400" dirty="0">
                <a:ea typeface="ＭＳ Ｐゴシック" charset="0"/>
                <a:cs typeface="+mn-cs"/>
              </a:rPr>
              <a:t>Explosion of search space</a:t>
            </a:r>
            <a:endParaRPr lang="en-US" sz="1600" dirty="0">
              <a:ea typeface="ＭＳ Ｐゴシック" charset="0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590800" y="3856384"/>
            <a:ext cx="914400" cy="609600"/>
          </a:xfrm>
          <a:prstGeom prst="rect">
            <a:avLst/>
          </a:prstGeom>
          <a:solidFill>
            <a:schemeClr val="bg1"/>
          </a:solidFill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1400" dirty="0">
                <a:latin typeface="+mn-lt"/>
                <a:ea typeface="ＭＳ Ｐゴシック" charset="0"/>
              </a:rPr>
              <a:t>e:</a:t>
            </a:r>
          </a:p>
          <a:p>
            <a:pPr>
              <a:defRPr/>
            </a:pPr>
            <a:r>
              <a:rPr lang="en-US" sz="1400" dirty="0">
                <a:latin typeface="+mn-lt"/>
                <a:ea typeface="ＭＳ Ｐゴシック" charset="0"/>
              </a:rPr>
              <a:t>f: ---------</a:t>
            </a:r>
          </a:p>
          <a:p>
            <a:pPr>
              <a:defRPr/>
            </a:pPr>
            <a:r>
              <a:rPr lang="en-US" sz="1400" dirty="0">
                <a:latin typeface="+mn-lt"/>
                <a:ea typeface="ＭＳ Ｐゴシック" charset="0"/>
              </a:rPr>
              <a:t>p: 1</a:t>
            </a:r>
            <a:endParaRPr lang="en-US" sz="2000" dirty="0">
              <a:latin typeface="+mn-lt"/>
              <a:ea typeface="ＭＳ Ｐゴシック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657600" y="3856384"/>
            <a:ext cx="990600" cy="609600"/>
          </a:xfrm>
          <a:prstGeom prst="rect">
            <a:avLst/>
          </a:prstGeom>
          <a:solidFill>
            <a:srgbClr val="FFFFFF"/>
          </a:solidFill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1400" dirty="0">
                <a:latin typeface="+mn-lt"/>
                <a:ea typeface="ＭＳ Ｐゴシック" charset="0"/>
              </a:rPr>
              <a:t>e: witch</a:t>
            </a:r>
          </a:p>
          <a:p>
            <a:pPr>
              <a:defRPr/>
            </a:pPr>
            <a:r>
              <a:rPr lang="en-US" sz="1400" dirty="0">
                <a:latin typeface="+mn-lt"/>
                <a:ea typeface="ＭＳ Ｐゴシック" charset="0"/>
              </a:rPr>
              <a:t>f: -------*-</a:t>
            </a:r>
          </a:p>
          <a:p>
            <a:pPr>
              <a:defRPr/>
            </a:pPr>
            <a:r>
              <a:rPr lang="en-US" sz="1400" dirty="0">
                <a:latin typeface="+mn-lt"/>
                <a:ea typeface="ＭＳ Ｐゴシック" charset="0"/>
              </a:rPr>
              <a:t>p: .182</a:t>
            </a:r>
            <a:endParaRPr lang="en-US" sz="2000" dirty="0">
              <a:latin typeface="+mn-lt"/>
              <a:ea typeface="ＭＳ Ｐゴシック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3789364"/>
              </p:ext>
            </p:extLst>
          </p:nvPr>
        </p:nvGraphicFramePr>
        <p:xfrm>
          <a:off x="2222500" y="1265584"/>
          <a:ext cx="8470900" cy="2228850"/>
        </p:xfrm>
        <a:graphic>
          <a:graphicData uri="http://schemas.openxmlformats.org/drawingml/2006/table">
            <a:tbl>
              <a:tblPr/>
              <a:tblGrid>
                <a:gridCol w="93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2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4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4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48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159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095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905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397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174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1174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0485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1397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19367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60642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0955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39713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700087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Maria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C2FF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C2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dió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C2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una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C2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bofetada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C2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C2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la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C2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bruja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C2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verde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C2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Mary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sng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not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give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a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slap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to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the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witch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green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sng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did not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sng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a slap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by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green witch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sng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no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slap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di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to the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sng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did not give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sng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sng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to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sng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sng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1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slap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the witch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 bwMode="auto">
          <a:xfrm>
            <a:off x="3657600" y="4618384"/>
            <a:ext cx="990600" cy="609600"/>
          </a:xfrm>
          <a:prstGeom prst="rect">
            <a:avLst/>
          </a:prstGeom>
          <a:solidFill>
            <a:srgbClr val="FFFFFF"/>
          </a:solidFill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1400" dirty="0">
                <a:latin typeface="+mn-lt"/>
                <a:ea typeface="ＭＳ Ｐゴシック" charset="0"/>
              </a:rPr>
              <a:t>e: Mary</a:t>
            </a:r>
          </a:p>
          <a:p>
            <a:pPr>
              <a:defRPr/>
            </a:pPr>
            <a:r>
              <a:rPr lang="en-US" sz="1400" dirty="0">
                <a:latin typeface="+mn-lt"/>
                <a:ea typeface="ＭＳ Ｐゴシック" charset="0"/>
              </a:rPr>
              <a:t>f: *--------</a:t>
            </a:r>
          </a:p>
          <a:p>
            <a:pPr>
              <a:defRPr/>
            </a:pPr>
            <a:r>
              <a:rPr lang="en-US" sz="1400" dirty="0">
                <a:latin typeface="+mn-lt"/>
                <a:ea typeface="ＭＳ Ｐゴシック" charset="0"/>
              </a:rPr>
              <a:t>p: .534</a:t>
            </a:r>
            <a:endParaRPr lang="en-US" sz="2000" dirty="0">
              <a:latin typeface="+mn-lt"/>
              <a:ea typeface="ＭＳ Ｐゴシック" charset="0"/>
            </a:endParaRPr>
          </a:p>
        </p:txBody>
      </p:sp>
      <p:cxnSp>
        <p:nvCxnSpPr>
          <p:cNvPr id="170076" name="Straight Arrow Connector 8"/>
          <p:cNvCxnSpPr>
            <a:cxnSpLocks noChangeShapeType="1"/>
            <a:stCxn id="5" idx="3"/>
            <a:endCxn id="6" idx="1"/>
          </p:cNvCxnSpPr>
          <p:nvPr/>
        </p:nvCxnSpPr>
        <p:spPr bwMode="auto">
          <a:xfrm>
            <a:off x="3505200" y="4161184"/>
            <a:ext cx="152400" cy="0"/>
          </a:xfrm>
          <a:prstGeom prst="straightConnector1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0077" name="Straight Arrow Connector 11"/>
          <p:cNvCxnSpPr>
            <a:cxnSpLocks noChangeShapeType="1"/>
            <a:stCxn id="5" idx="3"/>
          </p:cNvCxnSpPr>
          <p:nvPr/>
        </p:nvCxnSpPr>
        <p:spPr bwMode="auto">
          <a:xfrm>
            <a:off x="3505200" y="4161184"/>
            <a:ext cx="152400" cy="457200"/>
          </a:xfrm>
          <a:prstGeom prst="straightConnector1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Rectangle 9"/>
          <p:cNvSpPr/>
          <p:nvPr/>
        </p:nvSpPr>
        <p:spPr bwMode="auto">
          <a:xfrm>
            <a:off x="4953000" y="3856384"/>
            <a:ext cx="990600" cy="609600"/>
          </a:xfrm>
          <a:prstGeom prst="rect">
            <a:avLst/>
          </a:prstGeom>
          <a:noFill/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1400" dirty="0">
                <a:latin typeface="+mn-lt"/>
                <a:ea typeface="ＭＳ Ｐゴシック" charset="0"/>
              </a:rPr>
              <a:t>e: slap</a:t>
            </a:r>
          </a:p>
          <a:p>
            <a:pPr>
              <a:defRPr/>
            </a:pPr>
            <a:r>
              <a:rPr lang="en-US" sz="1400" dirty="0">
                <a:latin typeface="+mn-lt"/>
                <a:ea typeface="ＭＳ Ｐゴシック" charset="0"/>
              </a:rPr>
              <a:t>f: *-**----</a:t>
            </a:r>
          </a:p>
          <a:p>
            <a:pPr>
              <a:defRPr/>
            </a:pPr>
            <a:r>
              <a:rPr lang="en-US" sz="1400" dirty="0">
                <a:latin typeface="+mn-lt"/>
                <a:ea typeface="ＭＳ Ｐゴシック" charset="0"/>
              </a:rPr>
              <a:t>p: .043</a:t>
            </a:r>
            <a:endParaRPr lang="en-US" sz="2000" dirty="0">
              <a:latin typeface="+mn-lt"/>
              <a:ea typeface="ＭＳ Ｐゴシック" charset="0"/>
            </a:endParaRPr>
          </a:p>
        </p:txBody>
      </p:sp>
      <p:cxnSp>
        <p:nvCxnSpPr>
          <p:cNvPr id="170079" name="Straight Arrow Connector 10"/>
          <p:cNvCxnSpPr>
            <a:cxnSpLocks noChangeShapeType="1"/>
            <a:stCxn id="8" idx="3"/>
            <a:endCxn id="10" idx="1"/>
          </p:cNvCxnSpPr>
          <p:nvPr/>
        </p:nvCxnSpPr>
        <p:spPr bwMode="auto">
          <a:xfrm flipV="1">
            <a:off x="4648200" y="4161184"/>
            <a:ext cx="304800" cy="762000"/>
          </a:xfrm>
          <a:prstGeom prst="straightConnector1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Rectangle 12"/>
          <p:cNvSpPr/>
          <p:nvPr/>
        </p:nvSpPr>
        <p:spPr bwMode="auto">
          <a:xfrm>
            <a:off x="4953000" y="4618384"/>
            <a:ext cx="990600" cy="609600"/>
          </a:xfrm>
          <a:prstGeom prst="rect">
            <a:avLst/>
          </a:prstGeom>
          <a:solidFill>
            <a:srgbClr val="FFFFFF"/>
          </a:solidFill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1400" dirty="0">
                <a:latin typeface="+mn-lt"/>
                <a:ea typeface="ＭＳ Ｐゴシック" charset="0"/>
              </a:rPr>
              <a:t>e: did not</a:t>
            </a:r>
          </a:p>
          <a:p>
            <a:pPr>
              <a:defRPr/>
            </a:pPr>
            <a:r>
              <a:rPr lang="en-US" sz="1400" dirty="0">
                <a:latin typeface="+mn-lt"/>
                <a:ea typeface="ＭＳ Ｐゴシック" charset="0"/>
              </a:rPr>
              <a:t>f: **------</a:t>
            </a:r>
          </a:p>
          <a:p>
            <a:pPr>
              <a:defRPr/>
            </a:pPr>
            <a:r>
              <a:rPr lang="en-US" sz="1400" dirty="0">
                <a:latin typeface="+mn-lt"/>
                <a:ea typeface="ＭＳ Ｐゴシック" charset="0"/>
              </a:rPr>
              <a:t>p: .043</a:t>
            </a:r>
            <a:endParaRPr lang="en-US" sz="2000" dirty="0">
              <a:latin typeface="+mn-lt"/>
              <a:ea typeface="ＭＳ Ｐゴシック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6172200" y="4618384"/>
            <a:ext cx="990600" cy="609600"/>
          </a:xfrm>
          <a:prstGeom prst="rect">
            <a:avLst/>
          </a:prstGeom>
          <a:solidFill>
            <a:srgbClr val="FFFFFF"/>
          </a:solidFill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1400" dirty="0">
                <a:latin typeface="+mn-lt"/>
                <a:ea typeface="ＭＳ Ｐゴシック" charset="0"/>
              </a:rPr>
              <a:t>e: slap</a:t>
            </a:r>
          </a:p>
          <a:p>
            <a:pPr>
              <a:defRPr/>
            </a:pPr>
            <a:r>
              <a:rPr lang="en-US" sz="1400" dirty="0">
                <a:latin typeface="+mn-lt"/>
                <a:ea typeface="ＭＳ Ｐゴシック" charset="0"/>
              </a:rPr>
              <a:t>f: *****--</a:t>
            </a:r>
          </a:p>
          <a:p>
            <a:pPr>
              <a:defRPr/>
            </a:pPr>
            <a:r>
              <a:rPr lang="en-US" sz="1400" dirty="0">
                <a:latin typeface="+mn-lt"/>
                <a:ea typeface="ＭＳ Ｐゴシック" charset="0"/>
              </a:rPr>
              <a:t>p: .015</a:t>
            </a:r>
            <a:endParaRPr lang="en-US" sz="2000" dirty="0">
              <a:latin typeface="+mn-lt"/>
              <a:ea typeface="ＭＳ Ｐゴシック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7391400" y="4618384"/>
            <a:ext cx="990600" cy="609600"/>
          </a:xfrm>
          <a:prstGeom prst="rect">
            <a:avLst/>
          </a:prstGeom>
          <a:solidFill>
            <a:srgbClr val="FFFFFF"/>
          </a:solidFill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1400" dirty="0">
                <a:latin typeface="+mn-lt"/>
                <a:ea typeface="ＭＳ Ｐゴシック" charset="0"/>
              </a:rPr>
              <a:t>e: the</a:t>
            </a:r>
          </a:p>
          <a:p>
            <a:pPr>
              <a:defRPr/>
            </a:pPr>
            <a:r>
              <a:rPr lang="en-US" sz="1400" dirty="0">
                <a:latin typeface="+mn-lt"/>
                <a:ea typeface="ＭＳ Ｐゴシック" charset="0"/>
              </a:rPr>
              <a:t>f: ******--</a:t>
            </a:r>
          </a:p>
          <a:p>
            <a:pPr>
              <a:defRPr/>
            </a:pPr>
            <a:r>
              <a:rPr lang="en-US" sz="1400" dirty="0">
                <a:latin typeface="+mn-lt"/>
                <a:ea typeface="ＭＳ Ｐゴシック" charset="0"/>
              </a:rPr>
              <a:t>p: .0942</a:t>
            </a:r>
            <a:endParaRPr lang="en-US" sz="2000" dirty="0">
              <a:latin typeface="+mn-lt"/>
              <a:ea typeface="ＭＳ Ｐゴシック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8686800" y="4618384"/>
            <a:ext cx="1295400" cy="609600"/>
          </a:xfrm>
          <a:prstGeom prst="rect">
            <a:avLst/>
          </a:prstGeom>
          <a:solidFill>
            <a:srgbClr val="FFFFFF"/>
          </a:solidFill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1400" dirty="0">
                <a:latin typeface="+mn-lt"/>
                <a:ea typeface="ＭＳ Ｐゴシック" charset="0"/>
              </a:rPr>
              <a:t>e: green witch</a:t>
            </a:r>
          </a:p>
          <a:p>
            <a:pPr>
              <a:defRPr/>
            </a:pPr>
            <a:r>
              <a:rPr lang="en-US" sz="1400" dirty="0">
                <a:latin typeface="+mn-lt"/>
                <a:ea typeface="ＭＳ Ｐゴシック" charset="0"/>
              </a:rPr>
              <a:t>f: ********</a:t>
            </a:r>
          </a:p>
          <a:p>
            <a:pPr>
              <a:defRPr/>
            </a:pPr>
            <a:r>
              <a:rPr lang="en-US" sz="1400" dirty="0">
                <a:latin typeface="+mn-lt"/>
                <a:ea typeface="ＭＳ Ｐゴシック" charset="0"/>
              </a:rPr>
              <a:t>p: .0027</a:t>
            </a:r>
            <a:endParaRPr lang="en-US" sz="2000" dirty="0">
              <a:latin typeface="+mn-lt"/>
              <a:ea typeface="ＭＳ Ｐゴシック" charset="0"/>
            </a:endParaRPr>
          </a:p>
        </p:txBody>
      </p:sp>
      <p:cxnSp>
        <p:nvCxnSpPr>
          <p:cNvPr id="170084" name="Straight Arrow Connector 16"/>
          <p:cNvCxnSpPr>
            <a:cxnSpLocks noChangeShapeType="1"/>
            <a:stCxn id="8" idx="3"/>
            <a:endCxn id="13" idx="1"/>
          </p:cNvCxnSpPr>
          <p:nvPr/>
        </p:nvCxnSpPr>
        <p:spPr bwMode="auto">
          <a:xfrm>
            <a:off x="4648200" y="4923184"/>
            <a:ext cx="304800" cy="0"/>
          </a:xfrm>
          <a:prstGeom prst="straightConnector1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0085" name="Straight Arrow Connector 20"/>
          <p:cNvCxnSpPr>
            <a:cxnSpLocks noChangeShapeType="1"/>
            <a:stCxn id="13" idx="3"/>
            <a:endCxn id="14" idx="1"/>
          </p:cNvCxnSpPr>
          <p:nvPr/>
        </p:nvCxnSpPr>
        <p:spPr bwMode="auto">
          <a:xfrm>
            <a:off x="5943600" y="4923184"/>
            <a:ext cx="228600" cy="0"/>
          </a:xfrm>
          <a:prstGeom prst="straightConnector1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0086" name="Straight Arrow Connector 23"/>
          <p:cNvCxnSpPr>
            <a:cxnSpLocks noChangeShapeType="1"/>
          </p:cNvCxnSpPr>
          <p:nvPr/>
        </p:nvCxnSpPr>
        <p:spPr bwMode="auto">
          <a:xfrm>
            <a:off x="7162800" y="4923184"/>
            <a:ext cx="228600" cy="0"/>
          </a:xfrm>
          <a:prstGeom prst="straightConnector1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0087" name="Straight Arrow Connector 24"/>
          <p:cNvCxnSpPr>
            <a:cxnSpLocks noChangeShapeType="1"/>
            <a:stCxn id="15" idx="3"/>
            <a:endCxn id="16" idx="1"/>
          </p:cNvCxnSpPr>
          <p:nvPr/>
        </p:nvCxnSpPr>
        <p:spPr bwMode="auto">
          <a:xfrm>
            <a:off x="8382000" y="4923184"/>
            <a:ext cx="304800" cy="0"/>
          </a:xfrm>
          <a:prstGeom prst="straightConnector1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0088" name="Straight Arrow Connector 19"/>
          <p:cNvCxnSpPr>
            <a:cxnSpLocks noChangeShapeType="1"/>
          </p:cNvCxnSpPr>
          <p:nvPr/>
        </p:nvCxnSpPr>
        <p:spPr bwMode="auto">
          <a:xfrm>
            <a:off x="5943600" y="4161184"/>
            <a:ext cx="228600" cy="0"/>
          </a:xfrm>
          <a:prstGeom prst="straightConnector1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0089" name="Straight Arrow Connector 21"/>
          <p:cNvCxnSpPr>
            <a:cxnSpLocks noChangeShapeType="1"/>
            <a:stCxn id="10" idx="3"/>
          </p:cNvCxnSpPr>
          <p:nvPr/>
        </p:nvCxnSpPr>
        <p:spPr bwMode="auto">
          <a:xfrm flipV="1">
            <a:off x="5943601" y="4059584"/>
            <a:ext cx="258763" cy="101600"/>
          </a:xfrm>
          <a:prstGeom prst="straightConnector1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0090" name="Straight Arrow Connector 25"/>
          <p:cNvCxnSpPr>
            <a:cxnSpLocks noChangeShapeType="1"/>
            <a:stCxn id="10" idx="3"/>
          </p:cNvCxnSpPr>
          <p:nvPr/>
        </p:nvCxnSpPr>
        <p:spPr bwMode="auto">
          <a:xfrm flipV="1">
            <a:off x="5943600" y="3942110"/>
            <a:ext cx="249238" cy="219075"/>
          </a:xfrm>
          <a:prstGeom prst="straightConnector1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0091" name="Straight Arrow Connector 33"/>
          <p:cNvCxnSpPr>
            <a:cxnSpLocks noChangeShapeType="1"/>
          </p:cNvCxnSpPr>
          <p:nvPr/>
        </p:nvCxnSpPr>
        <p:spPr bwMode="auto">
          <a:xfrm>
            <a:off x="5940426" y="4167535"/>
            <a:ext cx="258763" cy="100013"/>
          </a:xfrm>
          <a:prstGeom prst="straightConnector1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0092" name="Straight Arrow Connector 34"/>
          <p:cNvCxnSpPr>
            <a:cxnSpLocks noChangeShapeType="1"/>
          </p:cNvCxnSpPr>
          <p:nvPr/>
        </p:nvCxnSpPr>
        <p:spPr bwMode="auto">
          <a:xfrm>
            <a:off x="5967414" y="4184997"/>
            <a:ext cx="250825" cy="220662"/>
          </a:xfrm>
          <a:prstGeom prst="straightConnector1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0093" name="Straight Arrow Connector 35"/>
          <p:cNvCxnSpPr>
            <a:cxnSpLocks noChangeShapeType="1"/>
          </p:cNvCxnSpPr>
          <p:nvPr/>
        </p:nvCxnSpPr>
        <p:spPr bwMode="auto">
          <a:xfrm flipV="1">
            <a:off x="5949951" y="4824759"/>
            <a:ext cx="258763" cy="101600"/>
          </a:xfrm>
          <a:prstGeom prst="straightConnector1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0094" name="Straight Arrow Connector 36"/>
          <p:cNvCxnSpPr>
            <a:cxnSpLocks noChangeShapeType="1"/>
          </p:cNvCxnSpPr>
          <p:nvPr/>
        </p:nvCxnSpPr>
        <p:spPr bwMode="auto">
          <a:xfrm flipV="1">
            <a:off x="5949950" y="4705697"/>
            <a:ext cx="249238" cy="220662"/>
          </a:xfrm>
          <a:prstGeom prst="straightConnector1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0095" name="Straight Arrow Connector 37"/>
          <p:cNvCxnSpPr>
            <a:cxnSpLocks noChangeShapeType="1"/>
          </p:cNvCxnSpPr>
          <p:nvPr/>
        </p:nvCxnSpPr>
        <p:spPr bwMode="auto">
          <a:xfrm>
            <a:off x="5946776" y="4931122"/>
            <a:ext cx="258763" cy="101600"/>
          </a:xfrm>
          <a:prstGeom prst="straightConnector1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0096" name="Straight Arrow Connector 38"/>
          <p:cNvCxnSpPr>
            <a:cxnSpLocks noChangeShapeType="1"/>
          </p:cNvCxnSpPr>
          <p:nvPr/>
        </p:nvCxnSpPr>
        <p:spPr bwMode="auto">
          <a:xfrm>
            <a:off x="5973764" y="4950173"/>
            <a:ext cx="249237" cy="219075"/>
          </a:xfrm>
          <a:prstGeom prst="straightConnector1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0097" name="Straight Arrow Connector 39"/>
          <p:cNvCxnSpPr>
            <a:cxnSpLocks noChangeShapeType="1"/>
          </p:cNvCxnSpPr>
          <p:nvPr/>
        </p:nvCxnSpPr>
        <p:spPr bwMode="auto">
          <a:xfrm flipV="1">
            <a:off x="7164388" y="4815234"/>
            <a:ext cx="258762" cy="101600"/>
          </a:xfrm>
          <a:prstGeom prst="straightConnector1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0098" name="Straight Arrow Connector 40"/>
          <p:cNvCxnSpPr>
            <a:cxnSpLocks noChangeShapeType="1"/>
          </p:cNvCxnSpPr>
          <p:nvPr/>
        </p:nvCxnSpPr>
        <p:spPr bwMode="auto">
          <a:xfrm flipV="1">
            <a:off x="7164389" y="4696172"/>
            <a:ext cx="250825" cy="220662"/>
          </a:xfrm>
          <a:prstGeom prst="straightConnector1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0099" name="Straight Arrow Connector 41"/>
          <p:cNvCxnSpPr>
            <a:cxnSpLocks noChangeShapeType="1"/>
          </p:cNvCxnSpPr>
          <p:nvPr/>
        </p:nvCxnSpPr>
        <p:spPr bwMode="auto">
          <a:xfrm>
            <a:off x="7162801" y="4921597"/>
            <a:ext cx="257175" cy="101600"/>
          </a:xfrm>
          <a:prstGeom prst="straightConnector1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0100" name="Straight Arrow Connector 42"/>
          <p:cNvCxnSpPr>
            <a:cxnSpLocks noChangeShapeType="1"/>
          </p:cNvCxnSpPr>
          <p:nvPr/>
        </p:nvCxnSpPr>
        <p:spPr bwMode="auto">
          <a:xfrm>
            <a:off x="7189789" y="4940648"/>
            <a:ext cx="249237" cy="219075"/>
          </a:xfrm>
          <a:prstGeom prst="straightConnector1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0101" name="Straight Arrow Connector 43"/>
          <p:cNvCxnSpPr>
            <a:cxnSpLocks noChangeShapeType="1"/>
          </p:cNvCxnSpPr>
          <p:nvPr/>
        </p:nvCxnSpPr>
        <p:spPr bwMode="auto">
          <a:xfrm flipV="1">
            <a:off x="8389938" y="4824759"/>
            <a:ext cx="258762" cy="101600"/>
          </a:xfrm>
          <a:prstGeom prst="straightConnector1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0102" name="Straight Arrow Connector 44"/>
          <p:cNvCxnSpPr>
            <a:cxnSpLocks noChangeShapeType="1"/>
          </p:cNvCxnSpPr>
          <p:nvPr/>
        </p:nvCxnSpPr>
        <p:spPr bwMode="auto">
          <a:xfrm flipV="1">
            <a:off x="8389939" y="4705697"/>
            <a:ext cx="249237" cy="220662"/>
          </a:xfrm>
          <a:prstGeom prst="straightConnector1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0103" name="Straight Arrow Connector 45"/>
          <p:cNvCxnSpPr>
            <a:cxnSpLocks noChangeShapeType="1"/>
          </p:cNvCxnSpPr>
          <p:nvPr/>
        </p:nvCxnSpPr>
        <p:spPr bwMode="auto">
          <a:xfrm>
            <a:off x="8386763" y="4931122"/>
            <a:ext cx="258762" cy="101600"/>
          </a:xfrm>
          <a:prstGeom prst="straightConnector1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0104" name="Straight Arrow Connector 46"/>
          <p:cNvCxnSpPr>
            <a:cxnSpLocks noChangeShapeType="1"/>
          </p:cNvCxnSpPr>
          <p:nvPr/>
        </p:nvCxnSpPr>
        <p:spPr bwMode="auto">
          <a:xfrm>
            <a:off x="8413750" y="4950173"/>
            <a:ext cx="249238" cy="219075"/>
          </a:xfrm>
          <a:prstGeom prst="straightConnector1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0105" name="Straight Arrow Connector 47"/>
          <p:cNvCxnSpPr>
            <a:cxnSpLocks noChangeShapeType="1"/>
          </p:cNvCxnSpPr>
          <p:nvPr/>
        </p:nvCxnSpPr>
        <p:spPr bwMode="auto">
          <a:xfrm flipV="1">
            <a:off x="4652963" y="4842222"/>
            <a:ext cx="258762" cy="101600"/>
          </a:xfrm>
          <a:prstGeom prst="straightConnector1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0106" name="Straight Arrow Connector 48"/>
          <p:cNvCxnSpPr>
            <a:cxnSpLocks noChangeShapeType="1"/>
          </p:cNvCxnSpPr>
          <p:nvPr/>
        </p:nvCxnSpPr>
        <p:spPr bwMode="auto">
          <a:xfrm flipV="1">
            <a:off x="4652964" y="4724748"/>
            <a:ext cx="249237" cy="219075"/>
          </a:xfrm>
          <a:prstGeom prst="straightConnector1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0107" name="Straight Arrow Connector 49"/>
          <p:cNvCxnSpPr>
            <a:cxnSpLocks noChangeShapeType="1"/>
          </p:cNvCxnSpPr>
          <p:nvPr/>
        </p:nvCxnSpPr>
        <p:spPr bwMode="auto">
          <a:xfrm>
            <a:off x="4649788" y="4950172"/>
            <a:ext cx="258762" cy="100012"/>
          </a:xfrm>
          <a:prstGeom prst="straightConnector1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0108" name="Straight Arrow Connector 50"/>
          <p:cNvCxnSpPr>
            <a:cxnSpLocks noChangeShapeType="1"/>
          </p:cNvCxnSpPr>
          <p:nvPr/>
        </p:nvCxnSpPr>
        <p:spPr bwMode="auto">
          <a:xfrm>
            <a:off x="4676775" y="4967635"/>
            <a:ext cx="249238" cy="220663"/>
          </a:xfrm>
          <a:prstGeom prst="straightConnector1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0109" name="Straight Arrow Connector 51"/>
          <p:cNvCxnSpPr>
            <a:cxnSpLocks noChangeShapeType="1"/>
          </p:cNvCxnSpPr>
          <p:nvPr/>
        </p:nvCxnSpPr>
        <p:spPr bwMode="auto">
          <a:xfrm flipV="1">
            <a:off x="4652963" y="4084985"/>
            <a:ext cx="258762" cy="100013"/>
          </a:xfrm>
          <a:prstGeom prst="straightConnector1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0110" name="Straight Arrow Connector 52"/>
          <p:cNvCxnSpPr>
            <a:cxnSpLocks noChangeShapeType="1"/>
          </p:cNvCxnSpPr>
          <p:nvPr/>
        </p:nvCxnSpPr>
        <p:spPr bwMode="auto">
          <a:xfrm flipV="1">
            <a:off x="4652964" y="3965923"/>
            <a:ext cx="249237" cy="219075"/>
          </a:xfrm>
          <a:prstGeom prst="straightConnector1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0111" name="Straight Arrow Connector 53"/>
          <p:cNvCxnSpPr>
            <a:cxnSpLocks noChangeShapeType="1"/>
          </p:cNvCxnSpPr>
          <p:nvPr/>
        </p:nvCxnSpPr>
        <p:spPr bwMode="auto">
          <a:xfrm>
            <a:off x="4649788" y="4191347"/>
            <a:ext cx="258762" cy="101600"/>
          </a:xfrm>
          <a:prstGeom prst="straightConnector1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0112" name="Straight Arrow Connector 54"/>
          <p:cNvCxnSpPr>
            <a:cxnSpLocks noChangeShapeType="1"/>
          </p:cNvCxnSpPr>
          <p:nvPr/>
        </p:nvCxnSpPr>
        <p:spPr bwMode="auto">
          <a:xfrm>
            <a:off x="4676775" y="4210398"/>
            <a:ext cx="249238" cy="219075"/>
          </a:xfrm>
          <a:prstGeom prst="straightConnector1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Explosion of search space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0"/>
              <a:buChar char="l"/>
              <a:defRPr/>
            </a:pPr>
            <a:r>
              <a:rPr lang="en-US" dirty="0">
                <a:ea typeface="ＭＳ Ｐゴシック" charset="0"/>
                <a:cs typeface="+mn-cs"/>
              </a:rPr>
              <a:t>Number of hypotheses is exponential with respect to sentence length</a:t>
            </a:r>
          </a:p>
          <a:p>
            <a:pPr>
              <a:buFont typeface="Wingdings" charset="0"/>
              <a:buChar char="l"/>
              <a:defRPr/>
            </a:pPr>
            <a:r>
              <a:rPr lang="en-US" dirty="0">
                <a:ea typeface="ＭＳ Ｐゴシック" charset="0"/>
                <a:cs typeface="+mn-cs"/>
              </a:rPr>
              <a:t>Decoding is NP-complete [Knight, 1999]</a:t>
            </a:r>
          </a:p>
          <a:p>
            <a:pPr>
              <a:buFont typeface="Wingdings" charset="0"/>
              <a:buChar char="l"/>
              <a:defRPr/>
            </a:pPr>
            <a:r>
              <a:rPr lang="en-US" dirty="0">
                <a:ea typeface="ＭＳ Ｐゴシック" charset="0"/>
                <a:cs typeface="+mn-cs"/>
              </a:rPr>
              <a:t>Need to reduce search space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dirty="0">
                <a:ea typeface="ＭＳ Ｐゴシック" charset="0"/>
              </a:rPr>
              <a:t>risk free: </a:t>
            </a:r>
            <a:r>
              <a:rPr lang="en-US" b="1" dirty="0">
                <a:solidFill>
                  <a:srgbClr val="3366FF"/>
                </a:solidFill>
                <a:ea typeface="ＭＳ Ｐゴシック" charset="0"/>
              </a:rPr>
              <a:t>hypothesis recombination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dirty="0">
                <a:ea typeface="ＭＳ Ｐゴシック" charset="0"/>
              </a:rPr>
              <a:t>risky: </a:t>
            </a:r>
            <a:r>
              <a:rPr lang="en-US" b="1" dirty="0">
                <a:solidFill>
                  <a:srgbClr val="3366FF"/>
                </a:solidFill>
                <a:ea typeface="ＭＳ Ｐゴシック" charset="0"/>
              </a:rPr>
              <a:t>histogram/threshold pruning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400"/>
              <a:t>Faithfulness: </a:t>
            </a:r>
            <a:r>
              <a:rPr lang="en-US" altLang="en-US" sz="4400" i="1">
                <a:latin typeface="Times New Roman" panose="02020603050405020304" pitchFamily="18" charset="0"/>
              </a:rPr>
              <a:t>P</a:t>
            </a:r>
            <a:r>
              <a:rPr lang="en-US" altLang="en-US" sz="4400">
                <a:latin typeface="Times New Roman" panose="02020603050405020304" pitchFamily="18" charset="0"/>
              </a:rPr>
              <a:t>(</a:t>
            </a:r>
            <a:r>
              <a:rPr lang="en-US" altLang="en-US" sz="4400" i="1">
                <a:latin typeface="Times New Roman" panose="02020603050405020304" pitchFamily="18" charset="0"/>
              </a:rPr>
              <a:t>S</a:t>
            </a:r>
            <a:r>
              <a:rPr lang="en-US" altLang="en-US" sz="4400">
                <a:latin typeface="Times New Roman" panose="02020603050405020304" pitchFamily="18" charset="0"/>
              </a:rPr>
              <a:t>|</a:t>
            </a:r>
            <a:r>
              <a:rPr lang="en-US" altLang="en-US" sz="4400" i="1">
                <a:latin typeface="Times New Roman" panose="02020603050405020304" pitchFamily="18" charset="0"/>
              </a:rPr>
              <a:t>T</a:t>
            </a:r>
            <a:r>
              <a:rPr lang="en-US" altLang="en-US" sz="4400"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dirty="0"/>
              <a:t>French: </a:t>
            </a:r>
            <a:r>
              <a:rPr lang="en-US" altLang="en-US" i="1" dirty="0" err="1">
                <a:latin typeface="Times New Roman" panose="02020603050405020304" pitchFamily="18" charset="0"/>
              </a:rPr>
              <a:t>ça</a:t>
            </a:r>
            <a:r>
              <a:rPr lang="en-US" altLang="en-US" i="1" dirty="0">
                <a:latin typeface="Times New Roman" panose="02020603050405020304" pitchFamily="18" charset="0"/>
              </a:rPr>
              <a:t> me plait </a:t>
            </a:r>
            <a:r>
              <a:rPr lang="en-US" altLang="en-US" dirty="0"/>
              <a:t>[</a:t>
            </a:r>
            <a:r>
              <a:rPr lang="en-US" altLang="en-US" i="1" dirty="0">
                <a:latin typeface="Times New Roman" panose="02020603050405020304" pitchFamily="18" charset="0"/>
              </a:rPr>
              <a:t>that me pleases</a:t>
            </a:r>
            <a:r>
              <a:rPr lang="en-US" altLang="en-US" dirty="0"/>
              <a:t>]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dirty="0"/>
              <a:t>English: </a:t>
            </a:r>
          </a:p>
          <a:p>
            <a:pPr marL="342900" lvl="1" indent="0" eaLnBrk="1" hangingPunct="1">
              <a:lnSpc>
                <a:spcPct val="80000"/>
              </a:lnSpc>
              <a:buNone/>
            </a:pPr>
            <a:r>
              <a:rPr lang="en-US" altLang="en-US" i="1" dirty="0">
                <a:solidFill>
                  <a:srgbClr val="A50021"/>
                </a:solidFill>
                <a:latin typeface="Times New Roman" panose="02020603050405020304" pitchFamily="18" charset="0"/>
              </a:rPr>
              <a:t>that pleases me</a:t>
            </a:r>
            <a:r>
              <a:rPr lang="en-US" altLang="en-US" dirty="0">
                <a:solidFill>
                  <a:srgbClr val="A50021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dirty="0"/>
              <a:t>- most fluent</a:t>
            </a:r>
          </a:p>
          <a:p>
            <a:pPr marL="342900" lvl="1" indent="0" eaLnBrk="1" hangingPunct="1">
              <a:lnSpc>
                <a:spcPct val="80000"/>
              </a:lnSpc>
              <a:buNone/>
            </a:pPr>
            <a:r>
              <a:rPr lang="en-US" altLang="en-US" i="1" dirty="0">
                <a:latin typeface="Times New Roman" panose="02020603050405020304" pitchFamily="18" charset="0"/>
              </a:rPr>
              <a:t>I like it</a:t>
            </a:r>
          </a:p>
          <a:p>
            <a:pPr marL="342900" lvl="1" indent="0" eaLnBrk="1" hangingPunct="1">
              <a:lnSpc>
                <a:spcPct val="80000"/>
              </a:lnSpc>
              <a:buNone/>
            </a:pPr>
            <a:r>
              <a:rPr lang="en-US" altLang="en-US" i="1" dirty="0">
                <a:latin typeface="Times New Roman" panose="02020603050405020304" pitchFamily="18" charset="0"/>
              </a:rPr>
              <a:t>I</a:t>
            </a:r>
            <a:r>
              <a:rPr lang="ja-JP" altLang="en-US" i="1" dirty="0">
                <a:latin typeface="Times New Roman" panose="02020603050405020304" pitchFamily="18" charset="0"/>
              </a:rPr>
              <a:t>’</a:t>
            </a:r>
            <a:r>
              <a:rPr lang="en-US" altLang="ja-JP" i="1" dirty="0" err="1">
                <a:latin typeface="Times New Roman" panose="02020603050405020304" pitchFamily="18" charset="0"/>
              </a:rPr>
              <a:t>ll</a:t>
            </a:r>
            <a:r>
              <a:rPr lang="en-US" altLang="ja-JP" i="1" dirty="0">
                <a:latin typeface="Times New Roman" panose="02020603050405020304" pitchFamily="18" charset="0"/>
              </a:rPr>
              <a:t> take that one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dirty="0"/>
              <a:t>How to quantify this?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dirty="0"/>
              <a:t>Intuition: degree to which words in one sentence are plausible translations of words in other sentence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dirty="0"/>
              <a:t>Product of probabilities that each word in target sentence would generate each word in source sentence.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dirty="0"/>
          </a:p>
          <a:p>
            <a:pPr lvl="1" eaLnBrk="1" hangingPunct="1">
              <a:lnSpc>
                <a:spcPct val="80000"/>
              </a:lnSpc>
            </a:pPr>
            <a:endParaRPr lang="en-US" altLang="en-US" dirty="0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Hypothesis Recombination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4524" y="3922643"/>
            <a:ext cx="9601200" cy="237214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Different paths to the same translation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4524" y="1835873"/>
            <a:ext cx="8355911" cy="1648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95443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Hypothesis Recombination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4525" y="3814371"/>
            <a:ext cx="9601200" cy="194890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Different paths to the same partial translation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Combine paths</a:t>
            </a:r>
          </a:p>
          <a:p>
            <a:pPr lvl="1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drop weaker</a:t>
            </a:r>
            <a:r>
              <a:rPr lang="en-US" dirty="0"/>
              <a:t> path</a:t>
            </a:r>
          </a:p>
          <a:p>
            <a:pPr lvl="1"/>
            <a:r>
              <a:rPr lang="en-US" dirty="0"/>
              <a:t>keep pointer from weaker path (for lattice generation)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4525" y="1842053"/>
            <a:ext cx="7805671" cy="1571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27724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Hypothesis Recombination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4525" y="4253948"/>
            <a:ext cx="9601200" cy="217335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Recombined hypotheses do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not</a:t>
            </a:r>
            <a:r>
              <a:rPr lang="en-US" dirty="0"/>
              <a:t> have to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match completely</a:t>
            </a:r>
          </a:p>
          <a:p>
            <a:pPr marL="0" indent="0">
              <a:buNone/>
            </a:pPr>
            <a:r>
              <a:rPr lang="en-US" dirty="0"/>
              <a:t> No matter what is added, weaker path can be dropped, if:</a:t>
            </a:r>
          </a:p>
          <a:p>
            <a:pPr lvl="1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last two English words </a:t>
            </a:r>
            <a:r>
              <a:rPr lang="en-US" dirty="0"/>
              <a:t>match (matters for language model)</a:t>
            </a:r>
          </a:p>
          <a:p>
            <a:pPr lvl="1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foreign word coverage </a:t>
            </a:r>
            <a:r>
              <a:rPr lang="en-US" dirty="0"/>
              <a:t>vectors match (affects future path)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4525" y="1709532"/>
            <a:ext cx="7974181" cy="2248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23476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Hypothesis Recombination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4525" y="4002156"/>
            <a:ext cx="9601200" cy="2478988"/>
          </a:xfrm>
        </p:spPr>
        <p:txBody>
          <a:bodyPr/>
          <a:lstStyle/>
          <a:p>
            <a:r>
              <a:rPr lang="en-US" dirty="0"/>
              <a:t>Recombined hypotheses do not have to match completely</a:t>
            </a:r>
          </a:p>
          <a:p>
            <a:r>
              <a:rPr lang="en-US" dirty="0"/>
              <a:t> No matter what is added, weaker path can be dropped, if:</a:t>
            </a:r>
          </a:p>
          <a:p>
            <a:pPr lvl="1"/>
            <a:r>
              <a:rPr lang="en-US" dirty="0"/>
              <a:t>last two English words match (matters for language model)</a:t>
            </a:r>
          </a:p>
          <a:p>
            <a:pPr lvl="1"/>
            <a:r>
              <a:rPr lang="en-US" dirty="0"/>
              <a:t>foreign word coverage vectors match (affects future path)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Combine paths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4525" y="1311965"/>
            <a:ext cx="8471211" cy="239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98781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/>
              <a:t>Pruning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charset="0"/>
              <a:buChar char="l"/>
              <a:defRPr/>
            </a:pPr>
            <a:r>
              <a:rPr lang="en-US" dirty="0">
                <a:ea typeface="ＭＳ Ｐゴシック" charset="0"/>
                <a:cs typeface="+mn-cs"/>
              </a:rPr>
              <a:t>Hypothesis recombination is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a typeface="ＭＳ Ｐゴシック" charset="0"/>
                <a:cs typeface="+mn-cs"/>
              </a:rPr>
              <a:t>not sufficient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dirty="0">
                <a:ea typeface="ＭＳ Ｐゴシック" charset="0"/>
              </a:rPr>
              <a:t>Heuristically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a typeface="ＭＳ Ｐゴシック" charset="0"/>
              </a:rPr>
              <a:t>discard</a:t>
            </a:r>
            <a:r>
              <a:rPr lang="en-US" dirty="0">
                <a:ea typeface="ＭＳ Ｐゴシック" charset="0"/>
              </a:rPr>
              <a:t> weak hypotheses early</a:t>
            </a:r>
          </a:p>
          <a:p>
            <a:pPr>
              <a:buFont typeface="Wingdings" charset="0"/>
              <a:buChar char="l"/>
              <a:defRPr/>
            </a:pPr>
            <a:r>
              <a:rPr lang="en-US" dirty="0">
                <a:ea typeface="ＭＳ Ｐゴシック" charset="0"/>
                <a:cs typeface="+mn-cs"/>
              </a:rPr>
              <a:t> Organize Hypothesis in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a typeface="ＭＳ Ｐゴシック" charset="0"/>
                <a:cs typeface="+mn-cs"/>
              </a:rPr>
              <a:t>stacks</a:t>
            </a:r>
            <a:r>
              <a:rPr lang="en-US" dirty="0">
                <a:ea typeface="ＭＳ Ｐゴシック" charset="0"/>
                <a:cs typeface="+mn-cs"/>
              </a:rPr>
              <a:t>, e.g. by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ea typeface="ＭＳ Ｐゴシック" charset="0"/>
              </a:rPr>
              <a:t>same</a:t>
            </a:r>
            <a:r>
              <a:rPr lang="en-US" dirty="0">
                <a:ea typeface="ＭＳ Ｐゴシック" charset="0"/>
              </a:rPr>
              <a:t> foreign words covered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ea typeface="ＭＳ Ｐゴシック" charset="0"/>
              </a:rPr>
              <a:t>same number </a:t>
            </a:r>
            <a:r>
              <a:rPr lang="en-US" dirty="0">
                <a:ea typeface="ＭＳ Ｐゴシック" charset="0"/>
              </a:rPr>
              <a:t>of foreign words covered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ea typeface="ＭＳ Ｐゴシック" charset="0"/>
              </a:rPr>
              <a:t>same number </a:t>
            </a:r>
            <a:r>
              <a:rPr lang="en-US" dirty="0">
                <a:ea typeface="ＭＳ Ｐゴシック" charset="0"/>
              </a:rPr>
              <a:t>of English words produced</a:t>
            </a:r>
          </a:p>
          <a:p>
            <a:pPr>
              <a:buFont typeface="Wingdings" charset="0"/>
              <a:buChar char="l"/>
              <a:defRPr/>
            </a:pPr>
            <a:r>
              <a:rPr lang="en-US" dirty="0">
                <a:ea typeface="ＭＳ Ｐゴシック" charset="0"/>
                <a:cs typeface="+mn-cs"/>
              </a:rPr>
              <a:t> Compare hypotheses in stacks, discard bad ones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ea typeface="ＭＳ Ｐゴシック" charset="0"/>
              </a:rPr>
              <a:t>histogram pruning</a:t>
            </a:r>
            <a:r>
              <a:rPr lang="en-US" dirty="0">
                <a:ea typeface="ＭＳ Ｐゴシック" charset="0"/>
              </a:rPr>
              <a:t>: keep top n hypotheses in each stack (e.g., n=100)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ea typeface="ＭＳ Ｐゴシック" charset="0"/>
              </a:rPr>
              <a:t>threshold pruning</a:t>
            </a:r>
            <a:r>
              <a:rPr lang="en-US" dirty="0">
                <a:ea typeface="ＭＳ Ｐゴシック" charset="0"/>
              </a:rPr>
              <a:t>: keep hypotheses that are at most  times the cost of best hypothesis in stack (e.g.,  = 0.001)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Hypothesis Stack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962400"/>
            <a:ext cx="9601200" cy="257175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Organization of hypothesis into stacks</a:t>
            </a:r>
          </a:p>
          <a:p>
            <a:pPr lvl="1"/>
            <a:r>
              <a:rPr lang="en-US" dirty="0"/>
              <a:t>here: based on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number of foreign words </a:t>
            </a:r>
            <a:r>
              <a:rPr lang="en-US" dirty="0"/>
              <a:t>translated</a:t>
            </a:r>
          </a:p>
          <a:p>
            <a:pPr lvl="1"/>
            <a:r>
              <a:rPr lang="en-US" dirty="0"/>
              <a:t>during translation all hypotheses from one stack are expanded</a:t>
            </a:r>
          </a:p>
          <a:p>
            <a:pPr lvl="1"/>
            <a:r>
              <a:rPr lang="en-US" dirty="0"/>
              <a:t>expanded Hypotheses are placed into stacks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3697" y="1325218"/>
            <a:ext cx="5706606" cy="2504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69343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Hypothesis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192696"/>
            <a:ext cx="9601200" cy="534145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Comparing hypotheses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with same number of foreign words </a:t>
            </a:r>
            <a:r>
              <a:rPr lang="en-US" dirty="0"/>
              <a:t>covered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Hypothesis that covers easy part of sentence is preferred</a:t>
            </a:r>
          </a:p>
          <a:p>
            <a:pPr marL="0" indent="0">
              <a:buNone/>
            </a:pPr>
            <a:r>
              <a:rPr lang="en-US" dirty="0"/>
              <a:t>Need to consider future cost of uncovered parts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3858" y="1974574"/>
            <a:ext cx="6282097" cy="227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89516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Future Cost Estimation: Step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2955235"/>
            <a:ext cx="9601200" cy="357891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Estimate cost to translate remaining part of input</a:t>
            </a:r>
          </a:p>
          <a:p>
            <a:pPr marL="0" indent="0">
              <a:buNone/>
            </a:pPr>
            <a:r>
              <a:rPr lang="en-US" dirty="0"/>
              <a:t> Step 1: estimate future cost for each translation option</a:t>
            </a:r>
          </a:p>
          <a:p>
            <a:pPr lvl="1"/>
            <a:r>
              <a:rPr lang="en-US" dirty="0"/>
              <a:t>look up translation model cost</a:t>
            </a:r>
          </a:p>
          <a:p>
            <a:pPr lvl="1"/>
            <a:r>
              <a:rPr lang="en-US" dirty="0"/>
              <a:t>estimate language model cost (no prior context)</a:t>
            </a:r>
          </a:p>
          <a:p>
            <a:pPr lvl="1"/>
            <a:r>
              <a:rPr lang="en-US" dirty="0"/>
              <a:t>ignore reordering model cost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dirty="0"/>
              <a:t> LM * TM = p(to) * p(</a:t>
            </a:r>
            <a:r>
              <a:rPr lang="en-US" dirty="0" err="1"/>
              <a:t>the|to</a:t>
            </a:r>
            <a:r>
              <a:rPr lang="en-US" dirty="0"/>
              <a:t>) * p(to </a:t>
            </a:r>
            <a:r>
              <a:rPr lang="en-US" dirty="0" err="1"/>
              <a:t>the|a</a:t>
            </a:r>
            <a:r>
              <a:rPr lang="en-US" dirty="0"/>
              <a:t> la)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81600" y="1232452"/>
            <a:ext cx="874643" cy="40011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/>
              <a:t>a la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81599" y="2112928"/>
            <a:ext cx="874643" cy="40011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/>
              <a:t>to the</a:t>
            </a:r>
          </a:p>
        </p:txBody>
      </p:sp>
      <p:cxnSp>
        <p:nvCxnSpPr>
          <p:cNvPr id="7" name="Straight Arrow Connector 6"/>
          <p:cNvCxnSpPr>
            <a:stCxn id="4" idx="2"/>
            <a:endCxn id="5" idx="0"/>
          </p:cNvCxnSpPr>
          <p:nvPr/>
        </p:nvCxnSpPr>
        <p:spPr bwMode="auto">
          <a:xfrm flipH="1">
            <a:off x="5618921" y="1632562"/>
            <a:ext cx="1" cy="480366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75161800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Cost </a:t>
            </a:r>
            <a:r>
              <a:rPr lang="en-US" sz="4000" dirty="0"/>
              <a:t>Estimation</a:t>
            </a:r>
            <a:r>
              <a:rPr lang="en-US" dirty="0"/>
              <a:t>: Step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4108174"/>
            <a:ext cx="9601200" cy="242597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Step 2: find cheapest cost among translation options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69564" y="1303959"/>
            <a:ext cx="874643" cy="40011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/>
              <a:t>a la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39678" y="2126180"/>
            <a:ext cx="874643" cy="40011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/>
              <a:t>to the</a:t>
            </a:r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5406885" y="2347826"/>
            <a:ext cx="632793" cy="11182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6039678" y="2758997"/>
            <a:ext cx="874643" cy="40011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/>
              <a:t>to</a:t>
            </a:r>
          </a:p>
        </p:txBody>
      </p:sp>
      <p:cxnSp>
        <p:nvCxnSpPr>
          <p:cNvPr id="12" name="Straight Arrow Connector 11"/>
          <p:cNvCxnSpPr/>
          <p:nvPr/>
        </p:nvCxnSpPr>
        <p:spPr bwMode="auto">
          <a:xfrm flipV="1">
            <a:off x="5406885" y="2991825"/>
            <a:ext cx="632793" cy="10940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6039678" y="3383186"/>
            <a:ext cx="874643" cy="40011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/>
              <a:t>the</a:t>
            </a:r>
          </a:p>
        </p:txBody>
      </p:sp>
      <p:cxnSp>
        <p:nvCxnSpPr>
          <p:cNvPr id="14" name="Straight Arrow Connector 13"/>
          <p:cNvCxnSpPr/>
          <p:nvPr/>
        </p:nvCxnSpPr>
        <p:spPr bwMode="auto">
          <a:xfrm flipV="1">
            <a:off x="5406885" y="3616014"/>
            <a:ext cx="632793" cy="8507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cxnSp>
        <p:nvCxnSpPr>
          <p:cNvPr id="16" name="Straight Connector 15"/>
          <p:cNvCxnSpPr>
            <a:stCxn id="4" idx="2"/>
          </p:cNvCxnSpPr>
          <p:nvPr/>
        </p:nvCxnSpPr>
        <p:spPr bwMode="auto">
          <a:xfrm>
            <a:off x="5406886" y="1704069"/>
            <a:ext cx="1" cy="1920452"/>
          </a:xfrm>
          <a:prstGeom prst="line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7447722" y="2153292"/>
            <a:ext cx="15107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cost: 0.0372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447722" y="2766125"/>
            <a:ext cx="15107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cost: 0.0299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447721" y="3378958"/>
            <a:ext cx="15107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cost: 0.0354</a:t>
            </a:r>
          </a:p>
        </p:txBody>
      </p:sp>
    </p:spTree>
    <p:extLst>
      <p:ext uri="{BB962C8B-B14F-4D97-AF65-F5344CB8AC3E}">
        <p14:creationId xmlns:p14="http://schemas.microsoft.com/office/powerpoint/2010/main" val="2085656082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Cost Estimation: Step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4524" y="4492487"/>
            <a:ext cx="9363076" cy="204166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Step 3: find cheapest future cost path for each span</a:t>
            </a:r>
          </a:p>
          <a:p>
            <a:pPr lvl="1"/>
            <a:r>
              <a:rPr lang="en-US" dirty="0"/>
              <a:t>can be done efficiently by dynamic programming</a:t>
            </a:r>
          </a:p>
          <a:p>
            <a:pPr lvl="1"/>
            <a:r>
              <a:rPr lang="en-US" dirty="0"/>
              <a:t>future cost for every span can be pre-computed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4524" y="1272209"/>
            <a:ext cx="9372789" cy="2941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10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117" y="135"/>
            <a:ext cx="10284883" cy="755003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Faithfulness </a:t>
            </a:r>
            <a:r>
              <a:rPr lang="en-US" altLang="en-US" sz="4000" i="1" dirty="0">
                <a:latin typeface="Times New Roman" panose="02020603050405020304" pitchFamily="18" charset="0"/>
              </a:rPr>
              <a:t>P</a:t>
            </a:r>
            <a:r>
              <a:rPr lang="en-US" altLang="en-US" sz="4000" dirty="0">
                <a:latin typeface="Times New Roman" panose="02020603050405020304" pitchFamily="18" charset="0"/>
              </a:rPr>
              <a:t>(</a:t>
            </a:r>
            <a:r>
              <a:rPr lang="en-US" altLang="en-US" sz="4000" i="1" dirty="0">
                <a:latin typeface="Times New Roman" panose="02020603050405020304" pitchFamily="18" charset="0"/>
              </a:rPr>
              <a:t>S</a:t>
            </a:r>
            <a:r>
              <a:rPr lang="en-US" altLang="en-US" sz="4000" dirty="0">
                <a:latin typeface="Times New Roman" panose="02020603050405020304" pitchFamily="18" charset="0"/>
              </a:rPr>
              <a:t>|</a:t>
            </a:r>
            <a:r>
              <a:rPr lang="en-US" altLang="en-US" sz="4000" i="1" dirty="0">
                <a:latin typeface="Times New Roman" panose="02020603050405020304" pitchFamily="18" charset="0"/>
              </a:rPr>
              <a:t>T</a:t>
            </a:r>
            <a:r>
              <a:rPr lang="en-US" altLang="en-US" sz="4000" dirty="0"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ea typeface="+mn-ea"/>
                <a:cs typeface="+mn-cs"/>
              </a:rPr>
              <a:t>Need to know, for every target language word, probability of it mapping to every source language word.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ea typeface="+mn-ea"/>
                <a:cs typeface="+mn-cs"/>
              </a:rPr>
              <a:t>How do we learn these probabilities?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ea typeface="+mn-ea"/>
                <a:cs typeface="+mn-cs"/>
              </a:rPr>
              <a:t>Parallel texts!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>
                <a:ea typeface="ＭＳ Ｐゴシック" charset="0"/>
              </a:rPr>
              <a:t>Lots of times we have two texts that are translations of each other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>
                <a:ea typeface="ＭＳ Ｐゴシック" charset="0"/>
              </a:rPr>
              <a:t>If we knew which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a typeface="ＭＳ Ｐゴシック" charset="0"/>
              </a:rPr>
              <a:t>word in Source text </a:t>
            </a:r>
            <a:r>
              <a:rPr lang="en-US" dirty="0">
                <a:ea typeface="ＭＳ Ｐゴシック" charset="0"/>
              </a:rPr>
              <a:t>mapped to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a typeface="ＭＳ Ｐゴシック" charset="0"/>
              </a:rPr>
              <a:t>each word in Target text</a:t>
            </a:r>
            <a:r>
              <a:rPr lang="en-US" dirty="0">
                <a:ea typeface="ＭＳ Ｐゴシック" charset="0"/>
              </a:rPr>
              <a:t>, we could just count!</a:t>
            </a: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Application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4525" y="4220818"/>
            <a:ext cx="9601200" cy="210047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Use future cost estimates when pruning hypotheses</a:t>
            </a:r>
          </a:p>
          <a:p>
            <a:pPr marL="0" indent="0">
              <a:buNone/>
            </a:pPr>
            <a:r>
              <a:rPr lang="en-US" dirty="0"/>
              <a:t> For each uncovered contiguous span:</a:t>
            </a:r>
          </a:p>
          <a:p>
            <a:pPr lvl="1"/>
            <a:r>
              <a:rPr lang="en-US" dirty="0"/>
              <a:t>look up future costs for each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maximal contiguous uncovered span</a:t>
            </a:r>
          </a:p>
          <a:p>
            <a:pPr lvl="1"/>
            <a:r>
              <a:rPr lang="en-US" dirty="0"/>
              <a:t>add to actually accumulated cost for translation option for pruning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4525" y="1421121"/>
            <a:ext cx="9179908" cy="2634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528926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Limits on Reordering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Reordering may be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limited</a:t>
            </a:r>
          </a:p>
          <a:p>
            <a:pPr lvl="1"/>
            <a:r>
              <a:rPr lang="en-US" dirty="0"/>
              <a:t>Monotone Translation: No reordering at all</a:t>
            </a:r>
          </a:p>
          <a:p>
            <a:pPr lvl="1"/>
            <a:r>
              <a:rPr lang="en-US" dirty="0"/>
              <a:t>Only phrase movements of at most </a:t>
            </a:r>
            <a:r>
              <a:rPr lang="en-US" i="1" dirty="0">
                <a:latin typeface="+mj-lt"/>
              </a:rPr>
              <a:t>n</a:t>
            </a:r>
            <a:r>
              <a:rPr lang="en-US" dirty="0"/>
              <a:t> words</a:t>
            </a:r>
          </a:p>
          <a:p>
            <a:r>
              <a:rPr lang="en-US" dirty="0"/>
              <a:t> Reordering limits speed up search (polynomial instead of exponential)</a:t>
            </a:r>
          </a:p>
          <a:p>
            <a:r>
              <a:rPr lang="en-US" dirty="0"/>
              <a:t> Current reordering models are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weak</a:t>
            </a:r>
            <a:r>
              <a:rPr lang="en-US" dirty="0"/>
              <a:t>, so limits improve translation quality</a:t>
            </a:r>
          </a:p>
        </p:txBody>
      </p:sp>
    </p:spTree>
    <p:extLst>
      <p:ext uri="{BB962C8B-B14F-4D97-AF65-F5344CB8AC3E}">
        <p14:creationId xmlns:p14="http://schemas.microsoft.com/office/powerpoint/2010/main" val="2620633623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N-Best 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Translation ||| Reordering LM TM </a:t>
            </a:r>
            <a:r>
              <a:rPr lang="en-US" dirty="0" err="1"/>
              <a:t>WordPenalty</a:t>
            </a:r>
            <a:r>
              <a:rPr lang="en-US" dirty="0"/>
              <a:t> ||| Score</a:t>
            </a:r>
          </a:p>
          <a:p>
            <a:pPr marL="0" indent="0">
              <a:buNone/>
            </a:pPr>
            <a:r>
              <a:rPr lang="en-US" dirty="0"/>
              <a:t>this is a small house ||| 0 -27.0908 -1.83258 -5 ||| -28.9234</a:t>
            </a:r>
          </a:p>
          <a:p>
            <a:pPr marL="0" indent="0">
              <a:buNone/>
            </a:pPr>
            <a:r>
              <a:rPr lang="en-US" dirty="0"/>
              <a:t>this is a little house ||| 0 -28.1791 -1.83258 -5 ||| -30.0117</a:t>
            </a:r>
          </a:p>
          <a:p>
            <a:pPr marL="0" indent="0">
              <a:buNone/>
            </a:pPr>
            <a:r>
              <a:rPr lang="en-US" dirty="0"/>
              <a:t>it is a small house ||| 0 -27.108 -3.21888 -5 ||| -30.3268</a:t>
            </a:r>
          </a:p>
          <a:p>
            <a:pPr marL="0" indent="0">
              <a:buNone/>
            </a:pPr>
            <a:r>
              <a:rPr lang="en-US" dirty="0"/>
              <a:t>it is a little house ||| 0 -28.1963 -3.21888 -5 ||| -31.4152</a:t>
            </a:r>
          </a:p>
          <a:p>
            <a:pPr marL="0" indent="0">
              <a:buNone/>
            </a:pPr>
            <a:r>
              <a:rPr lang="en-US" dirty="0"/>
              <a:t>this is an small house ||| 0 -31.7294 -1.83258 -5 ||| -33.562</a:t>
            </a:r>
          </a:p>
          <a:p>
            <a:pPr marL="0" indent="0">
              <a:buNone/>
            </a:pPr>
            <a:r>
              <a:rPr lang="en-US" dirty="0"/>
              <a:t>it is an small house ||| 0 -32.3094 -3.21888 -5 ||| -35.5283</a:t>
            </a:r>
          </a:p>
          <a:p>
            <a:pPr marL="0" indent="0">
              <a:buNone/>
            </a:pPr>
            <a:r>
              <a:rPr lang="en-US" dirty="0"/>
              <a:t>this is an little house ||| 0 -33.7639 -1.83258 -5 ||| -35.5965</a:t>
            </a:r>
          </a:p>
          <a:p>
            <a:pPr marL="0" indent="0">
              <a:buNone/>
            </a:pPr>
            <a:r>
              <a:rPr lang="en-US" dirty="0"/>
              <a:t>this is a house small ||| -3 -31.4851 -1.83258 -5 ||| -36.3176</a:t>
            </a:r>
          </a:p>
          <a:p>
            <a:pPr marL="0" indent="0">
              <a:buNone/>
            </a:pPr>
            <a:r>
              <a:rPr lang="en-US" dirty="0"/>
              <a:t>this is a house little ||| -3 -31.5689 -1.83258 -5 ||| -36.4015</a:t>
            </a:r>
          </a:p>
          <a:p>
            <a:pPr marL="0" indent="0">
              <a:buNone/>
            </a:pPr>
            <a:r>
              <a:rPr lang="en-US" dirty="0"/>
              <a:t>it is an little house ||| 0 -34.3439 -3.21888 -5 ||| -37.5628</a:t>
            </a:r>
          </a:p>
          <a:p>
            <a:pPr marL="0" indent="0">
              <a:buNone/>
            </a:pPr>
            <a:r>
              <a:rPr lang="en-US" dirty="0"/>
              <a:t>it is a house small ||| -3 -31.5022 -3.21888 -5 ||| -37.7211</a:t>
            </a:r>
          </a:p>
          <a:p>
            <a:pPr marL="0" indent="0">
              <a:buNone/>
            </a:pPr>
            <a:r>
              <a:rPr lang="en-US" dirty="0"/>
              <a:t>this is an house small ||| -3 -32.8999 -1.83258 -5 ||| -37.7325</a:t>
            </a:r>
          </a:p>
          <a:p>
            <a:pPr marL="0" indent="0">
              <a:buNone/>
            </a:pPr>
            <a:r>
              <a:rPr lang="en-US" dirty="0"/>
              <a:t>it is a house little ||| -3 -31.586 -3.21888 -5 ||| -37.8049</a:t>
            </a:r>
          </a:p>
          <a:p>
            <a:pPr marL="0" indent="0">
              <a:buNone/>
            </a:pPr>
            <a:r>
              <a:rPr lang="en-US" dirty="0"/>
              <a:t>this is an house little ||| -3 -32.9837 -1.83258 -5 ||| -37.8163</a:t>
            </a:r>
          </a:p>
          <a:p>
            <a:pPr marL="0" indent="0">
              <a:buNone/>
            </a:pPr>
            <a:r>
              <a:rPr lang="en-US" dirty="0"/>
              <a:t>the house is a little ||| -7 -28.5107 -2.52573 -5 ||| -38.0364</a:t>
            </a:r>
          </a:p>
          <a:p>
            <a:pPr marL="0" indent="0">
              <a:buNone/>
            </a:pPr>
            <a:r>
              <a:rPr lang="en-US" dirty="0"/>
              <a:t>the is a small house ||| 0 -35.6899 -2.52573 -5 ||| -38.2156</a:t>
            </a:r>
          </a:p>
        </p:txBody>
      </p:sp>
    </p:spTree>
    <p:extLst>
      <p:ext uri="{BB962C8B-B14F-4D97-AF65-F5344CB8AC3E}">
        <p14:creationId xmlns:p14="http://schemas.microsoft.com/office/powerpoint/2010/main" val="531047596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altLang="en-US" sz="5400"/>
              <a:t>Evaluation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Evaluating MT</a:t>
            </a:r>
          </a:p>
        </p:txBody>
      </p:sp>
      <p:sp>
        <p:nvSpPr>
          <p:cNvPr id="983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Human subjective evaluation is the best but is time-consuming and expensive.</a:t>
            </a:r>
          </a:p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Automated evaluation comparing the output to multiple human reference translations is cheaper and correlates with human judgements.</a:t>
            </a:r>
          </a:p>
        </p:txBody>
      </p:sp>
      <p:sp>
        <p:nvSpPr>
          <p:cNvPr id="174083" name="Footer Placeholder 6"/>
          <p:cNvSpPr txBox="1">
            <a:spLocks/>
          </p:cNvSpPr>
          <p:nvPr/>
        </p:nvSpPr>
        <p:spPr bwMode="auto">
          <a:xfrm>
            <a:off x="2919413" y="6553200"/>
            <a:ext cx="2514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latin typeface="Tw Cen MT" panose="020B0602020104020603" pitchFamily="34" charset="0"/>
              </a:rPr>
              <a:t>Slide from Ray Mooney</a:t>
            </a: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Human Evaluation of MT</a:t>
            </a:r>
          </a:p>
        </p:txBody>
      </p:sp>
      <p:sp>
        <p:nvSpPr>
          <p:cNvPr id="1003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  <a:defRPr/>
            </a:pPr>
            <a:r>
              <a:rPr lang="en-US" dirty="0">
                <a:latin typeface="Calibri" charset="0"/>
                <a:ea typeface="+mn-ea"/>
                <a:cs typeface="+mn-cs"/>
              </a:rPr>
              <a:t>Ask humans to estimate MT output on several dimensions.</a:t>
            </a:r>
          </a:p>
          <a:p>
            <a:pPr lvl="1" eaLnBrk="1" hangingPunct="1">
              <a:defRPr/>
            </a:pPr>
            <a:r>
              <a:rPr lang="en-US" b="1" dirty="0">
                <a:solidFill>
                  <a:srgbClr val="C00000"/>
                </a:solidFill>
                <a:latin typeface="Calibri" charset="0"/>
                <a:ea typeface="ＭＳ Ｐゴシック" charset="0"/>
              </a:rPr>
              <a:t>Fluency</a:t>
            </a:r>
            <a:r>
              <a:rPr lang="en-US" dirty="0">
                <a:latin typeface="Calibri" charset="0"/>
                <a:ea typeface="ＭＳ Ｐゴシック" charset="0"/>
              </a:rPr>
              <a:t>: Is the result grammatical, understandable, and readable in the target language. </a:t>
            </a:r>
          </a:p>
          <a:p>
            <a:pPr lvl="1" eaLnBrk="1" hangingPunct="1">
              <a:defRPr/>
            </a:pPr>
            <a:r>
              <a:rPr lang="en-US" b="1" dirty="0">
                <a:solidFill>
                  <a:srgbClr val="C00000"/>
                </a:solidFill>
                <a:latin typeface="Calibri" charset="0"/>
                <a:ea typeface="ＭＳ Ｐゴシック" charset="0"/>
              </a:rPr>
              <a:t>Fidelity</a:t>
            </a:r>
            <a:r>
              <a:rPr lang="en-US" dirty="0">
                <a:latin typeface="Calibri" charset="0"/>
                <a:ea typeface="ＭＳ Ｐゴシック" charset="0"/>
              </a:rPr>
              <a:t>: Does the result correctly convey  the information in the original source language.</a:t>
            </a:r>
          </a:p>
          <a:p>
            <a:pPr lvl="2" eaLnBrk="1" hangingPunct="1">
              <a:defRPr/>
            </a:pPr>
            <a:r>
              <a:rPr lang="en-US" b="1" dirty="0">
                <a:solidFill>
                  <a:srgbClr val="C00000"/>
                </a:solidFill>
                <a:latin typeface="Calibri" charset="0"/>
                <a:ea typeface="ＭＳ Ｐゴシック" charset="0"/>
              </a:rPr>
              <a:t>Adequacy</a:t>
            </a:r>
            <a:r>
              <a:rPr lang="en-US" dirty="0">
                <a:latin typeface="Calibri" charset="0"/>
                <a:ea typeface="ＭＳ Ｐゴシック" charset="0"/>
              </a:rPr>
              <a:t>:  Human judgment on a fixed scale. </a:t>
            </a:r>
          </a:p>
          <a:p>
            <a:pPr lvl="3" eaLnBrk="1" hangingPunct="1">
              <a:defRPr/>
            </a:pPr>
            <a:r>
              <a:rPr lang="en-US" dirty="0">
                <a:latin typeface="Calibri" charset="0"/>
                <a:ea typeface="ＭＳ Ｐゴシック" charset="0"/>
              </a:rPr>
              <a:t>Bilingual judges given source and target language.</a:t>
            </a:r>
          </a:p>
          <a:p>
            <a:pPr lvl="3" eaLnBrk="1" hangingPunct="1">
              <a:defRPr/>
            </a:pPr>
            <a:r>
              <a:rPr lang="en-US" dirty="0">
                <a:latin typeface="Calibri" charset="0"/>
                <a:ea typeface="ＭＳ Ｐゴシック" charset="0"/>
              </a:rPr>
              <a:t>Monolingual judges given reference translation and MT result.</a:t>
            </a:r>
          </a:p>
          <a:p>
            <a:pPr lvl="2" eaLnBrk="1" hangingPunct="1">
              <a:defRPr/>
            </a:pPr>
            <a:r>
              <a:rPr lang="en-US" b="1" dirty="0">
                <a:solidFill>
                  <a:srgbClr val="C00000"/>
                </a:solidFill>
                <a:latin typeface="Calibri" charset="0"/>
                <a:ea typeface="ＭＳ Ｐゴシック" charset="0"/>
              </a:rPr>
              <a:t>Informativeness</a:t>
            </a:r>
            <a:r>
              <a:rPr lang="en-US" dirty="0">
                <a:latin typeface="Calibri" charset="0"/>
                <a:ea typeface="ＭＳ Ｐゴシック" charset="0"/>
              </a:rPr>
              <a:t>: Monolingual judges must answer questions about the source sentence given only the MT translation (task-based evaluation).</a:t>
            </a:r>
          </a:p>
        </p:txBody>
      </p:sp>
      <p:sp>
        <p:nvSpPr>
          <p:cNvPr id="176131" name="Footer Placeholder 6"/>
          <p:cNvSpPr txBox="1">
            <a:spLocks/>
          </p:cNvSpPr>
          <p:nvPr/>
        </p:nvSpPr>
        <p:spPr bwMode="auto">
          <a:xfrm>
            <a:off x="2919413" y="6553200"/>
            <a:ext cx="2514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latin typeface="Tw Cen MT" panose="020B0602020104020603" pitchFamily="34" charset="0"/>
              </a:rPr>
              <a:t>Slide from Ray Mooney</a:t>
            </a: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itle 1"/>
          <p:cNvSpPr>
            <a:spLocks noGrp="1"/>
          </p:cNvSpPr>
          <p:nvPr>
            <p:ph type="title"/>
          </p:nvPr>
        </p:nvSpPr>
        <p:spPr>
          <a:xfrm>
            <a:off x="2092670" y="0"/>
            <a:ext cx="8469312" cy="742122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Computer-Aided Translation Evaluation</a:t>
            </a:r>
          </a:p>
        </p:txBody>
      </p:sp>
      <p:sp>
        <p:nvSpPr>
          <p:cNvPr id="1024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  <a:defRPr/>
            </a:pPr>
            <a:r>
              <a:rPr lang="en-US" b="1" dirty="0">
                <a:solidFill>
                  <a:srgbClr val="C00000"/>
                </a:solidFill>
                <a:latin typeface="Calibri" charset="0"/>
                <a:ea typeface="+mn-ea"/>
                <a:cs typeface="+mn-cs"/>
              </a:rPr>
              <a:t>Edit cost</a:t>
            </a:r>
            <a:r>
              <a:rPr lang="en-US" dirty="0">
                <a:latin typeface="Calibri" charset="0"/>
                <a:ea typeface="+mn-ea"/>
                <a:cs typeface="+mn-cs"/>
              </a:rPr>
              <a:t>: Measure the number of changes that a human translator must make to correct the MT output.</a:t>
            </a:r>
          </a:p>
          <a:p>
            <a:pPr lvl="1" eaLnBrk="1" hangingPunct="1">
              <a:defRPr/>
            </a:pPr>
            <a:r>
              <a:rPr lang="en-US" dirty="0">
                <a:latin typeface="Calibri" charset="0"/>
                <a:ea typeface="ＭＳ Ｐゴシック" charset="0"/>
              </a:rPr>
              <a:t>Number of words changed</a:t>
            </a:r>
          </a:p>
          <a:p>
            <a:pPr lvl="1" eaLnBrk="1" hangingPunct="1">
              <a:defRPr/>
            </a:pPr>
            <a:r>
              <a:rPr lang="en-US" dirty="0">
                <a:latin typeface="Calibri" charset="0"/>
                <a:ea typeface="ＭＳ Ｐゴシック" charset="0"/>
              </a:rPr>
              <a:t>Amount of time taken to edit</a:t>
            </a:r>
          </a:p>
          <a:p>
            <a:pPr lvl="1" eaLnBrk="1" hangingPunct="1">
              <a:defRPr/>
            </a:pPr>
            <a:r>
              <a:rPr lang="en-US" dirty="0">
                <a:latin typeface="Calibri" charset="0"/>
                <a:ea typeface="ＭＳ Ｐゴシック" charset="0"/>
              </a:rPr>
              <a:t>Number of keystrokes needed to edit</a:t>
            </a:r>
          </a:p>
        </p:txBody>
      </p:sp>
      <p:sp>
        <p:nvSpPr>
          <p:cNvPr id="178179" name="Footer Placeholder 6"/>
          <p:cNvSpPr txBox="1">
            <a:spLocks/>
          </p:cNvSpPr>
          <p:nvPr/>
        </p:nvSpPr>
        <p:spPr bwMode="auto">
          <a:xfrm>
            <a:off x="2919413" y="6553200"/>
            <a:ext cx="2514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latin typeface="Tw Cen MT" panose="020B0602020104020603" pitchFamily="34" charset="0"/>
              </a:rPr>
              <a:t>Slide from Ray Mooney</a:t>
            </a: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Automatic Evaluation of MT</a:t>
            </a:r>
          </a:p>
        </p:txBody>
      </p:sp>
      <p:sp>
        <p:nvSpPr>
          <p:cNvPr id="1044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  <a:defRPr/>
            </a:pPr>
            <a:r>
              <a:rPr lang="en-US" dirty="0">
                <a:latin typeface="Calibri" charset="0"/>
                <a:ea typeface="+mn-ea"/>
                <a:cs typeface="+mn-cs"/>
              </a:rPr>
              <a:t>Collect one or more human </a:t>
            </a:r>
            <a:r>
              <a:rPr lang="en-US" b="1" i="1" dirty="0">
                <a:solidFill>
                  <a:srgbClr val="C00000"/>
                </a:solidFill>
                <a:latin typeface="Calibri" charset="0"/>
                <a:ea typeface="+mn-ea"/>
                <a:cs typeface="+mn-cs"/>
              </a:rPr>
              <a:t>reference translations</a:t>
            </a:r>
            <a:r>
              <a:rPr lang="en-US" dirty="0">
                <a:latin typeface="Calibri" charset="0"/>
                <a:ea typeface="+mn-ea"/>
                <a:cs typeface="+mn-cs"/>
              </a:rPr>
              <a:t> of the source.</a:t>
            </a:r>
          </a:p>
          <a:p>
            <a:pPr marL="0" indent="0" eaLnBrk="1" hangingPunct="1">
              <a:buNone/>
              <a:defRPr/>
            </a:pPr>
            <a:r>
              <a:rPr lang="en-US" dirty="0">
                <a:latin typeface="Calibri" charset="0"/>
                <a:ea typeface="+mn-ea"/>
                <a:cs typeface="+mn-cs"/>
              </a:rPr>
              <a:t>Compare MT output to these reference translations.</a:t>
            </a:r>
          </a:p>
          <a:p>
            <a:pPr marL="0" indent="0" eaLnBrk="1" hangingPunct="1">
              <a:buNone/>
              <a:defRPr/>
            </a:pPr>
            <a:r>
              <a:rPr lang="en-US" dirty="0">
                <a:latin typeface="Calibri" charset="0"/>
                <a:ea typeface="+mn-ea"/>
                <a:cs typeface="+mn-cs"/>
              </a:rPr>
              <a:t>Score result based on similarity to the reference translations.</a:t>
            </a:r>
          </a:p>
          <a:p>
            <a:pPr lvl="1" eaLnBrk="1" hangingPunct="1">
              <a:defRPr/>
            </a:pPr>
            <a:r>
              <a:rPr lang="en-US" dirty="0">
                <a:latin typeface="Calibri" charset="0"/>
                <a:ea typeface="ＭＳ Ｐゴシック" charset="0"/>
              </a:rPr>
              <a:t>BLEU</a:t>
            </a:r>
          </a:p>
          <a:p>
            <a:pPr lvl="1" eaLnBrk="1" hangingPunct="1">
              <a:defRPr/>
            </a:pPr>
            <a:r>
              <a:rPr lang="en-US" dirty="0">
                <a:latin typeface="Calibri" charset="0"/>
                <a:ea typeface="ＭＳ Ｐゴシック" charset="0"/>
              </a:rPr>
              <a:t>NIST</a:t>
            </a:r>
          </a:p>
          <a:p>
            <a:pPr lvl="1" eaLnBrk="1" hangingPunct="1">
              <a:defRPr/>
            </a:pPr>
            <a:r>
              <a:rPr lang="en-US" dirty="0">
                <a:latin typeface="Calibri" charset="0"/>
                <a:ea typeface="ＭＳ Ｐゴシック" charset="0"/>
              </a:rPr>
              <a:t>TER</a:t>
            </a:r>
          </a:p>
          <a:p>
            <a:pPr lvl="1" eaLnBrk="1" hangingPunct="1">
              <a:defRPr/>
            </a:pPr>
            <a:r>
              <a:rPr lang="en-US" dirty="0">
                <a:latin typeface="Calibri" charset="0"/>
                <a:ea typeface="ＭＳ Ｐゴシック" charset="0"/>
              </a:rPr>
              <a:t>METEOR</a:t>
            </a:r>
          </a:p>
        </p:txBody>
      </p:sp>
      <p:sp>
        <p:nvSpPr>
          <p:cNvPr id="180227" name="Footer Placeholder 6"/>
          <p:cNvSpPr txBox="1">
            <a:spLocks/>
          </p:cNvSpPr>
          <p:nvPr/>
        </p:nvSpPr>
        <p:spPr bwMode="auto">
          <a:xfrm>
            <a:off x="2919413" y="6553200"/>
            <a:ext cx="2514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latin typeface="Tw Cen MT" panose="020B0602020104020603" pitchFamily="34" charset="0"/>
              </a:rPr>
              <a:t>Slide from Ray Mooney</a:t>
            </a: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BLEU</a:t>
            </a:r>
          </a:p>
        </p:txBody>
      </p:sp>
      <p:sp>
        <p:nvSpPr>
          <p:cNvPr id="1064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altLang="en-US" dirty="0">
                <a:latin typeface="Calibri" panose="020F0502020204030204" pitchFamily="34" charset="0"/>
              </a:rPr>
              <a:t>Determine number of </a:t>
            </a:r>
            <a:r>
              <a:rPr lang="en-US" altLang="en-US" i="1" dirty="0">
                <a:latin typeface="Calibri" panose="020F0502020204030204" pitchFamily="34" charset="0"/>
              </a:rPr>
              <a:t>n</a:t>
            </a:r>
            <a:r>
              <a:rPr lang="en-US" altLang="en-US" dirty="0">
                <a:latin typeface="Calibri" panose="020F0502020204030204" pitchFamily="34" charset="0"/>
              </a:rPr>
              <a:t>-grams of various sizes that the MT output shares with the reference translations.</a:t>
            </a:r>
          </a:p>
          <a:p>
            <a:pPr marL="0" indent="0" eaLnBrk="1" hangingPunct="1">
              <a:buNone/>
            </a:pPr>
            <a:r>
              <a:rPr lang="en-US" altLang="en-US" dirty="0">
                <a:latin typeface="Calibri" panose="020F0502020204030204" pitchFamily="34" charset="0"/>
              </a:rPr>
              <a:t>Compute a modified precision measure of the </a:t>
            </a:r>
            <a:r>
              <a:rPr lang="en-US" altLang="en-US" i="1" dirty="0">
                <a:latin typeface="Calibri" panose="020F0502020204030204" pitchFamily="34" charset="0"/>
              </a:rPr>
              <a:t>n</a:t>
            </a:r>
            <a:r>
              <a:rPr lang="en-US" altLang="en-US" dirty="0">
                <a:latin typeface="Calibri" panose="020F0502020204030204" pitchFamily="34" charset="0"/>
              </a:rPr>
              <a:t>-grams in MT result.</a:t>
            </a:r>
          </a:p>
        </p:txBody>
      </p:sp>
      <p:sp>
        <p:nvSpPr>
          <p:cNvPr id="182275" name="Footer Placeholder 6"/>
          <p:cNvSpPr txBox="1">
            <a:spLocks/>
          </p:cNvSpPr>
          <p:nvPr/>
        </p:nvSpPr>
        <p:spPr bwMode="auto">
          <a:xfrm>
            <a:off x="2919413" y="6553200"/>
            <a:ext cx="2514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latin typeface="Tw Cen MT" panose="020B0602020104020603" pitchFamily="34" charset="0"/>
              </a:rPr>
              <a:t>Slide from Ray Mooney</a:t>
            </a: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209800" y="1752600"/>
            <a:ext cx="7620000" cy="4673600"/>
            <a:chOff x="432" y="1104"/>
            <a:chExt cx="4800" cy="2944"/>
          </a:xfrm>
        </p:grpSpPr>
        <p:sp>
          <p:nvSpPr>
            <p:cNvPr id="184385" name="Text Box 3"/>
            <p:cNvSpPr txBox="1">
              <a:spLocks noChangeArrowheads="1"/>
            </p:cNvSpPr>
            <p:nvPr/>
          </p:nvSpPr>
          <p:spPr bwMode="auto">
            <a:xfrm>
              <a:off x="432" y="1104"/>
              <a:ext cx="1584" cy="92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993366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marL="112713" indent="-112713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000" b="1">
                  <a:latin typeface="Arial" panose="020B0604020202020204" pitchFamily="34" charset="0"/>
                </a:rPr>
                <a:t>Reference translation 1:</a:t>
              </a:r>
              <a:r>
                <a:rPr lang="en-US" altLang="en-US" sz="1000">
                  <a:solidFill>
                    <a:srgbClr val="C08080"/>
                  </a:solidFill>
                  <a:latin typeface="Arial" panose="020B0604020202020204" pitchFamily="34" charset="0"/>
                </a:rPr>
                <a:t>  </a:t>
              </a:r>
              <a:br>
                <a:rPr lang="en-US" altLang="en-US" sz="1000">
                  <a:solidFill>
                    <a:srgbClr val="C08080"/>
                  </a:solidFill>
                  <a:latin typeface="Arial" panose="020B0604020202020204" pitchFamily="34" charset="0"/>
                </a:rPr>
              </a:br>
              <a:r>
                <a:rPr lang="en-US" altLang="en-US" sz="1000">
                  <a:solidFill>
                    <a:srgbClr val="009900"/>
                  </a:solidFill>
                  <a:latin typeface="Arial" panose="020B0604020202020204" pitchFamily="34" charset="0"/>
                </a:rPr>
                <a:t>The U.S. island of Guam is maintaining a high state of alert after the Guam airport and its offices both received an e-mail from someone calling himself the Saudi Arabian Osama bin Laden and threatening a biological/chemical attack against public places such as the airport .</a:t>
              </a:r>
            </a:p>
          </p:txBody>
        </p:sp>
        <p:sp>
          <p:nvSpPr>
            <p:cNvPr id="184386" name="Text Box 4"/>
            <p:cNvSpPr txBox="1">
              <a:spLocks noChangeArrowheads="1"/>
            </p:cNvSpPr>
            <p:nvPr/>
          </p:nvSpPr>
          <p:spPr bwMode="auto">
            <a:xfrm>
              <a:off x="432" y="3120"/>
              <a:ext cx="1584" cy="83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marL="112713" indent="-112713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000" b="1">
                  <a:latin typeface="Arial" panose="020B0604020202020204" pitchFamily="34" charset="0"/>
                </a:rPr>
                <a:t>Reference translation 3:</a:t>
              </a:r>
              <a:r>
                <a:rPr lang="en-US" altLang="en-US" sz="1000">
                  <a:solidFill>
                    <a:srgbClr val="C08080"/>
                  </a:solidFill>
                  <a:latin typeface="Arial" panose="020B0604020202020204" pitchFamily="34" charset="0"/>
                </a:rPr>
                <a:t>  </a:t>
              </a:r>
              <a:br>
                <a:rPr lang="en-US" altLang="en-US" sz="1000">
                  <a:solidFill>
                    <a:srgbClr val="C08080"/>
                  </a:solidFill>
                  <a:latin typeface="Arial" panose="020B0604020202020204" pitchFamily="34" charset="0"/>
                </a:rPr>
              </a:br>
              <a:r>
                <a:rPr lang="en-US" altLang="en-US" sz="1000">
                  <a:solidFill>
                    <a:srgbClr val="009900"/>
                  </a:solidFill>
                  <a:latin typeface="Arial" panose="020B0604020202020204" pitchFamily="34" charset="0"/>
                </a:rPr>
                <a:t>The US International Airport of Guam and its office has received an email from a self-claimed Arabian millionaire named Laden , which threatens to launch a biochemical attack on such public places as airport . Guam authority has been on alert . </a:t>
              </a:r>
            </a:p>
          </p:txBody>
        </p:sp>
        <p:sp>
          <p:nvSpPr>
            <p:cNvPr id="184387" name="Text Box 5"/>
            <p:cNvSpPr txBox="1">
              <a:spLocks noChangeArrowheads="1"/>
            </p:cNvSpPr>
            <p:nvPr/>
          </p:nvSpPr>
          <p:spPr bwMode="auto">
            <a:xfrm>
              <a:off x="3648" y="3120"/>
              <a:ext cx="1584" cy="92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993366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marL="112713" indent="-112713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000" b="1">
                  <a:latin typeface="Arial" panose="020B0604020202020204" pitchFamily="34" charset="0"/>
                </a:rPr>
                <a:t>Reference translation 4:</a:t>
              </a:r>
              <a:r>
                <a:rPr lang="en-US" altLang="en-US" sz="1000">
                  <a:solidFill>
                    <a:srgbClr val="C08080"/>
                  </a:solidFill>
                  <a:latin typeface="Arial" panose="020B0604020202020204" pitchFamily="34" charset="0"/>
                </a:rPr>
                <a:t>  </a:t>
              </a:r>
              <a:br>
                <a:rPr lang="en-US" altLang="en-US" sz="1000">
                  <a:solidFill>
                    <a:srgbClr val="C08080"/>
                  </a:solidFill>
                  <a:latin typeface="Arial" panose="020B0604020202020204" pitchFamily="34" charset="0"/>
                </a:rPr>
              </a:br>
              <a:r>
                <a:rPr lang="en-US" altLang="en-US" sz="1000">
                  <a:solidFill>
                    <a:srgbClr val="009900"/>
                  </a:solidFill>
                  <a:latin typeface="Arial" panose="020B0604020202020204" pitchFamily="34" charset="0"/>
                </a:rPr>
                <a:t>US Guam International Airport and its office received an email from Mr. Bin Laden and other rich businessman from Saudi Arabia . They said there would be biochemistry air raid to Guam Airport and other public places . Guam needs to be in high precaution about this matter . </a:t>
              </a:r>
            </a:p>
          </p:txBody>
        </p:sp>
        <p:sp>
          <p:nvSpPr>
            <p:cNvPr id="184388" name="Text Box 6"/>
            <p:cNvSpPr txBox="1">
              <a:spLocks noChangeArrowheads="1"/>
            </p:cNvSpPr>
            <p:nvPr/>
          </p:nvSpPr>
          <p:spPr bwMode="auto">
            <a:xfrm>
              <a:off x="3648" y="1104"/>
              <a:ext cx="1584" cy="92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993366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marL="112713" indent="-112713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000" b="1">
                  <a:latin typeface="Arial" panose="020B0604020202020204" pitchFamily="34" charset="0"/>
                </a:rPr>
                <a:t>Reference translation 2:</a:t>
              </a:r>
              <a:r>
                <a:rPr lang="en-US" altLang="en-US" sz="1000">
                  <a:solidFill>
                    <a:srgbClr val="C08080"/>
                  </a:solidFill>
                  <a:latin typeface="Arial" panose="020B0604020202020204" pitchFamily="34" charset="0"/>
                </a:rPr>
                <a:t>  </a:t>
              </a:r>
              <a:br>
                <a:rPr lang="en-US" altLang="en-US" sz="1000">
                  <a:solidFill>
                    <a:srgbClr val="C08080"/>
                  </a:solidFill>
                  <a:latin typeface="Arial" panose="020B0604020202020204" pitchFamily="34" charset="0"/>
                </a:rPr>
              </a:br>
              <a:r>
                <a:rPr lang="en-US" altLang="en-US" sz="1000">
                  <a:solidFill>
                    <a:srgbClr val="009900"/>
                  </a:solidFill>
                  <a:latin typeface="Arial" panose="020B0604020202020204" pitchFamily="34" charset="0"/>
                </a:rPr>
                <a:t>Guam International Airport and its offices are maintaining a high state of alert after receiving an e-mail that was from a person claiming to be the wealthy Saudi Arabian businessman Bin Laden and that threatened to launch a biological and chemical attack on the airport and other public places .</a:t>
              </a:r>
              <a:r>
                <a:rPr lang="en-US" altLang="en-US" sz="1000">
                  <a:solidFill>
                    <a:schemeClr val="accent2"/>
                  </a:solidFill>
                  <a:latin typeface="Arial" panose="020B0604020202020204" pitchFamily="34" charset="0"/>
                </a:rPr>
                <a:t> </a:t>
              </a:r>
            </a:p>
          </p:txBody>
        </p:sp>
        <p:sp>
          <p:nvSpPr>
            <p:cNvPr id="184389" name="Text Box 7"/>
            <p:cNvSpPr txBox="1">
              <a:spLocks noChangeArrowheads="1"/>
            </p:cNvSpPr>
            <p:nvPr/>
          </p:nvSpPr>
          <p:spPr bwMode="auto">
            <a:xfrm>
              <a:off x="2064" y="2064"/>
              <a:ext cx="1536" cy="102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993366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marL="112713" indent="-112713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000" b="1">
                  <a:latin typeface="Arial" panose="020B0604020202020204" pitchFamily="34" charset="0"/>
                </a:rPr>
                <a:t>Machine translation:</a:t>
              </a:r>
              <a:r>
                <a:rPr lang="en-US" altLang="en-US" sz="1000">
                  <a:solidFill>
                    <a:srgbClr val="C08080"/>
                  </a:solidFill>
                  <a:latin typeface="Arial" panose="020B0604020202020204" pitchFamily="34" charset="0"/>
                </a:rPr>
                <a:t>  </a:t>
              </a:r>
              <a:br>
                <a:rPr lang="en-US" altLang="en-US" sz="1000">
                  <a:solidFill>
                    <a:srgbClr val="C08080"/>
                  </a:solidFill>
                  <a:latin typeface="Arial" panose="020B0604020202020204" pitchFamily="34" charset="0"/>
                </a:rPr>
              </a:br>
              <a:r>
                <a:rPr lang="en-US" altLang="en-US" sz="1000">
                  <a:solidFill>
                    <a:schemeClr val="accent2"/>
                  </a:solidFill>
                  <a:latin typeface="Arial" panose="020B0604020202020204" pitchFamily="34" charset="0"/>
                </a:rPr>
                <a:t>The American [?] international airport and its the office all receives one calls self the sand Arab rich business [?] and so on electronic mail , which sends out ;  The threat will be able after public place and so on the airport to start the biochemistry attack , [?] highly alerts after the maintenance.</a:t>
              </a:r>
            </a:p>
          </p:txBody>
        </p:sp>
      </p:grpSp>
      <p:sp>
        <p:nvSpPr>
          <p:cNvPr id="184322" name="Rectangle 8"/>
          <p:cNvSpPr>
            <a:spLocks noChangeArrowheads="1"/>
          </p:cNvSpPr>
          <p:nvPr/>
        </p:nvSpPr>
        <p:spPr bwMode="auto">
          <a:xfrm>
            <a:off x="1905000" y="0"/>
            <a:ext cx="8382000" cy="790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en-US" sz="4000" dirty="0">
                <a:solidFill>
                  <a:schemeClr val="tx2"/>
                </a:solidFill>
                <a:latin typeface="Tw Cen MT Condensed" panose="020B0606020104020203" pitchFamily="34" charset="0"/>
              </a:rPr>
              <a:t>Multiple Reference Translations</a:t>
            </a: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2209800" y="1752600"/>
            <a:ext cx="7620000" cy="4673600"/>
            <a:chOff x="432" y="1104"/>
            <a:chExt cx="4800" cy="2944"/>
          </a:xfrm>
        </p:grpSpPr>
        <p:sp>
          <p:nvSpPr>
            <p:cNvPr id="184325" name="Text Box 10"/>
            <p:cNvSpPr txBox="1">
              <a:spLocks noChangeArrowheads="1"/>
            </p:cNvSpPr>
            <p:nvPr/>
          </p:nvSpPr>
          <p:spPr bwMode="auto">
            <a:xfrm>
              <a:off x="432" y="1104"/>
              <a:ext cx="1584" cy="92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993366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marL="112713" indent="-112713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000" b="1">
                  <a:latin typeface="Arial" panose="020B0604020202020204" pitchFamily="34" charset="0"/>
                </a:rPr>
                <a:t>Reference translation 1:</a:t>
              </a:r>
              <a:r>
                <a:rPr lang="en-US" altLang="en-US" sz="1000">
                  <a:solidFill>
                    <a:srgbClr val="C08080"/>
                  </a:solidFill>
                  <a:latin typeface="Arial" panose="020B0604020202020204" pitchFamily="34" charset="0"/>
                </a:rPr>
                <a:t>  </a:t>
              </a:r>
              <a:br>
                <a:rPr lang="en-US" altLang="en-US" sz="1000">
                  <a:solidFill>
                    <a:srgbClr val="C08080"/>
                  </a:solidFill>
                  <a:latin typeface="Arial" panose="020B0604020202020204" pitchFamily="34" charset="0"/>
                </a:rPr>
              </a:br>
              <a:r>
                <a:rPr lang="en-US" altLang="en-US" sz="1000">
                  <a:solidFill>
                    <a:srgbClr val="800000"/>
                  </a:solidFill>
                  <a:latin typeface="Arial" panose="020B0604020202020204" pitchFamily="34" charset="0"/>
                </a:rPr>
                <a:t>The</a:t>
              </a:r>
              <a:r>
                <a:rPr lang="en-US" altLang="en-US" sz="1000">
                  <a:solidFill>
                    <a:srgbClr val="009900"/>
                  </a:solidFill>
                  <a:latin typeface="Arial" panose="020B0604020202020204" pitchFamily="34" charset="0"/>
                </a:rPr>
                <a:t> U.S. island of Guam is maintaining a high state of alert </a:t>
              </a:r>
              <a:r>
                <a:rPr lang="en-US" altLang="en-US" sz="1000">
                  <a:solidFill>
                    <a:srgbClr val="C00000"/>
                  </a:solidFill>
                  <a:latin typeface="Arial" panose="020B0604020202020204" pitchFamily="34" charset="0"/>
                </a:rPr>
                <a:t>after the</a:t>
              </a:r>
              <a:r>
                <a:rPr lang="en-US" altLang="en-US" sz="1000">
                  <a:solidFill>
                    <a:srgbClr val="009900"/>
                  </a:solidFill>
                  <a:latin typeface="Arial" panose="020B0604020202020204" pitchFamily="34" charset="0"/>
                </a:rPr>
                <a:t> Guam airport </a:t>
              </a:r>
              <a:r>
                <a:rPr lang="en-US" altLang="en-US" sz="1000">
                  <a:solidFill>
                    <a:srgbClr val="800000"/>
                  </a:solidFill>
                  <a:latin typeface="Arial" panose="020B0604020202020204" pitchFamily="34" charset="0"/>
                </a:rPr>
                <a:t>and</a:t>
              </a:r>
              <a:r>
                <a:rPr lang="en-US" altLang="en-US" sz="1000">
                  <a:solidFill>
                    <a:srgbClr val="009900"/>
                  </a:solidFill>
                  <a:latin typeface="Arial" panose="020B0604020202020204" pitchFamily="34" charset="0"/>
                </a:rPr>
                <a:t> its offices both received an e-mail from someone calling himself </a:t>
              </a:r>
              <a:r>
                <a:rPr lang="en-US" altLang="en-US" sz="1000">
                  <a:solidFill>
                    <a:srgbClr val="800000"/>
                  </a:solidFill>
                  <a:latin typeface="Arial" panose="020B0604020202020204" pitchFamily="34" charset="0"/>
                </a:rPr>
                <a:t>the</a:t>
              </a:r>
              <a:r>
                <a:rPr lang="en-US" altLang="en-US" sz="1000">
                  <a:solidFill>
                    <a:srgbClr val="009900"/>
                  </a:solidFill>
                  <a:latin typeface="Arial" panose="020B0604020202020204" pitchFamily="34" charset="0"/>
                </a:rPr>
                <a:t> Saudi Arabian Osama bin Laden </a:t>
              </a:r>
              <a:r>
                <a:rPr lang="en-US" altLang="en-US" sz="1000">
                  <a:solidFill>
                    <a:srgbClr val="800000"/>
                  </a:solidFill>
                  <a:latin typeface="Arial" panose="020B0604020202020204" pitchFamily="34" charset="0"/>
                </a:rPr>
                <a:t>and</a:t>
              </a:r>
              <a:r>
                <a:rPr lang="en-US" altLang="en-US" sz="1000">
                  <a:solidFill>
                    <a:srgbClr val="009900"/>
                  </a:solidFill>
                  <a:latin typeface="Arial" panose="020B0604020202020204" pitchFamily="34" charset="0"/>
                </a:rPr>
                <a:t> threatening a biological/chemical </a:t>
              </a:r>
              <a:r>
                <a:rPr lang="en-US" altLang="en-US" sz="1000">
                  <a:solidFill>
                    <a:srgbClr val="800000"/>
                  </a:solidFill>
                  <a:latin typeface="Arial" panose="020B0604020202020204" pitchFamily="34" charset="0"/>
                </a:rPr>
                <a:t>attack</a:t>
              </a:r>
              <a:r>
                <a:rPr lang="en-US" altLang="en-US" sz="1000">
                  <a:solidFill>
                    <a:srgbClr val="009900"/>
                  </a:solidFill>
                  <a:latin typeface="Arial" panose="020B0604020202020204" pitchFamily="34" charset="0"/>
                </a:rPr>
                <a:t> against </a:t>
              </a:r>
              <a:r>
                <a:rPr lang="en-US" altLang="en-US" sz="1000">
                  <a:solidFill>
                    <a:srgbClr val="800000"/>
                  </a:solidFill>
                  <a:latin typeface="Arial" panose="020B0604020202020204" pitchFamily="34" charset="0"/>
                </a:rPr>
                <a:t>public</a:t>
              </a:r>
              <a:r>
                <a:rPr lang="en-US" altLang="en-US" sz="1000">
                  <a:solidFill>
                    <a:srgbClr val="009900"/>
                  </a:solidFill>
                  <a:latin typeface="Arial" panose="020B0604020202020204" pitchFamily="34" charset="0"/>
                </a:rPr>
                <a:t> places such as </a:t>
              </a:r>
              <a:r>
                <a:rPr lang="en-US" altLang="en-US" sz="1000">
                  <a:solidFill>
                    <a:srgbClr val="C00000"/>
                  </a:solidFill>
                  <a:latin typeface="Arial" panose="020B0604020202020204" pitchFamily="34" charset="0"/>
                </a:rPr>
                <a:t>the airport</a:t>
              </a:r>
              <a:r>
                <a:rPr lang="en-US" altLang="en-US" sz="1000">
                  <a:solidFill>
                    <a:srgbClr val="009900"/>
                  </a:solidFill>
                  <a:latin typeface="Arial" panose="020B0604020202020204" pitchFamily="34" charset="0"/>
                </a:rPr>
                <a:t> .</a:t>
              </a:r>
            </a:p>
          </p:txBody>
        </p:sp>
        <p:sp>
          <p:nvSpPr>
            <p:cNvPr id="184326" name="Text Box 11"/>
            <p:cNvSpPr txBox="1">
              <a:spLocks noChangeArrowheads="1"/>
            </p:cNvSpPr>
            <p:nvPr/>
          </p:nvSpPr>
          <p:spPr bwMode="auto">
            <a:xfrm>
              <a:off x="432" y="3120"/>
              <a:ext cx="1584" cy="83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marL="112713" indent="-112713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000" b="1">
                  <a:latin typeface="Arial" panose="020B0604020202020204" pitchFamily="34" charset="0"/>
                </a:rPr>
                <a:t>Reference translation 3:</a:t>
              </a:r>
              <a:r>
                <a:rPr lang="en-US" altLang="en-US" sz="1000">
                  <a:solidFill>
                    <a:srgbClr val="C08080"/>
                  </a:solidFill>
                  <a:latin typeface="Arial" panose="020B0604020202020204" pitchFamily="34" charset="0"/>
                </a:rPr>
                <a:t>  </a:t>
              </a:r>
              <a:br>
                <a:rPr lang="en-US" altLang="en-US" sz="1000">
                  <a:solidFill>
                    <a:srgbClr val="C08080"/>
                  </a:solidFill>
                  <a:latin typeface="Arial" panose="020B0604020202020204" pitchFamily="34" charset="0"/>
                </a:rPr>
              </a:br>
              <a:r>
                <a:rPr lang="en-US" altLang="en-US" sz="1000">
                  <a:solidFill>
                    <a:srgbClr val="009900"/>
                  </a:solidFill>
                  <a:latin typeface="Arial" panose="020B0604020202020204" pitchFamily="34" charset="0"/>
                </a:rPr>
                <a:t>The US International Airport of Guam and its office has received an email from a self-claimed Arabian millionaire named Laden </a:t>
              </a:r>
              <a:r>
                <a:rPr lang="en-US" altLang="en-US" sz="1000">
                  <a:solidFill>
                    <a:srgbClr val="C00000"/>
                  </a:solidFill>
                  <a:latin typeface="Arial" panose="020B0604020202020204" pitchFamily="34" charset="0"/>
                </a:rPr>
                <a:t>,</a:t>
              </a:r>
              <a:r>
                <a:rPr lang="en-US" altLang="en-US" sz="1000">
                  <a:solidFill>
                    <a:srgbClr val="009900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1000">
                  <a:solidFill>
                    <a:srgbClr val="C00000"/>
                  </a:solidFill>
                  <a:latin typeface="Arial" panose="020B0604020202020204" pitchFamily="34" charset="0"/>
                </a:rPr>
                <a:t>which</a:t>
              </a:r>
              <a:r>
                <a:rPr lang="en-US" altLang="en-US" sz="1000">
                  <a:solidFill>
                    <a:srgbClr val="009900"/>
                  </a:solidFill>
                  <a:latin typeface="Arial" panose="020B0604020202020204" pitchFamily="34" charset="0"/>
                </a:rPr>
                <a:t> threatens to launch a biochemical attack on such public places as airport . Guam authority has been </a:t>
              </a:r>
              <a:r>
                <a:rPr lang="en-US" altLang="en-US" sz="1000">
                  <a:solidFill>
                    <a:srgbClr val="800000"/>
                  </a:solidFill>
                  <a:latin typeface="Arial" panose="020B0604020202020204" pitchFamily="34" charset="0"/>
                </a:rPr>
                <a:t>on</a:t>
              </a:r>
              <a:r>
                <a:rPr lang="en-US" altLang="en-US" sz="1000">
                  <a:solidFill>
                    <a:srgbClr val="009900"/>
                  </a:solidFill>
                  <a:latin typeface="Arial" panose="020B0604020202020204" pitchFamily="34" charset="0"/>
                </a:rPr>
                <a:t> alert . </a:t>
              </a:r>
            </a:p>
          </p:txBody>
        </p:sp>
        <p:sp>
          <p:nvSpPr>
            <p:cNvPr id="184327" name="Text Box 12"/>
            <p:cNvSpPr txBox="1">
              <a:spLocks noChangeArrowheads="1"/>
            </p:cNvSpPr>
            <p:nvPr/>
          </p:nvSpPr>
          <p:spPr bwMode="auto">
            <a:xfrm>
              <a:off x="3648" y="3120"/>
              <a:ext cx="1584" cy="92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993366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marL="112713" indent="-112713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000" b="1">
                  <a:latin typeface="Arial" panose="020B0604020202020204" pitchFamily="34" charset="0"/>
                </a:rPr>
                <a:t>Reference translation 4:</a:t>
              </a:r>
              <a:r>
                <a:rPr lang="en-US" altLang="en-US" sz="1000">
                  <a:solidFill>
                    <a:srgbClr val="C08080"/>
                  </a:solidFill>
                  <a:latin typeface="Arial" panose="020B0604020202020204" pitchFamily="34" charset="0"/>
                </a:rPr>
                <a:t>  </a:t>
              </a:r>
              <a:br>
                <a:rPr lang="en-US" altLang="en-US" sz="1000">
                  <a:solidFill>
                    <a:srgbClr val="C08080"/>
                  </a:solidFill>
                  <a:latin typeface="Arial" panose="020B0604020202020204" pitchFamily="34" charset="0"/>
                </a:rPr>
              </a:br>
              <a:r>
                <a:rPr lang="en-US" altLang="en-US" sz="1000">
                  <a:solidFill>
                    <a:srgbClr val="009900"/>
                  </a:solidFill>
                  <a:latin typeface="Arial" panose="020B0604020202020204" pitchFamily="34" charset="0"/>
                </a:rPr>
                <a:t>US Guam International Airport and its office received an email from Mr. Bin Laden and other </a:t>
              </a:r>
              <a:r>
                <a:rPr lang="en-US" altLang="en-US" sz="1000">
                  <a:solidFill>
                    <a:srgbClr val="800000"/>
                  </a:solidFill>
                  <a:latin typeface="Arial" panose="020B0604020202020204" pitchFamily="34" charset="0"/>
                </a:rPr>
                <a:t>rich</a:t>
              </a:r>
              <a:r>
                <a:rPr lang="en-US" altLang="en-US" sz="1000">
                  <a:solidFill>
                    <a:srgbClr val="009900"/>
                  </a:solidFill>
                  <a:latin typeface="Arial" panose="020B0604020202020204" pitchFamily="34" charset="0"/>
                </a:rPr>
                <a:t> businessman from Saudi Arabia . They said there would be </a:t>
              </a:r>
              <a:r>
                <a:rPr lang="en-US" altLang="en-US" sz="1000">
                  <a:solidFill>
                    <a:srgbClr val="800000"/>
                  </a:solidFill>
                  <a:latin typeface="Arial" panose="020B0604020202020204" pitchFamily="34" charset="0"/>
                </a:rPr>
                <a:t>biochemistry</a:t>
              </a:r>
              <a:r>
                <a:rPr lang="en-US" altLang="en-US" sz="1000">
                  <a:solidFill>
                    <a:srgbClr val="009900"/>
                  </a:solidFill>
                  <a:latin typeface="Arial" panose="020B0604020202020204" pitchFamily="34" charset="0"/>
                </a:rPr>
                <a:t> air raid to Guam Airport and other public places . Guam needs to be in high precaution about this matter . </a:t>
              </a:r>
            </a:p>
          </p:txBody>
        </p:sp>
        <p:sp>
          <p:nvSpPr>
            <p:cNvPr id="184328" name="Text Box 13"/>
            <p:cNvSpPr txBox="1">
              <a:spLocks noChangeArrowheads="1"/>
            </p:cNvSpPr>
            <p:nvPr/>
          </p:nvSpPr>
          <p:spPr bwMode="auto">
            <a:xfrm>
              <a:off x="3648" y="1104"/>
              <a:ext cx="1584" cy="92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993366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marL="112713" indent="-112713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000" b="1">
                  <a:latin typeface="Arial" panose="020B0604020202020204" pitchFamily="34" charset="0"/>
                </a:rPr>
                <a:t>Reference translation 2:</a:t>
              </a:r>
              <a:r>
                <a:rPr lang="en-US" altLang="en-US" sz="1000">
                  <a:solidFill>
                    <a:srgbClr val="C08080"/>
                  </a:solidFill>
                  <a:latin typeface="Arial" panose="020B0604020202020204" pitchFamily="34" charset="0"/>
                </a:rPr>
                <a:t>  </a:t>
              </a:r>
              <a:br>
                <a:rPr lang="en-US" altLang="en-US" sz="1000">
                  <a:solidFill>
                    <a:srgbClr val="C08080"/>
                  </a:solidFill>
                  <a:latin typeface="Arial" panose="020B0604020202020204" pitchFamily="34" charset="0"/>
                </a:rPr>
              </a:br>
              <a:r>
                <a:rPr lang="en-US" altLang="en-US" sz="1000">
                  <a:solidFill>
                    <a:srgbClr val="009900"/>
                  </a:solidFill>
                  <a:latin typeface="Arial" panose="020B0604020202020204" pitchFamily="34" charset="0"/>
                </a:rPr>
                <a:t>Guam </a:t>
              </a:r>
              <a:r>
                <a:rPr lang="en-US" altLang="en-US" sz="1000">
                  <a:solidFill>
                    <a:srgbClr val="FF0000"/>
                  </a:solidFill>
                  <a:latin typeface="Arial" panose="020B0604020202020204" pitchFamily="34" charset="0"/>
                </a:rPr>
                <a:t>International Airport and its</a:t>
              </a:r>
              <a:r>
                <a:rPr lang="en-US" altLang="en-US" sz="1000">
                  <a:solidFill>
                    <a:srgbClr val="009900"/>
                  </a:solidFill>
                  <a:latin typeface="Arial" panose="020B0604020202020204" pitchFamily="34" charset="0"/>
                </a:rPr>
                <a:t> offices are maintaining a high state of alert </a:t>
              </a:r>
              <a:r>
                <a:rPr lang="en-US" altLang="en-US" sz="1000">
                  <a:solidFill>
                    <a:srgbClr val="800000"/>
                  </a:solidFill>
                  <a:latin typeface="Arial" panose="020B0604020202020204" pitchFamily="34" charset="0"/>
                </a:rPr>
                <a:t>after</a:t>
              </a:r>
              <a:r>
                <a:rPr lang="en-US" altLang="en-US" sz="1000">
                  <a:solidFill>
                    <a:srgbClr val="009900"/>
                  </a:solidFill>
                  <a:latin typeface="Arial" panose="020B0604020202020204" pitchFamily="34" charset="0"/>
                </a:rPr>
                <a:t> receiving an e-mail that was from a person claiming </a:t>
              </a:r>
              <a:r>
                <a:rPr lang="en-US" altLang="en-US" sz="1000">
                  <a:solidFill>
                    <a:srgbClr val="800000"/>
                  </a:solidFill>
                  <a:latin typeface="Arial" panose="020B0604020202020204" pitchFamily="34" charset="0"/>
                </a:rPr>
                <a:t>to be </a:t>
              </a:r>
              <a:r>
                <a:rPr lang="en-US" altLang="en-US" sz="1000">
                  <a:solidFill>
                    <a:srgbClr val="009900"/>
                  </a:solidFill>
                  <a:latin typeface="Arial" panose="020B0604020202020204" pitchFamily="34" charset="0"/>
                </a:rPr>
                <a:t>the wealthy Saudi Arabian businessman Bin Laden and that threatened to launch a biological and chemical attack </a:t>
              </a:r>
              <a:r>
                <a:rPr lang="en-US" altLang="en-US" sz="1000">
                  <a:solidFill>
                    <a:srgbClr val="C00000"/>
                  </a:solidFill>
                  <a:latin typeface="Arial" panose="020B0604020202020204" pitchFamily="34" charset="0"/>
                </a:rPr>
                <a:t>on the</a:t>
              </a:r>
              <a:r>
                <a:rPr lang="en-US" altLang="en-US" sz="1000">
                  <a:solidFill>
                    <a:srgbClr val="009900"/>
                  </a:solidFill>
                  <a:latin typeface="Arial" panose="020B0604020202020204" pitchFamily="34" charset="0"/>
                </a:rPr>
                <a:t> airport and other public places .</a:t>
              </a:r>
              <a:r>
                <a:rPr lang="en-US" altLang="en-US" sz="1000">
                  <a:solidFill>
                    <a:schemeClr val="accent2"/>
                  </a:solidFill>
                  <a:latin typeface="Arial" panose="020B0604020202020204" pitchFamily="34" charset="0"/>
                </a:rPr>
                <a:t> </a:t>
              </a:r>
            </a:p>
          </p:txBody>
        </p:sp>
        <p:sp>
          <p:nvSpPr>
            <p:cNvPr id="184329" name="Text Box 14"/>
            <p:cNvSpPr txBox="1">
              <a:spLocks noChangeArrowheads="1"/>
            </p:cNvSpPr>
            <p:nvPr/>
          </p:nvSpPr>
          <p:spPr bwMode="auto">
            <a:xfrm>
              <a:off x="2064" y="2064"/>
              <a:ext cx="1536" cy="102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993366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marL="112713" indent="-112713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000" b="1">
                  <a:latin typeface="Arial" panose="020B0604020202020204" pitchFamily="34" charset="0"/>
                </a:rPr>
                <a:t>Machine translation:</a:t>
              </a:r>
              <a:r>
                <a:rPr lang="en-US" altLang="en-US" sz="1000">
                  <a:solidFill>
                    <a:srgbClr val="C08080"/>
                  </a:solidFill>
                  <a:latin typeface="Arial" panose="020B0604020202020204" pitchFamily="34" charset="0"/>
                </a:rPr>
                <a:t>  </a:t>
              </a:r>
              <a:br>
                <a:rPr lang="en-US" altLang="en-US" sz="1000">
                  <a:solidFill>
                    <a:srgbClr val="C08080"/>
                  </a:solidFill>
                  <a:latin typeface="Arial" panose="020B0604020202020204" pitchFamily="34" charset="0"/>
                </a:rPr>
              </a:br>
              <a:r>
                <a:rPr lang="en-US" altLang="en-US" sz="1000">
                  <a:solidFill>
                    <a:srgbClr val="800000"/>
                  </a:solidFill>
                  <a:latin typeface="Arial" panose="020B0604020202020204" pitchFamily="34" charset="0"/>
                </a:rPr>
                <a:t>The</a:t>
              </a:r>
              <a:r>
                <a:rPr lang="en-US" altLang="en-US" sz="1000">
                  <a:solidFill>
                    <a:schemeClr val="accent2"/>
                  </a:solidFill>
                  <a:latin typeface="Arial" panose="020B0604020202020204" pitchFamily="34" charset="0"/>
                </a:rPr>
                <a:t> American [?] </a:t>
              </a:r>
              <a:r>
                <a:rPr lang="en-US" altLang="en-US" sz="1000">
                  <a:solidFill>
                    <a:srgbClr val="FF0000"/>
                  </a:solidFill>
                  <a:latin typeface="Arial" panose="020B0604020202020204" pitchFamily="34" charset="0"/>
                </a:rPr>
                <a:t>international airport and its</a:t>
              </a:r>
              <a:r>
                <a:rPr lang="en-US" altLang="en-US" sz="1000">
                  <a:solidFill>
                    <a:schemeClr val="accent2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1000">
                  <a:solidFill>
                    <a:srgbClr val="800000"/>
                  </a:solidFill>
                  <a:latin typeface="Arial" panose="020B0604020202020204" pitchFamily="34" charset="0"/>
                </a:rPr>
                <a:t>the</a:t>
              </a:r>
              <a:r>
                <a:rPr lang="en-US" altLang="en-US" sz="1000">
                  <a:solidFill>
                    <a:schemeClr val="accent2"/>
                  </a:solidFill>
                  <a:latin typeface="Arial" panose="020B0604020202020204" pitchFamily="34" charset="0"/>
                </a:rPr>
                <a:t> office all receives one calls self the sand Arab </a:t>
              </a:r>
              <a:r>
                <a:rPr lang="en-US" altLang="en-US" sz="1000">
                  <a:solidFill>
                    <a:srgbClr val="800000"/>
                  </a:solidFill>
                  <a:latin typeface="Arial" panose="020B0604020202020204" pitchFamily="34" charset="0"/>
                </a:rPr>
                <a:t>rich</a:t>
              </a:r>
              <a:r>
                <a:rPr lang="en-US" altLang="en-US" sz="1000">
                  <a:solidFill>
                    <a:schemeClr val="accent2"/>
                  </a:solidFill>
                  <a:latin typeface="Arial" panose="020B0604020202020204" pitchFamily="34" charset="0"/>
                </a:rPr>
                <a:t> business [?] </a:t>
              </a:r>
              <a:r>
                <a:rPr lang="en-US" altLang="en-US" sz="1000">
                  <a:solidFill>
                    <a:srgbClr val="800000"/>
                  </a:solidFill>
                  <a:latin typeface="Arial" panose="020B0604020202020204" pitchFamily="34" charset="0"/>
                </a:rPr>
                <a:t>and</a:t>
              </a:r>
              <a:r>
                <a:rPr lang="en-US" altLang="en-US" sz="1000">
                  <a:solidFill>
                    <a:schemeClr val="accent2"/>
                  </a:solidFill>
                  <a:latin typeface="Arial" panose="020B0604020202020204" pitchFamily="34" charset="0"/>
                </a:rPr>
                <a:t> so </a:t>
              </a:r>
              <a:r>
                <a:rPr lang="en-US" altLang="en-US" sz="1000">
                  <a:solidFill>
                    <a:srgbClr val="800000"/>
                  </a:solidFill>
                  <a:latin typeface="Arial" panose="020B0604020202020204" pitchFamily="34" charset="0"/>
                </a:rPr>
                <a:t>on</a:t>
              </a:r>
              <a:r>
                <a:rPr lang="en-US" altLang="en-US" sz="1000">
                  <a:solidFill>
                    <a:schemeClr val="accent2"/>
                  </a:solidFill>
                  <a:latin typeface="Arial" panose="020B0604020202020204" pitchFamily="34" charset="0"/>
                </a:rPr>
                <a:t> electronic mail </a:t>
              </a:r>
              <a:r>
                <a:rPr lang="en-US" altLang="en-US" sz="1000">
                  <a:solidFill>
                    <a:srgbClr val="C00000"/>
                  </a:solidFill>
                  <a:latin typeface="Arial" panose="020B0604020202020204" pitchFamily="34" charset="0"/>
                </a:rPr>
                <a:t>,</a:t>
              </a:r>
              <a:r>
                <a:rPr lang="en-US" altLang="en-US" sz="1000">
                  <a:solidFill>
                    <a:schemeClr val="accent2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1000">
                  <a:solidFill>
                    <a:srgbClr val="C00000"/>
                  </a:solidFill>
                  <a:latin typeface="Arial" panose="020B0604020202020204" pitchFamily="34" charset="0"/>
                </a:rPr>
                <a:t>which</a:t>
              </a:r>
              <a:r>
                <a:rPr lang="en-US" altLang="en-US" sz="1000">
                  <a:solidFill>
                    <a:schemeClr val="accent2"/>
                  </a:solidFill>
                  <a:latin typeface="Arial" panose="020B0604020202020204" pitchFamily="34" charset="0"/>
                </a:rPr>
                <a:t> sends out ;  The threat will </a:t>
              </a:r>
              <a:r>
                <a:rPr lang="en-US" altLang="en-US" sz="1000">
                  <a:solidFill>
                    <a:srgbClr val="800000"/>
                  </a:solidFill>
                  <a:latin typeface="Arial" panose="020B0604020202020204" pitchFamily="34" charset="0"/>
                </a:rPr>
                <a:t>be</a:t>
              </a:r>
              <a:r>
                <a:rPr lang="en-US" altLang="en-US" sz="1000">
                  <a:solidFill>
                    <a:schemeClr val="accent2"/>
                  </a:solidFill>
                  <a:latin typeface="Arial" panose="020B0604020202020204" pitchFamily="34" charset="0"/>
                </a:rPr>
                <a:t> able </a:t>
              </a:r>
              <a:r>
                <a:rPr lang="en-US" altLang="en-US" sz="1000">
                  <a:solidFill>
                    <a:srgbClr val="800000"/>
                  </a:solidFill>
                  <a:latin typeface="Arial" panose="020B0604020202020204" pitchFamily="34" charset="0"/>
                </a:rPr>
                <a:t>after</a:t>
              </a:r>
              <a:r>
                <a:rPr lang="en-US" altLang="en-US" sz="1000">
                  <a:solidFill>
                    <a:schemeClr val="accent2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1000">
                  <a:solidFill>
                    <a:srgbClr val="800000"/>
                  </a:solidFill>
                  <a:latin typeface="Arial" panose="020B0604020202020204" pitchFamily="34" charset="0"/>
                </a:rPr>
                <a:t>public</a:t>
              </a:r>
              <a:r>
                <a:rPr lang="en-US" altLang="en-US" sz="1000">
                  <a:solidFill>
                    <a:schemeClr val="accent2"/>
                  </a:solidFill>
                  <a:latin typeface="Arial" panose="020B0604020202020204" pitchFamily="34" charset="0"/>
                </a:rPr>
                <a:t> place </a:t>
              </a:r>
              <a:r>
                <a:rPr lang="en-US" altLang="en-US" sz="1000">
                  <a:solidFill>
                    <a:srgbClr val="800000"/>
                  </a:solidFill>
                  <a:latin typeface="Arial" panose="020B0604020202020204" pitchFamily="34" charset="0"/>
                </a:rPr>
                <a:t>and</a:t>
              </a:r>
              <a:r>
                <a:rPr lang="en-US" altLang="en-US" sz="1000">
                  <a:solidFill>
                    <a:schemeClr val="accent2"/>
                  </a:solidFill>
                  <a:latin typeface="Arial" panose="020B0604020202020204" pitchFamily="34" charset="0"/>
                </a:rPr>
                <a:t> so </a:t>
              </a:r>
              <a:r>
                <a:rPr lang="en-US" altLang="en-US" sz="1000">
                  <a:solidFill>
                    <a:srgbClr val="C00000"/>
                  </a:solidFill>
                  <a:latin typeface="Arial" panose="020B0604020202020204" pitchFamily="34" charset="0"/>
                </a:rPr>
                <a:t>on the</a:t>
              </a:r>
              <a:r>
                <a:rPr lang="en-US" altLang="en-US" sz="1000">
                  <a:solidFill>
                    <a:schemeClr val="accent2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1000">
                  <a:solidFill>
                    <a:srgbClr val="C00000"/>
                  </a:solidFill>
                  <a:latin typeface="Arial" panose="020B0604020202020204" pitchFamily="34" charset="0"/>
                </a:rPr>
                <a:t>airport</a:t>
              </a:r>
              <a:r>
                <a:rPr lang="en-US" altLang="en-US" sz="1000">
                  <a:solidFill>
                    <a:schemeClr val="accent2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1000">
                  <a:solidFill>
                    <a:srgbClr val="800000"/>
                  </a:solidFill>
                  <a:latin typeface="Arial" panose="020B0604020202020204" pitchFamily="34" charset="0"/>
                </a:rPr>
                <a:t>to</a:t>
              </a:r>
              <a:r>
                <a:rPr lang="en-US" altLang="en-US" sz="1000">
                  <a:solidFill>
                    <a:schemeClr val="accent2"/>
                  </a:solidFill>
                  <a:latin typeface="Arial" panose="020B0604020202020204" pitchFamily="34" charset="0"/>
                </a:rPr>
                <a:t> start the </a:t>
              </a:r>
              <a:r>
                <a:rPr lang="en-US" altLang="en-US" sz="1000">
                  <a:solidFill>
                    <a:srgbClr val="800000"/>
                  </a:solidFill>
                  <a:latin typeface="Arial" panose="020B0604020202020204" pitchFamily="34" charset="0"/>
                </a:rPr>
                <a:t>biochemistry</a:t>
              </a:r>
              <a:r>
                <a:rPr lang="en-US" altLang="en-US" sz="1000">
                  <a:solidFill>
                    <a:schemeClr val="accent2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1000">
                  <a:solidFill>
                    <a:srgbClr val="800000"/>
                  </a:solidFill>
                  <a:latin typeface="Arial" panose="020B0604020202020204" pitchFamily="34" charset="0"/>
                </a:rPr>
                <a:t>attack</a:t>
              </a:r>
              <a:r>
                <a:rPr lang="en-US" altLang="en-US" sz="1000">
                  <a:solidFill>
                    <a:schemeClr val="accent2"/>
                  </a:solidFill>
                  <a:latin typeface="Arial" panose="020B0604020202020204" pitchFamily="34" charset="0"/>
                </a:rPr>
                <a:t> , [?] highly alerts </a:t>
              </a:r>
              <a:r>
                <a:rPr lang="en-US" altLang="en-US" sz="1000">
                  <a:solidFill>
                    <a:srgbClr val="C00000"/>
                  </a:solidFill>
                  <a:latin typeface="Arial" panose="020B0604020202020204" pitchFamily="34" charset="0"/>
                </a:rPr>
                <a:t>after the</a:t>
              </a:r>
              <a:r>
                <a:rPr lang="en-US" altLang="en-US" sz="1000">
                  <a:solidFill>
                    <a:schemeClr val="accent2"/>
                  </a:solidFill>
                  <a:latin typeface="Arial" panose="020B0604020202020204" pitchFamily="34" charset="0"/>
                </a:rPr>
                <a:t> maintenance.</a:t>
              </a:r>
            </a:p>
          </p:txBody>
        </p:sp>
        <p:sp>
          <p:nvSpPr>
            <p:cNvPr id="184330" name="AutoShape 15"/>
            <p:cNvSpPr>
              <a:spLocks noChangeArrowheads="1"/>
            </p:cNvSpPr>
            <p:nvPr/>
          </p:nvSpPr>
          <p:spPr bwMode="auto">
            <a:xfrm>
              <a:off x="2430" y="2772"/>
              <a:ext cx="96" cy="96"/>
            </a:xfrm>
            <a:prstGeom prst="roundRect">
              <a:avLst>
                <a:gd name="adj" fmla="val 30208"/>
              </a:avLst>
            </a:prstGeom>
            <a:noFill/>
            <a:ln w="635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331" name="AutoShape 16"/>
            <p:cNvSpPr>
              <a:spLocks noChangeArrowheads="1"/>
            </p:cNvSpPr>
            <p:nvPr/>
          </p:nvSpPr>
          <p:spPr bwMode="auto">
            <a:xfrm>
              <a:off x="4692" y="1521"/>
              <a:ext cx="96" cy="96"/>
            </a:xfrm>
            <a:prstGeom prst="roundRect">
              <a:avLst>
                <a:gd name="adj" fmla="val 30208"/>
              </a:avLst>
            </a:prstGeom>
            <a:noFill/>
            <a:ln w="635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332" name="AutoShape 17"/>
            <p:cNvSpPr>
              <a:spLocks noChangeArrowheads="1"/>
            </p:cNvSpPr>
            <p:nvPr/>
          </p:nvSpPr>
          <p:spPr bwMode="auto">
            <a:xfrm>
              <a:off x="3138" y="2577"/>
              <a:ext cx="96" cy="96"/>
            </a:xfrm>
            <a:prstGeom prst="roundRect">
              <a:avLst>
                <a:gd name="adj" fmla="val 30208"/>
              </a:avLst>
            </a:prstGeom>
            <a:noFill/>
            <a:ln w="635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cxnSp>
          <p:nvCxnSpPr>
            <p:cNvPr id="184333" name="AutoShape 18"/>
            <p:cNvCxnSpPr>
              <a:cxnSpLocks noChangeShapeType="1"/>
              <a:stCxn id="184331" idx="2"/>
              <a:endCxn id="184332" idx="0"/>
            </p:cNvCxnSpPr>
            <p:nvPr/>
          </p:nvCxnSpPr>
          <p:spPr bwMode="auto">
            <a:xfrm flipH="1">
              <a:off x="3186" y="1617"/>
              <a:ext cx="1554" cy="960"/>
            </a:xfrm>
            <a:prstGeom prst="straightConnector1">
              <a:avLst/>
            </a:prstGeom>
            <a:noFill/>
            <a:ln w="635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4334" name="AutoShape 19"/>
            <p:cNvSpPr>
              <a:spLocks noChangeArrowheads="1"/>
            </p:cNvSpPr>
            <p:nvPr/>
          </p:nvSpPr>
          <p:spPr bwMode="auto">
            <a:xfrm>
              <a:off x="3765" y="1908"/>
              <a:ext cx="240" cy="96"/>
            </a:xfrm>
            <a:prstGeom prst="roundRect">
              <a:avLst>
                <a:gd name="adj" fmla="val 30208"/>
              </a:avLst>
            </a:prstGeom>
            <a:noFill/>
            <a:ln w="635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335" name="AutoShape 20"/>
            <p:cNvSpPr>
              <a:spLocks noChangeArrowheads="1"/>
            </p:cNvSpPr>
            <p:nvPr/>
          </p:nvSpPr>
          <p:spPr bwMode="auto">
            <a:xfrm>
              <a:off x="3072" y="2676"/>
              <a:ext cx="240" cy="96"/>
            </a:xfrm>
            <a:prstGeom prst="roundRect">
              <a:avLst>
                <a:gd name="adj" fmla="val 30208"/>
              </a:avLst>
            </a:prstGeom>
            <a:noFill/>
            <a:ln w="635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cxnSp>
          <p:nvCxnSpPr>
            <p:cNvPr id="184336" name="AutoShape 21"/>
            <p:cNvCxnSpPr>
              <a:cxnSpLocks noChangeShapeType="1"/>
              <a:stCxn id="184334" idx="2"/>
              <a:endCxn id="184335" idx="0"/>
            </p:cNvCxnSpPr>
            <p:nvPr/>
          </p:nvCxnSpPr>
          <p:spPr bwMode="auto">
            <a:xfrm flipH="1">
              <a:off x="3192" y="2004"/>
              <a:ext cx="693" cy="672"/>
            </a:xfrm>
            <a:prstGeom prst="straightConnector1">
              <a:avLst/>
            </a:prstGeom>
            <a:noFill/>
            <a:ln w="635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4337" name="AutoShape 22"/>
            <p:cNvSpPr>
              <a:spLocks noChangeArrowheads="1"/>
            </p:cNvSpPr>
            <p:nvPr/>
          </p:nvSpPr>
          <p:spPr bwMode="auto">
            <a:xfrm>
              <a:off x="3171" y="2676"/>
              <a:ext cx="144" cy="96"/>
            </a:xfrm>
            <a:prstGeom prst="roundRect">
              <a:avLst>
                <a:gd name="adj" fmla="val 30208"/>
              </a:avLst>
            </a:prstGeom>
            <a:noFill/>
            <a:ln w="635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338" name="AutoShape 23"/>
            <p:cNvSpPr>
              <a:spLocks noChangeArrowheads="1"/>
            </p:cNvSpPr>
            <p:nvPr/>
          </p:nvSpPr>
          <p:spPr bwMode="auto">
            <a:xfrm>
              <a:off x="2451" y="2484"/>
              <a:ext cx="96" cy="96"/>
            </a:xfrm>
            <a:prstGeom prst="roundRect">
              <a:avLst>
                <a:gd name="adj" fmla="val 30208"/>
              </a:avLst>
            </a:prstGeom>
            <a:noFill/>
            <a:ln w="635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339" name="AutoShape 24"/>
            <p:cNvSpPr>
              <a:spLocks noChangeArrowheads="1"/>
            </p:cNvSpPr>
            <p:nvPr/>
          </p:nvSpPr>
          <p:spPr bwMode="auto">
            <a:xfrm>
              <a:off x="1236" y="3831"/>
              <a:ext cx="96" cy="96"/>
            </a:xfrm>
            <a:prstGeom prst="roundRect">
              <a:avLst>
                <a:gd name="adj" fmla="val 30208"/>
              </a:avLst>
            </a:prstGeom>
            <a:noFill/>
            <a:ln w="635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cxnSp>
          <p:nvCxnSpPr>
            <p:cNvPr id="184340" name="AutoShape 25"/>
            <p:cNvCxnSpPr>
              <a:cxnSpLocks noChangeShapeType="1"/>
              <a:stCxn id="184338" idx="2"/>
              <a:endCxn id="184339" idx="0"/>
            </p:cNvCxnSpPr>
            <p:nvPr/>
          </p:nvCxnSpPr>
          <p:spPr bwMode="auto">
            <a:xfrm flipH="1">
              <a:off x="1284" y="2580"/>
              <a:ext cx="1215" cy="1251"/>
            </a:xfrm>
            <a:prstGeom prst="straightConnector1">
              <a:avLst/>
            </a:prstGeom>
            <a:noFill/>
            <a:ln w="635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341" name="AutoShape 26"/>
            <p:cNvCxnSpPr>
              <a:cxnSpLocks noChangeShapeType="1"/>
              <a:stCxn id="184381" idx="2"/>
              <a:endCxn id="184382" idx="0"/>
            </p:cNvCxnSpPr>
            <p:nvPr/>
          </p:nvCxnSpPr>
          <p:spPr bwMode="auto">
            <a:xfrm flipH="1">
              <a:off x="1196" y="2577"/>
              <a:ext cx="2029" cy="960"/>
            </a:xfrm>
            <a:prstGeom prst="straightConnector1">
              <a:avLst/>
            </a:prstGeom>
            <a:noFill/>
            <a:ln w="635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4342" name="AutoShape 27"/>
            <p:cNvSpPr>
              <a:spLocks noChangeArrowheads="1"/>
            </p:cNvSpPr>
            <p:nvPr/>
          </p:nvSpPr>
          <p:spPr bwMode="auto">
            <a:xfrm>
              <a:off x="555" y="1716"/>
              <a:ext cx="144" cy="96"/>
            </a:xfrm>
            <a:prstGeom prst="roundRect">
              <a:avLst>
                <a:gd name="adj" fmla="val 30208"/>
              </a:avLst>
            </a:prstGeom>
            <a:noFill/>
            <a:ln w="635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343" name="AutoShape 28"/>
            <p:cNvSpPr>
              <a:spLocks noChangeArrowheads="1"/>
            </p:cNvSpPr>
            <p:nvPr/>
          </p:nvSpPr>
          <p:spPr bwMode="auto">
            <a:xfrm>
              <a:off x="2814" y="2673"/>
              <a:ext cx="144" cy="96"/>
            </a:xfrm>
            <a:prstGeom prst="roundRect">
              <a:avLst>
                <a:gd name="adj" fmla="val 30208"/>
              </a:avLst>
            </a:prstGeom>
            <a:noFill/>
            <a:ln w="635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cxnSp>
          <p:nvCxnSpPr>
            <p:cNvPr id="184344" name="AutoShape 29"/>
            <p:cNvCxnSpPr>
              <a:cxnSpLocks noChangeShapeType="1"/>
              <a:stCxn id="184342" idx="2"/>
              <a:endCxn id="184343" idx="0"/>
            </p:cNvCxnSpPr>
            <p:nvPr/>
          </p:nvCxnSpPr>
          <p:spPr bwMode="auto">
            <a:xfrm>
              <a:off x="627" y="1812"/>
              <a:ext cx="2259" cy="861"/>
            </a:xfrm>
            <a:prstGeom prst="straightConnector1">
              <a:avLst/>
            </a:prstGeom>
            <a:noFill/>
            <a:ln w="635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4345" name="AutoShape 30"/>
            <p:cNvSpPr>
              <a:spLocks noChangeArrowheads="1"/>
            </p:cNvSpPr>
            <p:nvPr/>
          </p:nvSpPr>
          <p:spPr bwMode="auto">
            <a:xfrm>
              <a:off x="2826" y="2772"/>
              <a:ext cx="480" cy="96"/>
            </a:xfrm>
            <a:prstGeom prst="roundRect">
              <a:avLst>
                <a:gd name="adj" fmla="val 30208"/>
              </a:avLst>
            </a:prstGeom>
            <a:noFill/>
            <a:ln w="635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346" name="AutoShape 31"/>
            <p:cNvSpPr>
              <a:spLocks noChangeArrowheads="1"/>
            </p:cNvSpPr>
            <p:nvPr/>
          </p:nvSpPr>
          <p:spPr bwMode="auto">
            <a:xfrm>
              <a:off x="4104" y="3636"/>
              <a:ext cx="480" cy="96"/>
            </a:xfrm>
            <a:prstGeom prst="roundRect">
              <a:avLst>
                <a:gd name="adj" fmla="val 30208"/>
              </a:avLst>
            </a:prstGeom>
            <a:noFill/>
            <a:ln w="635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cxnSp>
          <p:nvCxnSpPr>
            <p:cNvPr id="184347" name="AutoShape 32"/>
            <p:cNvCxnSpPr>
              <a:cxnSpLocks noChangeShapeType="1"/>
              <a:stCxn id="184345" idx="2"/>
              <a:endCxn id="184346" idx="0"/>
            </p:cNvCxnSpPr>
            <p:nvPr/>
          </p:nvCxnSpPr>
          <p:spPr bwMode="auto">
            <a:xfrm>
              <a:off x="3066" y="2868"/>
              <a:ext cx="1278" cy="768"/>
            </a:xfrm>
            <a:prstGeom prst="straightConnector1">
              <a:avLst/>
            </a:prstGeom>
            <a:noFill/>
            <a:ln w="635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4348" name="AutoShape 33"/>
            <p:cNvSpPr>
              <a:spLocks noChangeArrowheads="1"/>
            </p:cNvSpPr>
            <p:nvPr/>
          </p:nvSpPr>
          <p:spPr bwMode="auto">
            <a:xfrm>
              <a:off x="1062" y="1812"/>
              <a:ext cx="240" cy="96"/>
            </a:xfrm>
            <a:prstGeom prst="roundRect">
              <a:avLst>
                <a:gd name="adj" fmla="val 30208"/>
              </a:avLst>
            </a:prstGeom>
            <a:noFill/>
            <a:ln w="635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349" name="AutoShape 34"/>
            <p:cNvSpPr>
              <a:spLocks noChangeArrowheads="1"/>
            </p:cNvSpPr>
            <p:nvPr/>
          </p:nvSpPr>
          <p:spPr bwMode="auto">
            <a:xfrm>
              <a:off x="2364" y="2676"/>
              <a:ext cx="240" cy="96"/>
            </a:xfrm>
            <a:prstGeom prst="roundRect">
              <a:avLst>
                <a:gd name="adj" fmla="val 30208"/>
              </a:avLst>
            </a:prstGeom>
            <a:noFill/>
            <a:ln w="635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cxnSp>
          <p:nvCxnSpPr>
            <p:cNvPr id="184350" name="AutoShape 35"/>
            <p:cNvCxnSpPr>
              <a:cxnSpLocks noChangeShapeType="1"/>
              <a:stCxn id="184348" idx="2"/>
              <a:endCxn id="184349" idx="0"/>
            </p:cNvCxnSpPr>
            <p:nvPr/>
          </p:nvCxnSpPr>
          <p:spPr bwMode="auto">
            <a:xfrm>
              <a:off x="1182" y="1908"/>
              <a:ext cx="1302" cy="768"/>
            </a:xfrm>
            <a:prstGeom prst="straightConnector1">
              <a:avLst/>
            </a:prstGeom>
            <a:noFill/>
            <a:ln w="635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4351" name="AutoShape 36"/>
            <p:cNvSpPr>
              <a:spLocks noChangeArrowheads="1"/>
            </p:cNvSpPr>
            <p:nvPr/>
          </p:nvSpPr>
          <p:spPr bwMode="auto">
            <a:xfrm>
              <a:off x="549" y="1812"/>
              <a:ext cx="240" cy="96"/>
            </a:xfrm>
            <a:prstGeom prst="roundRect">
              <a:avLst>
                <a:gd name="adj" fmla="val 30208"/>
              </a:avLst>
            </a:prstGeom>
            <a:noFill/>
            <a:ln w="635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352" name="AutoShape 37"/>
            <p:cNvSpPr>
              <a:spLocks noChangeArrowheads="1"/>
            </p:cNvSpPr>
            <p:nvPr/>
          </p:nvSpPr>
          <p:spPr bwMode="auto">
            <a:xfrm>
              <a:off x="3300" y="2772"/>
              <a:ext cx="240" cy="96"/>
            </a:xfrm>
            <a:prstGeom prst="roundRect">
              <a:avLst>
                <a:gd name="adj" fmla="val 30208"/>
              </a:avLst>
            </a:prstGeom>
            <a:noFill/>
            <a:ln w="635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cxnSp>
          <p:nvCxnSpPr>
            <p:cNvPr id="184353" name="AutoShape 38"/>
            <p:cNvCxnSpPr>
              <a:cxnSpLocks noChangeShapeType="1"/>
              <a:stCxn id="184351" idx="2"/>
              <a:endCxn id="184352" idx="0"/>
            </p:cNvCxnSpPr>
            <p:nvPr/>
          </p:nvCxnSpPr>
          <p:spPr bwMode="auto">
            <a:xfrm>
              <a:off x="669" y="1908"/>
              <a:ext cx="2751" cy="864"/>
            </a:xfrm>
            <a:prstGeom prst="straightConnector1">
              <a:avLst/>
            </a:prstGeom>
            <a:noFill/>
            <a:ln w="635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4354" name="AutoShape 39"/>
            <p:cNvSpPr>
              <a:spLocks noChangeArrowheads="1"/>
            </p:cNvSpPr>
            <p:nvPr/>
          </p:nvSpPr>
          <p:spPr bwMode="auto">
            <a:xfrm>
              <a:off x="3945" y="1425"/>
              <a:ext cx="192" cy="96"/>
            </a:xfrm>
            <a:prstGeom prst="roundRect">
              <a:avLst>
                <a:gd name="adj" fmla="val 30208"/>
              </a:avLst>
            </a:prstGeom>
            <a:noFill/>
            <a:ln w="635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355" name="AutoShape 40"/>
            <p:cNvSpPr>
              <a:spLocks noChangeArrowheads="1"/>
            </p:cNvSpPr>
            <p:nvPr/>
          </p:nvSpPr>
          <p:spPr bwMode="auto">
            <a:xfrm>
              <a:off x="2172" y="2676"/>
              <a:ext cx="192" cy="96"/>
            </a:xfrm>
            <a:prstGeom prst="roundRect">
              <a:avLst>
                <a:gd name="adj" fmla="val 30208"/>
              </a:avLst>
            </a:prstGeom>
            <a:noFill/>
            <a:ln w="635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cxnSp>
          <p:nvCxnSpPr>
            <p:cNvPr id="184356" name="AutoShape 41"/>
            <p:cNvCxnSpPr>
              <a:cxnSpLocks noChangeShapeType="1"/>
              <a:stCxn id="184354" idx="2"/>
              <a:endCxn id="184355" idx="0"/>
            </p:cNvCxnSpPr>
            <p:nvPr/>
          </p:nvCxnSpPr>
          <p:spPr bwMode="auto">
            <a:xfrm flipH="1">
              <a:off x="2268" y="1521"/>
              <a:ext cx="1773" cy="1155"/>
            </a:xfrm>
            <a:prstGeom prst="straightConnector1">
              <a:avLst/>
            </a:prstGeom>
            <a:noFill/>
            <a:ln w="635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4357" name="AutoShape 42"/>
            <p:cNvSpPr>
              <a:spLocks noChangeArrowheads="1"/>
            </p:cNvSpPr>
            <p:nvPr/>
          </p:nvSpPr>
          <p:spPr bwMode="auto">
            <a:xfrm>
              <a:off x="525" y="1233"/>
              <a:ext cx="192" cy="96"/>
            </a:xfrm>
            <a:prstGeom prst="roundRect">
              <a:avLst>
                <a:gd name="adj" fmla="val 30208"/>
              </a:avLst>
            </a:prstGeom>
            <a:noFill/>
            <a:ln w="635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358" name="AutoShape 43"/>
            <p:cNvSpPr>
              <a:spLocks noChangeArrowheads="1"/>
            </p:cNvSpPr>
            <p:nvPr/>
          </p:nvSpPr>
          <p:spPr bwMode="auto">
            <a:xfrm>
              <a:off x="2160" y="2193"/>
              <a:ext cx="192" cy="96"/>
            </a:xfrm>
            <a:prstGeom prst="roundRect">
              <a:avLst>
                <a:gd name="adj" fmla="val 30208"/>
              </a:avLst>
            </a:prstGeom>
            <a:noFill/>
            <a:ln w="635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cxnSp>
          <p:nvCxnSpPr>
            <p:cNvPr id="184359" name="AutoShape 44"/>
            <p:cNvCxnSpPr>
              <a:cxnSpLocks noChangeShapeType="1"/>
              <a:stCxn id="184357" idx="2"/>
              <a:endCxn id="184358" idx="0"/>
            </p:cNvCxnSpPr>
            <p:nvPr/>
          </p:nvCxnSpPr>
          <p:spPr bwMode="auto">
            <a:xfrm>
              <a:off x="621" y="1329"/>
              <a:ext cx="1635" cy="864"/>
            </a:xfrm>
            <a:prstGeom prst="straightConnector1">
              <a:avLst/>
            </a:prstGeom>
            <a:noFill/>
            <a:ln w="635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4360" name="AutoShape 45"/>
            <p:cNvSpPr>
              <a:spLocks noChangeArrowheads="1"/>
            </p:cNvSpPr>
            <p:nvPr/>
          </p:nvSpPr>
          <p:spPr bwMode="auto">
            <a:xfrm>
              <a:off x="546" y="1620"/>
              <a:ext cx="144" cy="96"/>
            </a:xfrm>
            <a:prstGeom prst="roundRect">
              <a:avLst>
                <a:gd name="adj" fmla="val 30208"/>
              </a:avLst>
            </a:prstGeom>
            <a:noFill/>
            <a:ln w="635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361" name="AutoShape 46"/>
            <p:cNvSpPr>
              <a:spLocks noChangeArrowheads="1"/>
            </p:cNvSpPr>
            <p:nvPr/>
          </p:nvSpPr>
          <p:spPr bwMode="auto">
            <a:xfrm>
              <a:off x="2436" y="2289"/>
              <a:ext cx="144" cy="96"/>
            </a:xfrm>
            <a:prstGeom prst="roundRect">
              <a:avLst>
                <a:gd name="adj" fmla="val 30208"/>
              </a:avLst>
            </a:prstGeom>
            <a:noFill/>
            <a:ln w="635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cxnSp>
          <p:nvCxnSpPr>
            <p:cNvPr id="184362" name="AutoShape 47"/>
            <p:cNvCxnSpPr>
              <a:cxnSpLocks noChangeShapeType="1"/>
              <a:stCxn id="184360" idx="2"/>
              <a:endCxn id="184361" idx="0"/>
            </p:cNvCxnSpPr>
            <p:nvPr/>
          </p:nvCxnSpPr>
          <p:spPr bwMode="auto">
            <a:xfrm>
              <a:off x="618" y="1716"/>
              <a:ext cx="1890" cy="573"/>
            </a:xfrm>
            <a:prstGeom prst="straightConnector1">
              <a:avLst/>
            </a:prstGeom>
            <a:noFill/>
            <a:ln w="635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4363" name="AutoShape 48"/>
            <p:cNvSpPr>
              <a:spLocks noChangeArrowheads="1"/>
            </p:cNvSpPr>
            <p:nvPr/>
          </p:nvSpPr>
          <p:spPr bwMode="auto">
            <a:xfrm>
              <a:off x="2850" y="2388"/>
              <a:ext cx="144" cy="96"/>
            </a:xfrm>
            <a:prstGeom prst="roundRect">
              <a:avLst>
                <a:gd name="adj" fmla="val 30208"/>
              </a:avLst>
            </a:prstGeom>
            <a:noFill/>
            <a:ln w="635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364" name="AutoShape 49"/>
            <p:cNvSpPr>
              <a:spLocks noChangeArrowheads="1"/>
            </p:cNvSpPr>
            <p:nvPr/>
          </p:nvSpPr>
          <p:spPr bwMode="auto">
            <a:xfrm>
              <a:off x="4371" y="3444"/>
              <a:ext cx="144" cy="96"/>
            </a:xfrm>
            <a:prstGeom prst="roundRect">
              <a:avLst>
                <a:gd name="adj" fmla="val 30208"/>
              </a:avLst>
            </a:prstGeom>
            <a:noFill/>
            <a:ln w="635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cxnSp>
          <p:nvCxnSpPr>
            <p:cNvPr id="184365" name="AutoShape 50"/>
            <p:cNvCxnSpPr>
              <a:cxnSpLocks noChangeShapeType="1"/>
              <a:stCxn id="184363" idx="2"/>
              <a:endCxn id="184364" idx="0"/>
            </p:cNvCxnSpPr>
            <p:nvPr/>
          </p:nvCxnSpPr>
          <p:spPr bwMode="auto">
            <a:xfrm>
              <a:off x="2922" y="2484"/>
              <a:ext cx="1521" cy="960"/>
            </a:xfrm>
            <a:prstGeom prst="straightConnector1">
              <a:avLst/>
            </a:prstGeom>
            <a:noFill/>
            <a:ln w="635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4366" name="AutoShape 51"/>
            <p:cNvSpPr>
              <a:spLocks noChangeArrowheads="1"/>
            </p:cNvSpPr>
            <p:nvPr/>
          </p:nvSpPr>
          <p:spPr bwMode="auto">
            <a:xfrm>
              <a:off x="804" y="1428"/>
              <a:ext cx="144" cy="96"/>
            </a:xfrm>
            <a:prstGeom prst="roundRect">
              <a:avLst>
                <a:gd name="adj" fmla="val 30208"/>
              </a:avLst>
            </a:prstGeom>
            <a:noFill/>
            <a:ln w="635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367" name="AutoShape 52"/>
            <p:cNvSpPr>
              <a:spLocks noChangeArrowheads="1"/>
            </p:cNvSpPr>
            <p:nvPr/>
          </p:nvSpPr>
          <p:spPr bwMode="auto">
            <a:xfrm>
              <a:off x="2196" y="2484"/>
              <a:ext cx="144" cy="96"/>
            </a:xfrm>
            <a:prstGeom prst="roundRect">
              <a:avLst>
                <a:gd name="adj" fmla="val 30208"/>
              </a:avLst>
            </a:prstGeom>
            <a:noFill/>
            <a:ln w="635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cxnSp>
          <p:nvCxnSpPr>
            <p:cNvPr id="184368" name="AutoShape 53"/>
            <p:cNvCxnSpPr>
              <a:cxnSpLocks noChangeShapeType="1"/>
              <a:stCxn id="184366" idx="2"/>
              <a:endCxn id="184367" idx="0"/>
            </p:cNvCxnSpPr>
            <p:nvPr/>
          </p:nvCxnSpPr>
          <p:spPr bwMode="auto">
            <a:xfrm>
              <a:off x="876" y="1524"/>
              <a:ext cx="1392" cy="960"/>
            </a:xfrm>
            <a:prstGeom prst="straightConnector1">
              <a:avLst/>
            </a:prstGeom>
            <a:noFill/>
            <a:ln w="635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4369" name="AutoShape 54"/>
            <p:cNvSpPr>
              <a:spLocks noChangeArrowheads="1"/>
            </p:cNvSpPr>
            <p:nvPr/>
          </p:nvSpPr>
          <p:spPr bwMode="auto">
            <a:xfrm>
              <a:off x="4017" y="1233"/>
              <a:ext cx="960" cy="96"/>
            </a:xfrm>
            <a:prstGeom prst="roundRect">
              <a:avLst>
                <a:gd name="adj" fmla="val 30208"/>
              </a:avLst>
            </a:prstGeom>
            <a:noFill/>
            <a:ln w="63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 sz="2400">
                <a:solidFill>
                  <a:srgbClr val="FF0000"/>
                </a:solidFill>
              </a:endParaRPr>
            </a:p>
          </p:txBody>
        </p:sp>
        <p:cxnSp>
          <p:nvCxnSpPr>
            <p:cNvPr id="184370" name="AutoShape 55"/>
            <p:cNvCxnSpPr>
              <a:cxnSpLocks noChangeShapeType="1"/>
              <a:stCxn id="184369" idx="2"/>
              <a:endCxn id="184379" idx="0"/>
            </p:cNvCxnSpPr>
            <p:nvPr/>
          </p:nvCxnSpPr>
          <p:spPr bwMode="auto">
            <a:xfrm flipH="1">
              <a:off x="2312" y="1329"/>
              <a:ext cx="2185" cy="960"/>
            </a:xfrm>
            <a:prstGeom prst="straightConnector1">
              <a:avLst/>
            </a:prstGeom>
            <a:noFill/>
            <a:ln w="63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371" name="AutoShape 56"/>
            <p:cNvCxnSpPr>
              <a:cxnSpLocks noChangeShapeType="1"/>
              <a:stCxn id="184369" idx="2"/>
              <a:endCxn id="184380" idx="0"/>
            </p:cNvCxnSpPr>
            <p:nvPr/>
          </p:nvCxnSpPr>
          <p:spPr bwMode="auto">
            <a:xfrm flipH="1">
              <a:off x="3171" y="1329"/>
              <a:ext cx="1326" cy="864"/>
            </a:xfrm>
            <a:prstGeom prst="straightConnector1">
              <a:avLst/>
            </a:prstGeom>
            <a:noFill/>
            <a:ln w="63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4372" name="AutoShape 57"/>
            <p:cNvSpPr>
              <a:spLocks noChangeArrowheads="1"/>
            </p:cNvSpPr>
            <p:nvPr/>
          </p:nvSpPr>
          <p:spPr bwMode="auto">
            <a:xfrm>
              <a:off x="2784" y="2868"/>
              <a:ext cx="336" cy="96"/>
            </a:xfrm>
            <a:prstGeom prst="roundRect">
              <a:avLst>
                <a:gd name="adj" fmla="val 30208"/>
              </a:avLst>
            </a:prstGeom>
            <a:noFill/>
            <a:ln w="635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cxnSp>
          <p:nvCxnSpPr>
            <p:cNvPr id="184373" name="AutoShape 58"/>
            <p:cNvCxnSpPr>
              <a:cxnSpLocks noChangeShapeType="1"/>
              <a:stCxn id="184374" idx="2"/>
              <a:endCxn id="184372" idx="0"/>
            </p:cNvCxnSpPr>
            <p:nvPr/>
          </p:nvCxnSpPr>
          <p:spPr bwMode="auto">
            <a:xfrm>
              <a:off x="1410" y="1428"/>
              <a:ext cx="1542" cy="1440"/>
            </a:xfrm>
            <a:prstGeom prst="straightConnector1">
              <a:avLst/>
            </a:prstGeom>
            <a:noFill/>
            <a:ln w="635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4374" name="AutoShape 59"/>
            <p:cNvSpPr>
              <a:spLocks noChangeArrowheads="1"/>
            </p:cNvSpPr>
            <p:nvPr/>
          </p:nvSpPr>
          <p:spPr bwMode="auto">
            <a:xfrm>
              <a:off x="1248" y="1332"/>
              <a:ext cx="324" cy="96"/>
            </a:xfrm>
            <a:prstGeom prst="roundRect">
              <a:avLst>
                <a:gd name="adj" fmla="val 30208"/>
              </a:avLst>
            </a:prstGeom>
            <a:noFill/>
            <a:ln w="635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375" name="AutoShape 60"/>
            <p:cNvSpPr>
              <a:spLocks noChangeArrowheads="1"/>
            </p:cNvSpPr>
            <p:nvPr/>
          </p:nvSpPr>
          <p:spPr bwMode="auto">
            <a:xfrm>
              <a:off x="2169" y="2772"/>
              <a:ext cx="273" cy="96"/>
            </a:xfrm>
            <a:prstGeom prst="roundRect">
              <a:avLst>
                <a:gd name="adj" fmla="val 30208"/>
              </a:avLst>
            </a:prstGeom>
            <a:noFill/>
            <a:ln w="635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376" name="AutoShape 61"/>
            <p:cNvSpPr>
              <a:spLocks noChangeArrowheads="1"/>
            </p:cNvSpPr>
            <p:nvPr/>
          </p:nvSpPr>
          <p:spPr bwMode="auto">
            <a:xfrm>
              <a:off x="549" y="1908"/>
              <a:ext cx="384" cy="96"/>
            </a:xfrm>
            <a:prstGeom prst="roundRect">
              <a:avLst>
                <a:gd name="adj" fmla="val 30208"/>
              </a:avLst>
            </a:prstGeom>
            <a:noFill/>
            <a:ln w="635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cxnSp>
          <p:nvCxnSpPr>
            <p:cNvPr id="184377" name="AutoShape 62"/>
            <p:cNvCxnSpPr>
              <a:cxnSpLocks noChangeShapeType="1"/>
              <a:stCxn id="184376" idx="2"/>
              <a:endCxn id="184375" idx="0"/>
            </p:cNvCxnSpPr>
            <p:nvPr/>
          </p:nvCxnSpPr>
          <p:spPr bwMode="auto">
            <a:xfrm>
              <a:off x="741" y="2004"/>
              <a:ext cx="1565" cy="768"/>
            </a:xfrm>
            <a:prstGeom prst="straightConnector1">
              <a:avLst/>
            </a:prstGeom>
            <a:noFill/>
            <a:ln w="635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378" name="AutoShape 63"/>
            <p:cNvCxnSpPr>
              <a:cxnSpLocks noChangeShapeType="1"/>
              <a:stCxn id="184376" idx="2"/>
              <a:endCxn id="184337" idx="0"/>
            </p:cNvCxnSpPr>
            <p:nvPr/>
          </p:nvCxnSpPr>
          <p:spPr bwMode="auto">
            <a:xfrm>
              <a:off x="741" y="2004"/>
              <a:ext cx="2502" cy="672"/>
            </a:xfrm>
            <a:prstGeom prst="straightConnector1">
              <a:avLst/>
            </a:prstGeom>
            <a:noFill/>
            <a:ln w="635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4379" name="AutoShape 64"/>
            <p:cNvSpPr>
              <a:spLocks noChangeArrowheads="1"/>
            </p:cNvSpPr>
            <p:nvPr/>
          </p:nvSpPr>
          <p:spPr bwMode="auto">
            <a:xfrm>
              <a:off x="2175" y="2289"/>
              <a:ext cx="273" cy="96"/>
            </a:xfrm>
            <a:prstGeom prst="roundRect">
              <a:avLst>
                <a:gd name="adj" fmla="val 30208"/>
              </a:avLst>
            </a:prstGeom>
            <a:noFill/>
            <a:ln w="63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380" name="AutoShape 65"/>
            <p:cNvSpPr>
              <a:spLocks noChangeArrowheads="1"/>
            </p:cNvSpPr>
            <p:nvPr/>
          </p:nvSpPr>
          <p:spPr bwMode="auto">
            <a:xfrm>
              <a:off x="2811" y="2193"/>
              <a:ext cx="720" cy="96"/>
            </a:xfrm>
            <a:prstGeom prst="roundRect">
              <a:avLst>
                <a:gd name="adj" fmla="val 30208"/>
              </a:avLst>
            </a:prstGeom>
            <a:noFill/>
            <a:ln w="63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381" name="AutoShape 66"/>
            <p:cNvSpPr>
              <a:spLocks noChangeArrowheads="1"/>
            </p:cNvSpPr>
            <p:nvPr/>
          </p:nvSpPr>
          <p:spPr bwMode="auto">
            <a:xfrm>
              <a:off x="3081" y="2481"/>
              <a:ext cx="288" cy="96"/>
            </a:xfrm>
            <a:prstGeom prst="roundRect">
              <a:avLst>
                <a:gd name="adj" fmla="val 30208"/>
              </a:avLst>
            </a:prstGeom>
            <a:noFill/>
            <a:ln w="635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382" name="AutoShape 67"/>
            <p:cNvSpPr>
              <a:spLocks noChangeArrowheads="1"/>
            </p:cNvSpPr>
            <p:nvPr/>
          </p:nvSpPr>
          <p:spPr bwMode="auto">
            <a:xfrm>
              <a:off x="1056" y="3537"/>
              <a:ext cx="279" cy="96"/>
            </a:xfrm>
            <a:prstGeom prst="roundRect">
              <a:avLst>
                <a:gd name="adj" fmla="val 30208"/>
              </a:avLst>
            </a:prstGeom>
            <a:noFill/>
            <a:ln w="635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383" name="AutoShape 68"/>
            <p:cNvSpPr>
              <a:spLocks noChangeArrowheads="1"/>
            </p:cNvSpPr>
            <p:nvPr/>
          </p:nvSpPr>
          <p:spPr bwMode="auto">
            <a:xfrm>
              <a:off x="4596" y="1521"/>
              <a:ext cx="96" cy="96"/>
            </a:xfrm>
            <a:prstGeom prst="roundRect">
              <a:avLst>
                <a:gd name="adj" fmla="val 30208"/>
              </a:avLst>
            </a:prstGeom>
            <a:noFill/>
            <a:ln w="635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cxnSp>
          <p:nvCxnSpPr>
            <p:cNvPr id="184384" name="AutoShape 69"/>
            <p:cNvCxnSpPr>
              <a:cxnSpLocks noChangeShapeType="1"/>
              <a:stCxn id="184383" idx="2"/>
              <a:endCxn id="184330" idx="0"/>
            </p:cNvCxnSpPr>
            <p:nvPr/>
          </p:nvCxnSpPr>
          <p:spPr bwMode="auto">
            <a:xfrm flipH="1">
              <a:off x="2478" y="1617"/>
              <a:ext cx="2166" cy="1155"/>
            </a:xfrm>
            <a:prstGeom prst="straightConnector1">
              <a:avLst/>
            </a:prstGeom>
            <a:noFill/>
            <a:ln w="635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84324" name="Rectangle 70"/>
          <p:cNvSpPr>
            <a:spLocks noChangeArrowheads="1"/>
          </p:cNvSpPr>
          <p:nvPr/>
        </p:nvSpPr>
        <p:spPr bwMode="auto">
          <a:xfrm>
            <a:off x="2209800" y="6521450"/>
            <a:ext cx="21435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Slide from Bonnie Dorr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INGED" val="PONGED"/>
</p:tagLst>
</file>

<file path=ppt/theme/theme1.xml><?xml version="1.0" encoding="utf-8"?>
<a:theme xmlns:a="http://schemas.openxmlformats.org/drawingml/2006/main" name="1_AIIA00">
  <a:themeElements>
    <a:clrScheme name="1_AIIA00 2">
      <a:dk1>
        <a:srgbClr val="000000"/>
      </a:dk1>
      <a:lt1>
        <a:srgbClr val="FFFFFF"/>
      </a:lt1>
      <a:dk2>
        <a:srgbClr val="000000"/>
      </a:dk2>
      <a:lt2>
        <a:srgbClr val="868686"/>
      </a:lt2>
      <a:accent1>
        <a:srgbClr val="3366FF"/>
      </a:accent1>
      <a:accent2>
        <a:srgbClr val="009900"/>
      </a:accent2>
      <a:accent3>
        <a:srgbClr val="FFFFFF"/>
      </a:accent3>
      <a:accent4>
        <a:srgbClr val="000000"/>
      </a:accent4>
      <a:accent5>
        <a:srgbClr val="ADB8FF"/>
      </a:accent5>
      <a:accent6>
        <a:srgbClr val="008A00"/>
      </a:accent6>
      <a:hlink>
        <a:srgbClr val="FF0033"/>
      </a:hlink>
      <a:folHlink>
        <a:srgbClr val="CCCCCC"/>
      </a:folHlink>
    </a:clrScheme>
    <a:fontScheme name="1_AIIA00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AIIA00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IIA00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IIA00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19-SMT</Template>
  <TotalTime>16767</TotalTime>
  <Words>7981</Words>
  <Application>Microsoft Macintosh PowerPoint</Application>
  <PresentationFormat>Widescreen</PresentationFormat>
  <Paragraphs>1462</Paragraphs>
  <Slides>122</Slides>
  <Notes>84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122</vt:i4>
      </vt:variant>
    </vt:vector>
  </HeadingPairs>
  <TitlesOfParts>
    <vt:vector size="136" baseType="lpstr">
      <vt:lpstr>Arial</vt:lpstr>
      <vt:lpstr>Calibri</vt:lpstr>
      <vt:lpstr>Cambria Math</vt:lpstr>
      <vt:lpstr>Palatino Linotype</vt:lpstr>
      <vt:lpstr>Symbol</vt:lpstr>
      <vt:lpstr>Times</vt:lpstr>
      <vt:lpstr>Times New Roman</vt:lpstr>
      <vt:lpstr>Tw Cen MT</vt:lpstr>
      <vt:lpstr>Tw Cen MT Condensed</vt:lpstr>
      <vt:lpstr>Verdana</vt:lpstr>
      <vt:lpstr>Wingdings</vt:lpstr>
      <vt:lpstr>1_AIIA00</vt:lpstr>
      <vt:lpstr>Equation</vt:lpstr>
      <vt:lpstr>Chart</vt:lpstr>
      <vt:lpstr>Statistical Machine Translation</vt:lpstr>
      <vt:lpstr>What makes a good translation</vt:lpstr>
      <vt:lpstr>Statistical MT: Faithfulness and Fluency formalized!</vt:lpstr>
      <vt:lpstr>The IBM model</vt:lpstr>
      <vt:lpstr>More formally</vt:lpstr>
      <vt:lpstr>The noisy channel model for MT</vt:lpstr>
      <vt:lpstr>Fluency: P(T)</vt:lpstr>
      <vt:lpstr>Faithfulness: P(S|T)</vt:lpstr>
      <vt:lpstr>Faithfulness P(S|T)</vt:lpstr>
      <vt:lpstr>Faithfulness P(S|T)</vt:lpstr>
      <vt:lpstr>Big Point about Faithfulness and Fluency</vt:lpstr>
      <vt:lpstr>P(T) and bag generation: the answer</vt:lpstr>
      <vt:lpstr>Picking a Good Translation</vt:lpstr>
      <vt:lpstr>Bayesian Analysis of Noisy Channel</vt:lpstr>
      <vt:lpstr>Three Problems for Statistical MT</vt:lpstr>
      <vt:lpstr>The Classic Language Model: Word N-Grams</vt:lpstr>
      <vt:lpstr>Language Model</vt:lpstr>
      <vt:lpstr>Phrase Based Machine Translation</vt:lpstr>
      <vt:lpstr>Intuition of phrase-based translation (Koehn et al. 2003)</vt:lpstr>
      <vt:lpstr>Phrase-Based Translation Model</vt:lpstr>
      <vt:lpstr>Translation Probabilities</vt:lpstr>
      <vt:lpstr>Distortion Probability</vt:lpstr>
      <vt:lpstr>Sample Translation Model</vt:lpstr>
      <vt:lpstr>Phrase-based MT</vt:lpstr>
      <vt:lpstr>Training P(F|E)</vt:lpstr>
      <vt:lpstr>But we don’t have phrase alignments</vt:lpstr>
      <vt:lpstr>Getting phrase alignments</vt:lpstr>
      <vt:lpstr>How to get Word Alignments</vt:lpstr>
      <vt:lpstr>One addition: spurious words</vt:lpstr>
      <vt:lpstr>More sophisticated models of alignment</vt:lpstr>
      <vt:lpstr>One to Many Alignment</vt:lpstr>
      <vt:lpstr>Computing word alignments: IBM Model 1</vt:lpstr>
      <vt:lpstr>IBM Model 1</vt:lpstr>
      <vt:lpstr>Sample IBM Model 1 Generation</vt:lpstr>
      <vt:lpstr>Computing P(F|E) in IBM Model 1</vt:lpstr>
      <vt:lpstr>Decoding for IBM Model 1</vt:lpstr>
      <vt:lpstr>Training alignment probabilities</vt:lpstr>
      <vt:lpstr>Step 1: Parallel corpora</vt:lpstr>
      <vt:lpstr>Step 2: Sentence Alignment</vt:lpstr>
      <vt:lpstr>Sentence Alignment</vt:lpstr>
      <vt:lpstr>Sentence Alignment</vt:lpstr>
      <vt:lpstr>Sentence Alignment</vt:lpstr>
      <vt:lpstr>Step 3: word alignments</vt:lpstr>
      <vt:lpstr>EM for training alignment probs</vt:lpstr>
      <vt:lpstr>EM for training alignment probs</vt:lpstr>
      <vt:lpstr>EM for training alignment probs</vt:lpstr>
      <vt:lpstr>EM for training alignment probs</vt:lpstr>
      <vt:lpstr>EM for training alignment probs</vt:lpstr>
      <vt:lpstr>EM Algorithm for Word Alignment </vt:lpstr>
      <vt:lpstr>IBM Model 1 and EM</vt:lpstr>
      <vt:lpstr>Sample EM Trace for Alignment</vt:lpstr>
      <vt:lpstr>Example cont.</vt:lpstr>
      <vt:lpstr>Example cont.</vt:lpstr>
      <vt:lpstr>IBM Model 1 and EM Algorithm</vt:lpstr>
      <vt:lpstr>Higher IBM Models</vt:lpstr>
      <vt:lpstr>Phrase-based Translation Model</vt:lpstr>
      <vt:lpstr>Phrase-based Translation Model</vt:lpstr>
      <vt:lpstr>Benefits of PBMT</vt:lpstr>
      <vt:lpstr>Phrase Translation Table</vt:lpstr>
      <vt:lpstr>Phrase Alignment</vt:lpstr>
      <vt:lpstr>Phrase Alignments from Word Alignments</vt:lpstr>
      <vt:lpstr>Phrase Alignment Example</vt:lpstr>
      <vt:lpstr>Phrase Alignment Example</vt:lpstr>
      <vt:lpstr>Phrase Alignment Example</vt:lpstr>
      <vt:lpstr>Symmetrizing</vt:lpstr>
      <vt:lpstr>Consistent with word alignment</vt:lpstr>
      <vt:lpstr>Word Alignment Induced Phrases</vt:lpstr>
      <vt:lpstr>Phrase Translation Table</vt:lpstr>
      <vt:lpstr>Sample phrase table from Moses (en-it)</vt:lpstr>
      <vt:lpstr>Decoding</vt:lpstr>
      <vt:lpstr>Translation model for PBMT</vt:lpstr>
      <vt:lpstr>Translation Options</vt:lpstr>
      <vt:lpstr>Hypothesis Expansion</vt:lpstr>
      <vt:lpstr>Hypothesis Expansion</vt:lpstr>
      <vt:lpstr>Hypothesis Expansion</vt:lpstr>
      <vt:lpstr>Hypothesis Expansion</vt:lpstr>
      <vt:lpstr>Hypothesis Expansion</vt:lpstr>
      <vt:lpstr>Hypothesis Expansion</vt:lpstr>
      <vt:lpstr>Explosion of search space</vt:lpstr>
      <vt:lpstr>Hypothesis Recombination</vt:lpstr>
      <vt:lpstr>Hypothesis Recombination</vt:lpstr>
      <vt:lpstr>Hypothesis Recombination</vt:lpstr>
      <vt:lpstr>Hypothesis Recombination</vt:lpstr>
      <vt:lpstr>Pruning</vt:lpstr>
      <vt:lpstr>Hypothesis Stack</vt:lpstr>
      <vt:lpstr>Comparing Hypothesis</vt:lpstr>
      <vt:lpstr>Future Cost Estimation: Step 2</vt:lpstr>
      <vt:lpstr>Future Cost Estimation: Step 2</vt:lpstr>
      <vt:lpstr>Future Cost Estimation: Step 3</vt:lpstr>
      <vt:lpstr>Application</vt:lpstr>
      <vt:lpstr>Limits on Reordering</vt:lpstr>
      <vt:lpstr>Sample N-Best List</vt:lpstr>
      <vt:lpstr>Evaluation</vt:lpstr>
      <vt:lpstr>Evaluating MT</vt:lpstr>
      <vt:lpstr>Human Evaluation of MT</vt:lpstr>
      <vt:lpstr>Computer-Aided Translation Evaluation</vt:lpstr>
      <vt:lpstr>Automatic Evaluation of MT</vt:lpstr>
      <vt:lpstr>BLEU</vt:lpstr>
      <vt:lpstr>PowerPoint Presentation</vt:lpstr>
      <vt:lpstr>BLEU Example</vt:lpstr>
      <vt:lpstr>BLEU Example</vt:lpstr>
      <vt:lpstr>BLEU Example</vt:lpstr>
      <vt:lpstr>BLEU Example</vt:lpstr>
      <vt:lpstr>Modified N-Gram Precision</vt:lpstr>
      <vt:lpstr>Brevity Penalty</vt:lpstr>
      <vt:lpstr>BLEU Score </vt:lpstr>
      <vt:lpstr>BLEU Score Issues</vt:lpstr>
      <vt:lpstr>BLEU Tends to Predict Human Judgments</vt:lpstr>
      <vt:lpstr>Syntax-Based Statistical Machine Translation</vt:lpstr>
      <vt:lpstr>Synchronous Grammar</vt:lpstr>
      <vt:lpstr>Synchronous Productions</vt:lpstr>
      <vt:lpstr>Syntax-Based MT Example</vt:lpstr>
      <vt:lpstr>Syntax-Based MT Example</vt:lpstr>
      <vt:lpstr>Syntax-Based MT Example</vt:lpstr>
      <vt:lpstr>Syntax-Based MT Example</vt:lpstr>
      <vt:lpstr>Syntax-Based MT Example</vt:lpstr>
      <vt:lpstr>Syntax-Based MT Example</vt:lpstr>
      <vt:lpstr>Syntax-Based MT Example</vt:lpstr>
      <vt:lpstr>Synchronous Derivations and Translation Model</vt:lpstr>
      <vt:lpstr>MERT</vt:lpstr>
      <vt:lpstr>Minimum Error Rate Training</vt:lpstr>
      <vt:lpstr>Conclusions</vt:lpstr>
    </vt:vector>
  </TitlesOfParts>
  <Manager/>
  <Company>Stanford University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LSA.303 Introduction to Computational Linguistics</dc:title>
  <dc:subject/>
  <dc:creator>Dan Jurafsky</dc:creator>
  <cp:keywords/>
  <dc:description/>
  <cp:lastModifiedBy>Giuseppe Attardi</cp:lastModifiedBy>
  <cp:revision>365</cp:revision>
  <dcterms:created xsi:type="dcterms:W3CDTF">2011-03-01T05:19:33Z</dcterms:created>
  <dcterms:modified xsi:type="dcterms:W3CDTF">2020-04-17T06:58:12Z</dcterms:modified>
  <cp:category/>
</cp:coreProperties>
</file>