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47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86" r:id="rId18"/>
    <p:sldId id="287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76" r:id="rId28"/>
    <p:sldId id="275" r:id="rId29"/>
    <p:sldId id="274" r:id="rId30"/>
    <p:sldId id="285" r:id="rId31"/>
    <p:sldId id="781" r:id="rId32"/>
    <p:sldId id="782" r:id="rId33"/>
    <p:sldId id="801" r:id="rId34"/>
    <p:sldId id="803" r:id="rId35"/>
    <p:sldId id="787" r:id="rId36"/>
    <p:sldId id="295" r:id="rId37"/>
    <p:sldId id="800" r:id="rId38"/>
    <p:sldId id="805" r:id="rId39"/>
    <p:sldId id="809" r:id="rId40"/>
    <p:sldId id="789" r:id="rId41"/>
    <p:sldId id="804" r:id="rId42"/>
    <p:sldId id="810" r:id="rId43"/>
    <p:sldId id="807" r:id="rId44"/>
    <p:sldId id="795" r:id="rId45"/>
    <p:sldId id="798" r:id="rId46"/>
    <p:sldId id="791" r:id="rId47"/>
    <p:sldId id="792" r:id="rId48"/>
    <p:sldId id="799" r:id="rId49"/>
    <p:sldId id="793" r:id="rId50"/>
    <p:sldId id="794" r:id="rId51"/>
    <p:sldId id="478" r:id="rId52"/>
    <p:sldId id="273" r:id="rId5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46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FF"/>
    <a:srgbClr val="CC3399"/>
    <a:srgbClr val="FFCCCC"/>
    <a:srgbClr val="FF9600"/>
    <a:srgbClr val="A50021"/>
    <a:srgbClr val="FFFFFF"/>
    <a:srgbClr val="FFFFC5"/>
    <a:srgbClr val="CCFFFF"/>
    <a:srgbClr val="F06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6" y="328"/>
      </p:cViewPr>
      <p:guideLst>
        <p:guide orient="horz" pos="2064"/>
        <p:guide pos="46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F86785-AB17-44C9-A56A-209553C21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77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25926D-7516-464D-BC10-B21F18AD4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738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02F433-1006-4025-B95F-EEEF368536BF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0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09" y="1638300"/>
            <a:ext cx="929071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70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525" y="-1"/>
            <a:ext cx="10284883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1800" b="0">
                <a:latin typeface="Calibri" pitchFamily="34" charset="0"/>
              </a:defRPr>
            </a:lvl3pPr>
            <a:lvl4pPr>
              <a:defRPr sz="1600" b="0">
                <a:latin typeface="Calibri" pitchFamily="34" charset="0"/>
              </a:defRPr>
            </a:lvl4pPr>
            <a:lvl5pPr>
              <a:defRPr sz="1400" b="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0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6" y="-1"/>
            <a:ext cx="10170583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278321"/>
            <a:ext cx="4826000" cy="5255830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1278321"/>
            <a:ext cx="4826000" cy="5255829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4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6" y="-1"/>
            <a:ext cx="10170583" cy="755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2162631"/>
            <a:ext cx="4826000" cy="4371521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2162631"/>
            <a:ext cx="4826000" cy="4371521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334636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334635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01062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288" y="-1"/>
            <a:ext cx="9899120" cy="755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4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9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84" y="249238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98626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98626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34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676520" y="0"/>
            <a:ext cx="10522800" cy="7545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defRPr/>
            </a:pPr>
            <a:endParaRPr lang="en-US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676520" y="1239840"/>
            <a:ext cx="9600840" cy="5293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311531"/>
      </p:ext>
    </p:extLst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7408" y="-2"/>
            <a:ext cx="12199408" cy="755003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914400" y="6629401"/>
            <a:ext cx="10363200" cy="237968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1"/>
            <a:ext cx="10523008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39918"/>
            <a:ext cx="96012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2598984" y="3353985"/>
            <a:ext cx="6112368" cy="9144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6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1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800" b="0">
          <a:solidFill>
            <a:schemeClr val="tx1"/>
          </a:solidFill>
          <a:latin typeface="Calibri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0">
          <a:solidFill>
            <a:schemeClr val="tx1"/>
          </a:solidFill>
          <a:latin typeface="Calibri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0">
          <a:solidFill>
            <a:schemeClr val="tx1"/>
          </a:solidFill>
          <a:latin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/>
              <a:t>Neural Machine Translation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A50021"/>
              </a:solidFill>
              <a:latin typeface="Calibri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50A6636-665F-4084-90D6-DE0DB6BD0CA4}"/>
              </a:ext>
            </a:extLst>
          </p:cNvPr>
          <p:cNvSpPr txBox="1">
            <a:spLocks/>
          </p:cNvSpPr>
          <p:nvPr/>
        </p:nvSpPr>
        <p:spPr bwMode="auto">
          <a:xfrm>
            <a:off x="2895600" y="4267199"/>
            <a:ext cx="8534400" cy="21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kumimoji="1" sz="21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Adapted from slides by</a:t>
            </a:r>
            <a:r>
              <a:rPr lang="en-US" sz="2800" kern="0" dirty="0"/>
              <a:t> </a:t>
            </a:r>
          </a:p>
          <a:p>
            <a:r>
              <a:rPr lang="en-US" sz="2800" kern="0" dirty="0"/>
              <a:t>Abigail See</a:t>
            </a:r>
          </a:p>
          <a:p>
            <a:r>
              <a:rPr lang="en-US" sz="2800" kern="0"/>
              <a:t>Stanford </a:t>
            </a:r>
            <a:r>
              <a:rPr lang="en-US" sz="2800" kern="0" dirty="0"/>
              <a:t>University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99D43EEF-BCC3-4A3D-9A50-EB3121178D58}"/>
              </a:ext>
            </a:extLst>
          </p:cNvPr>
          <p:cNvGrpSpPr/>
          <p:nvPr/>
        </p:nvGrpSpPr>
        <p:grpSpPr bwMode="auto">
          <a:xfrm>
            <a:off x="9115642" y="115887"/>
            <a:ext cx="1090181" cy="1256502"/>
            <a:chOff x="419" y="2976"/>
            <a:chExt cx="959" cy="1057"/>
          </a:xfrm>
        </p:grpSpPr>
        <p:pic>
          <p:nvPicPr>
            <p:cNvPr id="7" name="Picture 7" descr="cherubino">
              <a:extLst>
                <a:ext uri="{FF2B5EF4-FFF2-40B4-BE49-F238E27FC236}">
                  <a16:creationId xmlns:a16="http://schemas.microsoft.com/office/drawing/2014/main" id="{D976727D-2705-4A45-90CB-F8826C884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470" y="2976"/>
              <a:ext cx="822" cy="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BF4AE782-2C3B-4763-A89C-6BBE3B497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3839"/>
              <a:ext cx="959" cy="19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"/>
                <a:buChar char="l"/>
                <a:defRPr sz="2800" b="1">
                  <a:solidFill>
                    <a:schemeClr val="tx1"/>
                  </a:solidFill>
                  <a:latin typeface="Arial"/>
                  <a:ea typeface="MS PGothic"/>
                </a:defRPr>
              </a:lvl1pPr>
              <a:lvl2pPr marL="742950" indent="-285750">
                <a:spcBef>
                  <a:spcPts val="0"/>
                </a:spcBef>
                <a:buFont typeface="Wingdings"/>
                <a:buChar char="§"/>
                <a:defRPr sz="2400" b="1">
                  <a:solidFill>
                    <a:schemeClr val="tx1"/>
                  </a:solidFill>
                  <a:latin typeface="Arial"/>
                  <a:ea typeface="MS PGothic"/>
                </a:defRPr>
              </a:lvl2pPr>
              <a:lvl3pPr marL="11430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sz="2000" b="1">
                  <a:solidFill>
                    <a:schemeClr val="tx1"/>
                  </a:solidFill>
                  <a:latin typeface="Arial"/>
                  <a:ea typeface="MS PGothic"/>
                </a:defRPr>
              </a:lvl3pPr>
              <a:lvl4pPr marL="1600200" indent="-228600">
                <a:spcBef>
                  <a:spcPts val="0"/>
                </a:spcBef>
                <a:buChar char="–"/>
                <a:defRPr b="1">
                  <a:solidFill>
                    <a:schemeClr val="tx1"/>
                  </a:solidFill>
                  <a:latin typeface="Arial"/>
                  <a:ea typeface="MS PGothic"/>
                </a:defRPr>
              </a:lvl4pPr>
              <a:lvl5pPr marL="2057400" indent="-228600">
                <a:spcBef>
                  <a:spcPts val="0"/>
                </a:spcBef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  <a:ea typeface="MS PGothic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  <a:ea typeface="MS PGothic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  <a:ea typeface="MS PGothic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  <a:ea typeface="MS PGothic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Char char="•"/>
                <a:defRPr b="1">
                  <a:solidFill>
                    <a:schemeClr val="tx1"/>
                  </a:solidFill>
                  <a:latin typeface="Arial"/>
                  <a:ea typeface="MS PGothic"/>
                </a:defRPr>
              </a:lvl9pPr>
            </a:lstStyle>
            <a:p>
              <a:pPr algn="ct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en-US" sz="900" b="0">
                  <a:solidFill>
                    <a:srgbClr val="006699"/>
                  </a:solidFill>
                  <a:latin typeface="Palatino Linotype"/>
                </a:rPr>
                <a:t>Università di Pisa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search decoding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Ideally we want to find </a:t>
            </a:r>
            <a:r>
              <a:rPr lang="en-US" i="1" dirty="0">
                <a:latin typeface="+mj-lt"/>
              </a:rPr>
              <a:t>y</a:t>
            </a:r>
            <a:r>
              <a:rPr lang="en-US" i="1" dirty="0"/>
              <a:t> </a:t>
            </a:r>
            <a:r>
              <a:rPr lang="en-US" dirty="0"/>
              <a:t>that maximizes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i="1" dirty="0">
                <a:effectLst/>
                <a:latin typeface="+mj-lt"/>
              </a:rPr>
              <a:t>P</a:t>
            </a:r>
            <a:r>
              <a:rPr lang="en-US" dirty="0">
                <a:effectLst/>
                <a:latin typeface="+mj-lt"/>
              </a:rPr>
              <a:t>(</a:t>
            </a:r>
            <a:r>
              <a:rPr lang="en-US" i="1" dirty="0" err="1">
                <a:effectLst/>
                <a:latin typeface="+mj-lt"/>
              </a:rPr>
              <a:t>y</a:t>
            </a:r>
            <a:r>
              <a:rPr lang="en-US" dirty="0" err="1">
                <a:effectLst/>
                <a:latin typeface="+mj-lt"/>
              </a:rPr>
              <a:t>|</a:t>
            </a:r>
            <a:r>
              <a:rPr lang="en-US" i="1" dirty="0" err="1">
                <a:effectLst/>
                <a:latin typeface="+mj-lt"/>
              </a:rPr>
              <a:t>x</a:t>
            </a:r>
            <a:r>
              <a:rPr lang="en-US" dirty="0">
                <a:effectLst/>
                <a:latin typeface="+mj-lt"/>
              </a:rPr>
              <a:t>) = </a:t>
            </a:r>
            <a:r>
              <a:rPr lang="en-US" i="1" dirty="0">
                <a:effectLst/>
                <a:latin typeface="+mj-lt"/>
              </a:rPr>
              <a:t>P</a:t>
            </a:r>
            <a:r>
              <a:rPr lang="en-US" dirty="0">
                <a:effectLst/>
                <a:latin typeface="+mj-lt"/>
              </a:rPr>
              <a:t>(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1</a:t>
            </a:r>
            <a:r>
              <a:rPr lang="en-US" dirty="0">
                <a:effectLst/>
                <a:latin typeface="+mj-lt"/>
              </a:rPr>
              <a:t>|</a:t>
            </a:r>
            <a:r>
              <a:rPr lang="en-US" i="1" dirty="0">
                <a:effectLst/>
                <a:latin typeface="+mj-lt"/>
              </a:rPr>
              <a:t>x</a:t>
            </a:r>
            <a:r>
              <a:rPr lang="en-US" dirty="0">
                <a:effectLst/>
                <a:latin typeface="+mj-lt"/>
              </a:rPr>
              <a:t>)</a:t>
            </a:r>
            <a:r>
              <a:rPr lang="en-US" i="1" dirty="0">
                <a:effectLst/>
                <a:latin typeface="+mj-lt"/>
              </a:rPr>
              <a:t> P</a:t>
            </a:r>
            <a:r>
              <a:rPr lang="en-US" dirty="0">
                <a:effectLst/>
                <a:latin typeface="+mj-lt"/>
              </a:rPr>
              <a:t>(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2</a:t>
            </a:r>
            <a:r>
              <a:rPr lang="en-US" dirty="0">
                <a:effectLst/>
                <a:latin typeface="+mj-lt"/>
              </a:rPr>
              <a:t>|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1</a:t>
            </a:r>
            <a:r>
              <a:rPr lang="en-US" dirty="0">
                <a:effectLst/>
                <a:latin typeface="+mj-lt"/>
              </a:rPr>
              <a:t>, </a:t>
            </a:r>
            <a:r>
              <a:rPr lang="en-US" i="1" dirty="0">
                <a:effectLst/>
                <a:latin typeface="+mj-lt"/>
              </a:rPr>
              <a:t>x</a:t>
            </a:r>
            <a:r>
              <a:rPr lang="en-US" dirty="0">
                <a:effectLst/>
                <a:latin typeface="+mj-lt"/>
              </a:rPr>
              <a:t>)</a:t>
            </a:r>
            <a:r>
              <a:rPr lang="en-US" i="1" dirty="0">
                <a:effectLst/>
                <a:latin typeface="+mj-lt"/>
              </a:rPr>
              <a:t> P</a:t>
            </a:r>
            <a:r>
              <a:rPr lang="en-US" dirty="0">
                <a:effectLst/>
                <a:latin typeface="+mj-lt"/>
              </a:rPr>
              <a:t>(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3</a:t>
            </a:r>
            <a:r>
              <a:rPr lang="en-US" dirty="0">
                <a:effectLst/>
                <a:latin typeface="+mj-lt"/>
              </a:rPr>
              <a:t>|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1</a:t>
            </a:r>
            <a:r>
              <a:rPr lang="en-US" dirty="0">
                <a:effectLst/>
                <a:latin typeface="+mj-lt"/>
              </a:rPr>
              <a:t>, 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2</a:t>
            </a:r>
            <a:r>
              <a:rPr lang="en-US" dirty="0">
                <a:effectLst/>
                <a:latin typeface="+mj-lt"/>
              </a:rPr>
              <a:t>, </a:t>
            </a:r>
            <a:r>
              <a:rPr lang="en-US" i="1" dirty="0">
                <a:effectLst/>
                <a:latin typeface="+mj-lt"/>
              </a:rPr>
              <a:t>x</a:t>
            </a:r>
            <a:r>
              <a:rPr lang="en-US" dirty="0">
                <a:effectLst/>
                <a:latin typeface="+mj-lt"/>
              </a:rPr>
              <a:t>)</a:t>
            </a:r>
            <a:r>
              <a:rPr lang="en-US" i="1" dirty="0">
                <a:effectLst/>
                <a:latin typeface="+mj-lt"/>
              </a:rPr>
              <a:t> …, P</a:t>
            </a:r>
            <a:r>
              <a:rPr lang="en-US" dirty="0">
                <a:effectLst/>
                <a:latin typeface="+mj-lt"/>
              </a:rPr>
              <a:t>(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i="1" baseline="-25000" dirty="0">
                <a:effectLst/>
                <a:latin typeface="+mj-lt"/>
              </a:rPr>
              <a:t>T</a:t>
            </a:r>
            <a:r>
              <a:rPr lang="en-US" dirty="0">
                <a:effectLst/>
                <a:latin typeface="+mj-lt"/>
              </a:rPr>
              <a:t>|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1</a:t>
            </a:r>
            <a:r>
              <a:rPr lang="en-US" dirty="0">
                <a:effectLst/>
                <a:latin typeface="+mj-lt"/>
              </a:rPr>
              <a:t>,…, 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i="1" baseline="-25000" dirty="0">
                <a:effectLst/>
                <a:latin typeface="+mj-lt"/>
              </a:rPr>
              <a:t>T</a:t>
            </a:r>
            <a:r>
              <a:rPr lang="en-US" baseline="-25000" dirty="0">
                <a:effectLst/>
                <a:latin typeface="+mj-lt"/>
              </a:rPr>
              <a:t>-1</a:t>
            </a:r>
            <a:r>
              <a:rPr lang="en-US" dirty="0">
                <a:effectLst/>
                <a:latin typeface="+mj-lt"/>
              </a:rPr>
              <a:t>, </a:t>
            </a:r>
            <a:r>
              <a:rPr lang="en-US" i="1" dirty="0">
                <a:effectLst/>
                <a:latin typeface="+mj-lt"/>
              </a:rPr>
              <a:t>x</a:t>
            </a:r>
            <a:r>
              <a:rPr lang="en-US" dirty="0">
                <a:effectLst/>
                <a:latin typeface="+mj-lt"/>
              </a:rPr>
              <a:t>)</a:t>
            </a:r>
            <a:endParaRPr lang="en-US" dirty="0"/>
          </a:p>
          <a:p>
            <a:r>
              <a:rPr lang="en-US" dirty="0"/>
              <a:t>We could try enumerating all </a:t>
            </a:r>
            <a:r>
              <a:rPr lang="en-US" i="1" dirty="0">
                <a:latin typeface="+mj-lt"/>
              </a:rPr>
              <a:t>y</a:t>
            </a:r>
            <a:r>
              <a:rPr lang="en-US" i="1" dirty="0"/>
              <a:t> →</a:t>
            </a:r>
            <a:r>
              <a:rPr lang="en-US" dirty="0"/>
              <a:t>too expensive!</a:t>
            </a:r>
          </a:p>
          <a:p>
            <a:pPr lvl="1"/>
            <a:r>
              <a:rPr lang="en-US" dirty="0"/>
              <a:t>Complexity </a:t>
            </a:r>
            <a:r>
              <a:rPr lang="en-US" i="1" dirty="0">
                <a:latin typeface="+mj-lt"/>
              </a:rPr>
              <a:t>O</a:t>
            </a:r>
            <a:r>
              <a:rPr lang="en-US" dirty="0"/>
              <a:t>(</a:t>
            </a:r>
            <a:r>
              <a:rPr lang="en-US" i="1" dirty="0">
                <a:latin typeface="+mj-lt"/>
              </a:rPr>
              <a:t>V</a:t>
            </a:r>
            <a:r>
              <a:rPr lang="en-US" i="1" baseline="30000" dirty="0">
                <a:latin typeface="+mj-lt"/>
              </a:rPr>
              <a:t>T</a:t>
            </a:r>
            <a:r>
              <a:rPr lang="en-US" dirty="0"/>
              <a:t>) where </a:t>
            </a:r>
            <a:r>
              <a:rPr lang="en-US" i="1" dirty="0">
                <a:latin typeface="+mj-lt"/>
              </a:rPr>
              <a:t>V</a:t>
            </a:r>
            <a:r>
              <a:rPr lang="en-US" i="1" dirty="0"/>
              <a:t> </a:t>
            </a:r>
            <a:r>
              <a:rPr lang="en-US" dirty="0"/>
              <a:t>is vocab size and </a:t>
            </a:r>
            <a:r>
              <a:rPr lang="en-US" i="1" dirty="0">
                <a:latin typeface="+mj-lt"/>
              </a:rPr>
              <a:t>T</a:t>
            </a:r>
            <a:r>
              <a:rPr lang="en-US" i="1" dirty="0"/>
              <a:t> </a:t>
            </a:r>
            <a:r>
              <a:rPr lang="en-US" dirty="0"/>
              <a:t>is target sequence length</a:t>
            </a:r>
          </a:p>
          <a:p>
            <a:r>
              <a:rPr lang="en-US" b="1" dirty="0">
                <a:solidFill>
                  <a:srgbClr val="6600FF"/>
                </a:solidFill>
              </a:rPr>
              <a:t>Beam search</a:t>
            </a:r>
            <a:r>
              <a:rPr lang="en-US" dirty="0"/>
              <a:t>: On each step of decoder, keep track of the </a:t>
            </a:r>
            <a:r>
              <a:rPr lang="en-US" i="1" dirty="0">
                <a:latin typeface="+mj-lt"/>
              </a:rPr>
              <a:t>k</a:t>
            </a:r>
            <a:r>
              <a:rPr lang="en-US" i="1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</a:rPr>
              <a:t>most probable</a:t>
            </a:r>
            <a:r>
              <a:rPr lang="en-US" dirty="0"/>
              <a:t> partial translations</a:t>
            </a:r>
          </a:p>
          <a:p>
            <a:pPr lvl="1"/>
            <a:r>
              <a:rPr lang="en-US" i="1" dirty="0"/>
              <a:t>k </a:t>
            </a:r>
            <a:r>
              <a:rPr lang="en-US" dirty="0"/>
              <a:t>is the </a:t>
            </a:r>
            <a:r>
              <a:rPr lang="en-US" dirty="0">
                <a:solidFill>
                  <a:srgbClr val="FF00FF"/>
                </a:solidFill>
              </a:rPr>
              <a:t>beam size</a:t>
            </a:r>
            <a:r>
              <a:rPr lang="en-US" dirty="0"/>
              <a:t> (in practice around 5 to 10)</a:t>
            </a:r>
          </a:p>
          <a:p>
            <a:pPr lvl="1"/>
            <a:r>
              <a:rPr lang="en-US" dirty="0"/>
              <a:t>Not guaranteed to find optimal solution</a:t>
            </a:r>
          </a:p>
          <a:p>
            <a:pPr lvl="1"/>
            <a:r>
              <a:rPr lang="en-US" dirty="0"/>
              <a:t>But much more efficient!</a:t>
            </a:r>
          </a:p>
        </p:txBody>
      </p:sp>
    </p:spTree>
    <p:extLst>
      <p:ext uri="{BB962C8B-B14F-4D97-AF65-F5344CB8AC3E}">
        <p14:creationId xmlns:p14="http://schemas.microsoft.com/office/powerpoint/2010/main" val="125059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dirty="0"/>
              <a:t>Beam search decoding: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7452" y="3750054"/>
            <a:ext cx="1076192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&lt;START&gt;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53644" y="2822401"/>
            <a:ext cx="470000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the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13840" y="2586864"/>
            <a:ext cx="805028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rgbClr val="FF00FF"/>
                </a:solidFill>
                <a:latin typeface="Calibri-Italic"/>
              </a:rPr>
              <a:t>poor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527" y="3011867"/>
            <a:ext cx="798617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people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53644" y="4677707"/>
            <a:ext cx="470000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13840" y="4459416"/>
            <a:ext cx="805028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rgbClr val="FF00FF"/>
                </a:solidFill>
                <a:latin typeface="Calibri-Italic"/>
              </a:rPr>
              <a:t>poor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839" y="4967247"/>
            <a:ext cx="811441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person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39055" y="2346102"/>
            <a:ext cx="803881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rgbClr val="FF00FF"/>
                </a:solidFill>
                <a:latin typeface="Calibri-Italic"/>
              </a:rPr>
              <a:t>are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9055" y="2822401"/>
            <a:ext cx="803881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rgbClr val="FF00FF"/>
                </a:solidFill>
                <a:latin typeface="Calibri-Italic"/>
              </a:rPr>
              <a:t>don’t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1497" y="4211561"/>
            <a:ext cx="811441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person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08472" y="4660225"/>
            <a:ext cx="834465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but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01898" y="1943721"/>
            <a:ext cx="809837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always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101897" y="2347601"/>
            <a:ext cx="809837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rgbClr val="FF00FF"/>
                </a:solidFill>
                <a:latin typeface="Calibri-Italic"/>
              </a:rPr>
              <a:t>not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1896" y="2855998"/>
            <a:ext cx="809837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rgbClr val="FF00FF"/>
                </a:solidFill>
                <a:latin typeface="Calibri-Italic"/>
              </a:rPr>
              <a:t>have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01896" y="3259878"/>
            <a:ext cx="809837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take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23339" y="2101811"/>
            <a:ext cx="827910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in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523339" y="2522570"/>
            <a:ext cx="827910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with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488353" y="3116950"/>
            <a:ext cx="862896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rgbClr val="BC57BF"/>
                </a:solidFill>
                <a:latin typeface="Calibri-Italic"/>
              </a:rPr>
              <a:t>any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488352" y="3614374"/>
            <a:ext cx="867545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rgbClr val="BC57BF"/>
                </a:solidFill>
                <a:latin typeface="Calibri-Italic"/>
              </a:rPr>
              <a:t>enough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924579" y="2802056"/>
            <a:ext cx="800219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0" i="1" u="none" strike="noStrike" baseline="0" dirty="0">
                <a:solidFill>
                  <a:srgbClr val="FF00FF"/>
                </a:solidFill>
                <a:latin typeface="Calibri-Italic"/>
              </a:rPr>
              <a:t>money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24578" y="3194552"/>
            <a:ext cx="800219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funds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924579" y="3802653"/>
            <a:ext cx="800219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money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924578" y="4181897"/>
            <a:ext cx="800219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1" u="none" strike="noStrike" baseline="0" dirty="0">
                <a:latin typeface="Calibri-Italic"/>
              </a:rPr>
              <a:t>funds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4" idx="0"/>
            <a:endCxn id="5" idx="2"/>
          </p:cNvCxnSpPr>
          <p:nvPr/>
        </p:nvCxnSpPr>
        <p:spPr bwMode="auto">
          <a:xfrm flipV="1">
            <a:off x="1815548" y="3160955"/>
            <a:ext cx="773096" cy="589099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0" name="Straight Arrow Connector 29"/>
          <p:cNvCxnSpPr>
            <a:endCxn id="8" idx="0"/>
          </p:cNvCxnSpPr>
          <p:nvPr/>
        </p:nvCxnSpPr>
        <p:spPr bwMode="auto">
          <a:xfrm>
            <a:off x="1815548" y="4108799"/>
            <a:ext cx="773096" cy="56890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3" name="Straight Arrow Connector 32"/>
          <p:cNvCxnSpPr>
            <a:stCxn id="5" idx="3"/>
            <a:endCxn id="6" idx="1"/>
          </p:cNvCxnSpPr>
          <p:nvPr/>
        </p:nvCxnSpPr>
        <p:spPr bwMode="auto">
          <a:xfrm flipV="1">
            <a:off x="2823644" y="2756141"/>
            <a:ext cx="490196" cy="23553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5" name="Straight Arrow Connector 34"/>
          <p:cNvCxnSpPr>
            <a:stCxn id="5" idx="3"/>
            <a:endCxn id="7" idx="1"/>
          </p:cNvCxnSpPr>
          <p:nvPr/>
        </p:nvCxnSpPr>
        <p:spPr bwMode="auto">
          <a:xfrm>
            <a:off x="2823644" y="2991678"/>
            <a:ext cx="485883" cy="189466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39" name="Straight Arrow Connector 38"/>
          <p:cNvCxnSpPr>
            <a:stCxn id="8" idx="3"/>
          </p:cNvCxnSpPr>
          <p:nvPr/>
        </p:nvCxnSpPr>
        <p:spPr bwMode="auto">
          <a:xfrm flipV="1">
            <a:off x="2823644" y="4701640"/>
            <a:ext cx="468191" cy="14534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0" name="Straight Arrow Connector 39"/>
          <p:cNvCxnSpPr>
            <a:stCxn id="8" idx="3"/>
          </p:cNvCxnSpPr>
          <p:nvPr/>
        </p:nvCxnSpPr>
        <p:spPr bwMode="auto">
          <a:xfrm>
            <a:off x="2823644" y="4846984"/>
            <a:ext cx="463878" cy="27965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1" name="Straight Arrow Connector 40"/>
          <p:cNvCxnSpPr>
            <a:stCxn id="6" idx="3"/>
            <a:endCxn id="11" idx="1"/>
          </p:cNvCxnSpPr>
          <p:nvPr/>
        </p:nvCxnSpPr>
        <p:spPr bwMode="auto">
          <a:xfrm flipV="1">
            <a:off x="4118868" y="2515379"/>
            <a:ext cx="520187" cy="2407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2" name="Straight Arrow Connector 41"/>
          <p:cNvCxnSpPr>
            <a:endCxn id="12" idx="1"/>
          </p:cNvCxnSpPr>
          <p:nvPr/>
        </p:nvCxnSpPr>
        <p:spPr bwMode="auto">
          <a:xfrm>
            <a:off x="4119862" y="2811915"/>
            <a:ext cx="519193" cy="17976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3" name="Straight Arrow Connector 42"/>
          <p:cNvCxnSpPr>
            <a:endCxn id="15" idx="1"/>
          </p:cNvCxnSpPr>
          <p:nvPr/>
        </p:nvCxnSpPr>
        <p:spPr bwMode="auto">
          <a:xfrm flipV="1">
            <a:off x="5458654" y="2112998"/>
            <a:ext cx="643244" cy="39260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44" name="Straight Arrow Connector 43"/>
          <p:cNvCxnSpPr>
            <a:stCxn id="11" idx="3"/>
            <a:endCxn id="16" idx="1"/>
          </p:cNvCxnSpPr>
          <p:nvPr/>
        </p:nvCxnSpPr>
        <p:spPr bwMode="auto">
          <a:xfrm>
            <a:off x="5442936" y="2515379"/>
            <a:ext cx="658961" cy="1499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4110268" y="4428701"/>
            <a:ext cx="550792" cy="359526"/>
            <a:chOff x="4110268" y="4428701"/>
            <a:chExt cx="550792" cy="359526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 flipV="1">
              <a:off x="4140873" y="4428701"/>
              <a:ext cx="520187" cy="179763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110268" y="4608464"/>
              <a:ext cx="520187" cy="179763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cxnSp>
        <p:nvCxnSpPr>
          <p:cNvPr id="55" name="Straight Arrow Connector 54"/>
          <p:cNvCxnSpPr>
            <a:stCxn id="21" idx="3"/>
            <a:endCxn id="23" idx="1"/>
          </p:cNvCxnSpPr>
          <p:nvPr/>
        </p:nvCxnSpPr>
        <p:spPr bwMode="auto">
          <a:xfrm flipV="1">
            <a:off x="8351249" y="2971333"/>
            <a:ext cx="573330" cy="31489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6" name="Straight Arrow Connector 55"/>
          <p:cNvCxnSpPr>
            <a:stCxn id="21" idx="3"/>
            <a:endCxn id="24" idx="1"/>
          </p:cNvCxnSpPr>
          <p:nvPr/>
        </p:nvCxnSpPr>
        <p:spPr bwMode="auto">
          <a:xfrm>
            <a:off x="8351249" y="3286227"/>
            <a:ext cx="573329" cy="7760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8" name="Straight Arrow Connector 57"/>
          <p:cNvCxnSpPr>
            <a:endCxn id="19" idx="1"/>
          </p:cNvCxnSpPr>
          <p:nvPr/>
        </p:nvCxnSpPr>
        <p:spPr bwMode="auto">
          <a:xfrm flipV="1">
            <a:off x="6942338" y="2271088"/>
            <a:ext cx="581001" cy="22402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59" name="Straight Arrow Connector 58"/>
          <p:cNvCxnSpPr>
            <a:endCxn id="20" idx="1"/>
          </p:cNvCxnSpPr>
          <p:nvPr/>
        </p:nvCxnSpPr>
        <p:spPr bwMode="auto">
          <a:xfrm>
            <a:off x="6911733" y="2495111"/>
            <a:ext cx="611606" cy="196736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1" name="Straight Arrow Connector 60"/>
          <p:cNvCxnSpPr>
            <a:stCxn id="12" idx="3"/>
          </p:cNvCxnSpPr>
          <p:nvPr/>
        </p:nvCxnSpPr>
        <p:spPr bwMode="auto">
          <a:xfrm>
            <a:off x="5442936" y="2991678"/>
            <a:ext cx="642230" cy="12626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2" name="Straight Arrow Connector 61"/>
          <p:cNvCxnSpPr>
            <a:stCxn id="12" idx="3"/>
            <a:endCxn id="18" idx="1"/>
          </p:cNvCxnSpPr>
          <p:nvPr/>
        </p:nvCxnSpPr>
        <p:spPr bwMode="auto">
          <a:xfrm>
            <a:off x="5442936" y="2991678"/>
            <a:ext cx="658960" cy="43747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6" name="Straight Arrow Connector 65"/>
          <p:cNvCxnSpPr>
            <a:stCxn id="17" idx="3"/>
            <a:endCxn id="21" idx="1"/>
          </p:cNvCxnSpPr>
          <p:nvPr/>
        </p:nvCxnSpPr>
        <p:spPr bwMode="auto">
          <a:xfrm>
            <a:off x="6911733" y="3025275"/>
            <a:ext cx="576620" cy="26095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69" name="Straight Arrow Connector 68"/>
          <p:cNvCxnSpPr>
            <a:stCxn id="17" idx="3"/>
          </p:cNvCxnSpPr>
          <p:nvPr/>
        </p:nvCxnSpPr>
        <p:spPr bwMode="auto">
          <a:xfrm>
            <a:off x="6911733" y="3025275"/>
            <a:ext cx="550792" cy="74789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1277452" y="1259129"/>
            <a:ext cx="14554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Beam size = 2</a:t>
            </a:r>
            <a:endParaRPr lang="en-US" sz="1800" dirty="0"/>
          </a:p>
        </p:txBody>
      </p:sp>
      <p:cxnSp>
        <p:nvCxnSpPr>
          <p:cNvPr id="91" name="Straight Arrow Connector 90"/>
          <p:cNvCxnSpPr>
            <a:stCxn id="22" idx="3"/>
          </p:cNvCxnSpPr>
          <p:nvPr/>
        </p:nvCxnSpPr>
        <p:spPr bwMode="auto">
          <a:xfrm>
            <a:off x="8355897" y="3783651"/>
            <a:ext cx="568680" cy="57976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3" name="Straight Arrow Connector 92"/>
          <p:cNvCxnSpPr>
            <a:stCxn id="22" idx="3"/>
            <a:endCxn id="25" idx="1"/>
          </p:cNvCxnSpPr>
          <p:nvPr/>
        </p:nvCxnSpPr>
        <p:spPr bwMode="auto">
          <a:xfrm>
            <a:off x="8355897" y="3783651"/>
            <a:ext cx="568682" cy="188279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7729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Pro/Cons of NMT </a:t>
            </a:r>
            <a:r>
              <a:rPr lang="en-US" dirty="0" err="1"/>
              <a:t>wrt</a:t>
            </a:r>
            <a:r>
              <a:rPr lang="en-US" dirty="0"/>
              <a:t> SMT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Better performance</a:t>
            </a:r>
          </a:p>
          <a:p>
            <a:pPr lvl="1"/>
            <a:r>
              <a:rPr lang="en-US" dirty="0"/>
              <a:t>More </a:t>
            </a:r>
            <a:r>
              <a:rPr lang="en-US" dirty="0">
                <a:solidFill>
                  <a:srgbClr val="00B050"/>
                </a:solidFill>
              </a:rPr>
              <a:t>fluent</a:t>
            </a:r>
          </a:p>
          <a:p>
            <a:pPr lvl="1"/>
            <a:r>
              <a:rPr lang="en-US" dirty="0"/>
              <a:t>Better use of </a:t>
            </a:r>
            <a:r>
              <a:rPr lang="en-US" dirty="0">
                <a:solidFill>
                  <a:srgbClr val="00B050"/>
                </a:solidFill>
              </a:rPr>
              <a:t>context</a:t>
            </a:r>
          </a:p>
          <a:p>
            <a:pPr lvl="1"/>
            <a:r>
              <a:rPr lang="en-US" dirty="0"/>
              <a:t>Better use of </a:t>
            </a:r>
            <a:r>
              <a:rPr lang="en-US" dirty="0">
                <a:solidFill>
                  <a:srgbClr val="00B050"/>
                </a:solidFill>
              </a:rPr>
              <a:t>phrase similarities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00B050"/>
                </a:solidFill>
              </a:rPr>
              <a:t>single neural network</a:t>
            </a:r>
            <a:r>
              <a:rPr lang="en-US" dirty="0"/>
              <a:t> to be optimized end-to-end</a:t>
            </a:r>
          </a:p>
          <a:p>
            <a:pPr lvl="1"/>
            <a:r>
              <a:rPr lang="en-US" dirty="0"/>
              <a:t>No subcomponents to be individually optimized</a:t>
            </a:r>
          </a:p>
          <a:p>
            <a:r>
              <a:rPr lang="en-US" dirty="0"/>
              <a:t>Requires much </a:t>
            </a:r>
            <a:r>
              <a:rPr lang="en-US" dirty="0">
                <a:solidFill>
                  <a:srgbClr val="00B050"/>
                </a:solidFill>
              </a:rPr>
              <a:t>less human engineering effort</a:t>
            </a:r>
          </a:p>
          <a:p>
            <a:pPr lvl="1"/>
            <a:r>
              <a:rPr lang="en-US" dirty="0"/>
              <a:t>No feature engineering</a:t>
            </a:r>
          </a:p>
          <a:p>
            <a:pPr lvl="1"/>
            <a:r>
              <a:rPr lang="en-US" dirty="0"/>
              <a:t>Same method for all language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4B8883-1844-428C-90F6-FE886E5F9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NMT is </a:t>
            </a:r>
            <a:r>
              <a:rPr lang="en-US" dirty="0">
                <a:solidFill>
                  <a:srgbClr val="C00000"/>
                </a:solidFill>
              </a:rPr>
              <a:t>less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interpretable</a:t>
            </a:r>
          </a:p>
          <a:p>
            <a:pPr lvl="1"/>
            <a:r>
              <a:rPr lang="en-US" dirty="0"/>
              <a:t>Hard to debug</a:t>
            </a:r>
          </a:p>
          <a:p>
            <a:r>
              <a:rPr lang="en-US" dirty="0"/>
              <a:t>NMT is </a:t>
            </a:r>
            <a:r>
              <a:rPr lang="en-US" dirty="0">
                <a:solidFill>
                  <a:srgbClr val="C00000"/>
                </a:solidFill>
              </a:rPr>
              <a:t>difficult to control</a:t>
            </a:r>
          </a:p>
          <a:p>
            <a:pPr lvl="1"/>
            <a:r>
              <a:rPr lang="en-US" dirty="0"/>
              <a:t>For example, can’t easily specify rules or guidelines for translation</a:t>
            </a:r>
          </a:p>
          <a:p>
            <a:pPr lvl="1"/>
            <a:r>
              <a:rPr lang="en-US" dirty="0"/>
              <a:t>Safety concerns!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DC3B7E-CB36-4CDE-A1E0-E8CAADEF2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8404FD-87E1-4F61-B1ED-5D0B461A3E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68338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progress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9" y="6533320"/>
            <a:ext cx="10104783" cy="38514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Source</a:t>
            </a:r>
            <a:r>
              <a:rPr lang="en-US" sz="2000" dirty="0"/>
              <a:t>: http://www.meta-net.eu/events/meta-forum-2016/slides/09_sennrich.pdf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4524" y="1082526"/>
            <a:ext cx="8488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[Edinburgh </a:t>
            </a:r>
            <a:r>
              <a:rPr lang="en-US" sz="2000" b="0" i="0" u="none" strike="noStrike" baseline="0" dirty="0" err="1">
                <a:solidFill>
                  <a:srgbClr val="3A88FF"/>
                </a:solidFill>
                <a:latin typeface="Calibri" panose="020F0502020204030204" pitchFamily="34" charset="0"/>
              </a:rPr>
              <a:t>En</a:t>
            </a:r>
            <a:r>
              <a:rPr lang="en-US" sz="2000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-De WMT newstest2013 Cased BLEU; NMT 2015 from U. Montréal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32" y="1575400"/>
            <a:ext cx="9074908" cy="48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3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NMT: the biggest success story of NLP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Neural Machine Translation went from a fringe research activity in </a:t>
            </a:r>
            <a:r>
              <a:rPr lang="en-US" b="1" dirty="0"/>
              <a:t>2014 </a:t>
            </a:r>
            <a:r>
              <a:rPr lang="en-US" dirty="0"/>
              <a:t>to the leading standard method in </a:t>
            </a:r>
            <a:r>
              <a:rPr lang="en-US" b="1" dirty="0"/>
              <a:t>2016</a:t>
            </a:r>
          </a:p>
          <a:p>
            <a:pPr>
              <a:lnSpc>
                <a:spcPct val="200000"/>
              </a:lnSpc>
            </a:pPr>
            <a:r>
              <a:rPr lang="en-US" b="1" dirty="0"/>
              <a:t>2014</a:t>
            </a:r>
            <a:r>
              <a:rPr lang="en-US" dirty="0"/>
              <a:t>: First seq2seq paper published</a:t>
            </a:r>
          </a:p>
          <a:p>
            <a:pPr>
              <a:lnSpc>
                <a:spcPct val="200000"/>
              </a:lnSpc>
            </a:pPr>
            <a:r>
              <a:rPr lang="en-US" b="1" dirty="0"/>
              <a:t>2016</a:t>
            </a:r>
            <a:r>
              <a:rPr lang="en-US" dirty="0"/>
              <a:t>: Google Translate switches from SMT to NMT</a:t>
            </a:r>
          </a:p>
          <a:p>
            <a:pPr>
              <a:lnSpc>
                <a:spcPct val="200000"/>
              </a:lnSpc>
            </a:pPr>
            <a:r>
              <a:rPr lang="en-US" dirty="0"/>
              <a:t>This is amazing!</a:t>
            </a:r>
          </a:p>
          <a:p>
            <a:pPr lvl="1"/>
            <a:r>
              <a:rPr lang="en-US" b="1" dirty="0"/>
              <a:t>SMT </a:t>
            </a:r>
            <a:r>
              <a:rPr lang="en-US" dirty="0"/>
              <a:t>systems, built by hundreds of engineers over many years, outperformed by NMT systems trained by a handful of engineers in a few months</a:t>
            </a:r>
          </a:p>
        </p:txBody>
      </p:sp>
    </p:spTree>
    <p:extLst>
      <p:ext uri="{BB962C8B-B14F-4D97-AF65-F5344CB8AC3E}">
        <p14:creationId xmlns:p14="http://schemas.microsoft.com/office/powerpoint/2010/main" val="2386009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MT a solved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C3399"/>
                </a:solidFill>
              </a:rPr>
              <a:t>Nope!</a:t>
            </a:r>
          </a:p>
          <a:p>
            <a:r>
              <a:rPr lang="en-US" dirty="0"/>
              <a:t>Many difficulties remain:</a:t>
            </a:r>
          </a:p>
          <a:p>
            <a:pPr lvl="1"/>
            <a:r>
              <a:rPr lang="en-US" dirty="0">
                <a:solidFill>
                  <a:srgbClr val="CC3399"/>
                </a:solidFill>
              </a:rPr>
              <a:t>Out-of-vocabulary</a:t>
            </a:r>
            <a:r>
              <a:rPr lang="en-US" dirty="0"/>
              <a:t> words</a:t>
            </a:r>
          </a:p>
          <a:p>
            <a:pPr lvl="1"/>
            <a:r>
              <a:rPr lang="en-US" dirty="0">
                <a:solidFill>
                  <a:srgbClr val="CC3399"/>
                </a:solidFill>
              </a:rPr>
              <a:t>Domain mismatch </a:t>
            </a:r>
            <a:r>
              <a:rPr lang="en-US" dirty="0"/>
              <a:t>between train and test data</a:t>
            </a:r>
          </a:p>
          <a:p>
            <a:pPr lvl="1"/>
            <a:r>
              <a:rPr lang="en-US" dirty="0"/>
              <a:t>Maintaining </a:t>
            </a:r>
            <a:r>
              <a:rPr lang="en-US" dirty="0">
                <a:solidFill>
                  <a:srgbClr val="CC3399"/>
                </a:solidFill>
              </a:rPr>
              <a:t>context</a:t>
            </a:r>
            <a:r>
              <a:rPr lang="en-US" dirty="0"/>
              <a:t> over longer text</a:t>
            </a:r>
          </a:p>
          <a:p>
            <a:pPr lvl="1"/>
            <a:r>
              <a:rPr lang="en-US" dirty="0">
                <a:solidFill>
                  <a:srgbClr val="CC3399"/>
                </a:solidFill>
              </a:rPr>
              <a:t>Low-resource</a:t>
            </a:r>
            <a:r>
              <a:rPr lang="en-US" dirty="0"/>
              <a:t> language pair</a:t>
            </a:r>
          </a:p>
        </p:txBody>
      </p:sp>
    </p:spTree>
    <p:extLst>
      <p:ext uri="{BB962C8B-B14F-4D97-AF65-F5344CB8AC3E}">
        <p14:creationId xmlns:p14="http://schemas.microsoft.com/office/powerpoint/2010/main" val="3810093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NMT research continues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NMT is the </a:t>
            </a:r>
            <a:r>
              <a:rPr lang="en-US" b="1" dirty="0"/>
              <a:t>flagship task </a:t>
            </a:r>
            <a:r>
              <a:rPr lang="en-US" dirty="0"/>
              <a:t>for NLP Deep Learning</a:t>
            </a:r>
          </a:p>
          <a:p>
            <a:r>
              <a:rPr lang="en-US" dirty="0"/>
              <a:t>NMT research has </a:t>
            </a:r>
            <a:r>
              <a:rPr lang="en-US" dirty="0">
                <a:solidFill>
                  <a:srgbClr val="FF00FF"/>
                </a:solidFill>
              </a:rPr>
              <a:t>pioneered</a:t>
            </a:r>
            <a:r>
              <a:rPr lang="en-US" dirty="0"/>
              <a:t> many of the recent innovations of NLP Deep Learning</a:t>
            </a:r>
          </a:p>
          <a:p>
            <a:r>
              <a:rPr lang="en-US" dirty="0"/>
              <a:t>In </a:t>
            </a:r>
            <a:r>
              <a:rPr lang="en-US" b="1" dirty="0"/>
              <a:t>2018</a:t>
            </a:r>
            <a:r>
              <a:rPr lang="en-US" dirty="0"/>
              <a:t>: NMT research continues to </a:t>
            </a:r>
            <a:r>
              <a:rPr lang="en-US" dirty="0">
                <a:solidFill>
                  <a:srgbClr val="FF00FF"/>
                </a:solidFill>
              </a:rPr>
              <a:t>thrive</a:t>
            </a:r>
          </a:p>
          <a:p>
            <a:pPr lvl="1"/>
            <a:r>
              <a:rPr lang="en-US" dirty="0"/>
              <a:t>Researchers have found </a:t>
            </a:r>
            <a:r>
              <a:rPr lang="en-US" i="1" dirty="0">
                <a:solidFill>
                  <a:srgbClr val="FF00FF"/>
                </a:solidFill>
              </a:rPr>
              <a:t>many, many </a:t>
            </a:r>
            <a:r>
              <a:rPr lang="en-US" dirty="0">
                <a:solidFill>
                  <a:srgbClr val="FF00FF"/>
                </a:solidFill>
              </a:rPr>
              <a:t>improvements</a:t>
            </a:r>
            <a:r>
              <a:rPr lang="en-US" dirty="0"/>
              <a:t> to the “vanilla” seq2seq NMT system we’ve presented today</a:t>
            </a:r>
          </a:p>
          <a:p>
            <a:pPr lvl="1"/>
            <a:r>
              <a:rPr lang="en-US" dirty="0"/>
              <a:t>But </a:t>
            </a:r>
            <a:r>
              <a:rPr lang="en-US" dirty="0">
                <a:solidFill>
                  <a:srgbClr val="FF00FF"/>
                </a:solidFill>
              </a:rPr>
              <a:t>one improvement </a:t>
            </a:r>
            <a:r>
              <a:rPr lang="en-US" dirty="0"/>
              <a:t>is so integral that it is the new vanilla…</a:t>
            </a:r>
          </a:p>
          <a:p>
            <a:pPr marL="342900" lvl="1" indent="0" algn="ctr">
              <a:lnSpc>
                <a:spcPct val="250000"/>
              </a:lnSpc>
              <a:buNone/>
            </a:pPr>
            <a:r>
              <a:rPr lang="en-US" sz="3200" b="1" dirty="0">
                <a:solidFill>
                  <a:srgbClr val="C00000"/>
                </a:solidFill>
              </a:rPr>
              <a:t>ATTENTION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Machine Translation (NMT)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7623" y="1891744"/>
            <a:ext cx="4671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latin typeface="Calibri-Italic"/>
              </a:rPr>
              <a:t>the  poor   don’t   have   any  money &lt;END&gt;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574530" y="4568683"/>
            <a:ext cx="4890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-Italic"/>
              </a:rPr>
              <a:t>&lt;START&gt; the     poor    don’t    have    any    money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06578" y="4568683"/>
            <a:ext cx="2510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836373" y="3033087"/>
            <a:ext cx="1145217" cy="1472687"/>
            <a:chOff x="3257764" y="3392556"/>
            <a:chExt cx="1145217" cy="1472687"/>
          </a:xfrm>
        </p:grpSpPr>
        <p:grpSp>
          <p:nvGrpSpPr>
            <p:cNvPr id="12" name="Group 11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5" name="Straight Arrow Connector 14"/>
            <p:cNvCxnSpPr>
              <a:endCxn id="7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19760" y="3821595"/>
              <a:ext cx="883221" cy="356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4198294" y="3033087"/>
            <a:ext cx="638078" cy="1472687"/>
            <a:chOff x="3257764" y="3392556"/>
            <a:chExt cx="638078" cy="1472687"/>
          </a:xfrm>
        </p:grpSpPr>
        <p:grpSp>
          <p:nvGrpSpPr>
            <p:cNvPr id="23" name="Group 2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6" name="Rounded Rectangle 2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4" name="Straight Arrow Connector 23"/>
            <p:cNvCxnSpPr>
              <a:endCxn id="26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3548271" y="3033087"/>
            <a:ext cx="638078" cy="1472687"/>
            <a:chOff x="3257764" y="3392556"/>
            <a:chExt cx="638078" cy="1472687"/>
          </a:xfrm>
        </p:grpSpPr>
        <p:grpSp>
          <p:nvGrpSpPr>
            <p:cNvPr id="32" name="Group 31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3" name="Straight Arrow Connector 32"/>
            <p:cNvCxnSpPr>
              <a:endCxn id="35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2904022" y="3033087"/>
            <a:ext cx="638078" cy="1472687"/>
            <a:chOff x="3257764" y="3392556"/>
            <a:chExt cx="638078" cy="1472687"/>
          </a:xfrm>
        </p:grpSpPr>
        <p:grpSp>
          <p:nvGrpSpPr>
            <p:cNvPr id="41" name="Group 40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44" name="Rounded Rectangle 43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42" name="Straight Arrow Connector 41"/>
            <p:cNvCxnSpPr>
              <a:endCxn id="44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53" name="Rectangle 52"/>
          <p:cNvSpPr/>
          <p:nvPr/>
        </p:nvSpPr>
        <p:spPr bwMode="auto">
          <a:xfrm>
            <a:off x="4656373" y="2915127"/>
            <a:ext cx="610984" cy="1070810"/>
          </a:xfrm>
          <a:prstGeom prst="rect">
            <a:avLst/>
          </a:prstGeom>
          <a:noFill/>
          <a:ln w="38100" cap="sq" cmpd="sng" algn="ctr">
            <a:solidFill>
              <a:srgbClr val="FF96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38663" y="1790353"/>
            <a:ext cx="2297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FF8800"/>
                </a:solidFill>
                <a:latin typeface="Calibri" panose="020F0502020204030204" pitchFamily="34" charset="0"/>
              </a:rPr>
              <a:t>Encoding of the source sentence.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891150" y="5738696"/>
            <a:ext cx="4880607" cy="461665"/>
          </a:xfrm>
          <a:prstGeom prst="rect">
            <a:avLst/>
          </a:prstGeom>
          <a:ln w="28575"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Problems with this architecture?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80055" y="5035101"/>
            <a:ext cx="2163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Source sentence (input)</a:t>
            </a:r>
            <a:endParaRPr lang="en-US" dirty="0"/>
          </a:p>
        </p:txBody>
      </p:sp>
      <p:sp>
        <p:nvSpPr>
          <p:cNvPr id="60" name="Left Brace 59"/>
          <p:cNvSpPr/>
          <p:nvPr/>
        </p:nvSpPr>
        <p:spPr bwMode="auto">
          <a:xfrm>
            <a:off x="2287220" y="305959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 rot="16200000">
            <a:off x="1489801" y="3281253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sp>
        <p:nvSpPr>
          <p:cNvPr id="62" name="Right Brace 61"/>
          <p:cNvSpPr/>
          <p:nvPr/>
        </p:nvSpPr>
        <p:spPr bwMode="auto">
          <a:xfrm>
            <a:off x="10464583" y="3033087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 rot="5400000">
            <a:off x="10366387" y="3339334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cxnSp>
        <p:nvCxnSpPr>
          <p:cNvPr id="65" name="Straight Arrow Connector 64"/>
          <p:cNvCxnSpPr>
            <a:stCxn id="55" idx="2"/>
          </p:cNvCxnSpPr>
          <p:nvPr/>
        </p:nvCxnSpPr>
        <p:spPr bwMode="auto">
          <a:xfrm>
            <a:off x="3687518" y="2436684"/>
            <a:ext cx="968854" cy="478443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C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grpSp>
        <p:nvGrpSpPr>
          <p:cNvPr id="145" name="Group 144"/>
          <p:cNvGrpSpPr/>
          <p:nvPr/>
        </p:nvGrpSpPr>
        <p:grpSpPr>
          <a:xfrm>
            <a:off x="7254170" y="3032385"/>
            <a:ext cx="638078" cy="1472687"/>
            <a:chOff x="3257764" y="3392556"/>
            <a:chExt cx="638078" cy="1472687"/>
          </a:xfrm>
        </p:grpSpPr>
        <p:grpSp>
          <p:nvGrpSpPr>
            <p:cNvPr id="146" name="Group 14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49" name="Rounded Rectangle 14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47" name="Straight Arrow Connector 146"/>
            <p:cNvCxnSpPr>
              <a:endCxn id="14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8" name="Straight Arrow Connector 147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54" name="Group 153"/>
          <p:cNvGrpSpPr/>
          <p:nvPr/>
        </p:nvGrpSpPr>
        <p:grpSpPr>
          <a:xfrm>
            <a:off x="6604147" y="3032385"/>
            <a:ext cx="638078" cy="1472687"/>
            <a:chOff x="3257764" y="3392556"/>
            <a:chExt cx="638078" cy="1472687"/>
          </a:xfrm>
        </p:grpSpPr>
        <p:grpSp>
          <p:nvGrpSpPr>
            <p:cNvPr id="155" name="Group 15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58" name="Rounded Rectangle 15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56" name="Straight Arrow Connector 155"/>
            <p:cNvCxnSpPr>
              <a:endCxn id="158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63" name="Group 162"/>
          <p:cNvGrpSpPr/>
          <p:nvPr/>
        </p:nvGrpSpPr>
        <p:grpSpPr>
          <a:xfrm>
            <a:off x="5959898" y="3032385"/>
            <a:ext cx="638078" cy="1472687"/>
            <a:chOff x="3257764" y="3392556"/>
            <a:chExt cx="638078" cy="1472687"/>
          </a:xfrm>
        </p:grpSpPr>
        <p:grpSp>
          <p:nvGrpSpPr>
            <p:cNvPr id="164" name="Group 163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67" name="Rounded Rectangle 166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65" name="Straight Arrow Connector 164"/>
            <p:cNvCxnSpPr>
              <a:endCxn id="167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72" name="Group 171"/>
          <p:cNvGrpSpPr/>
          <p:nvPr/>
        </p:nvGrpSpPr>
        <p:grpSpPr>
          <a:xfrm>
            <a:off x="7902903" y="3018086"/>
            <a:ext cx="638078" cy="1472687"/>
            <a:chOff x="3257764" y="3392556"/>
            <a:chExt cx="638078" cy="1472687"/>
          </a:xfrm>
        </p:grpSpPr>
        <p:grpSp>
          <p:nvGrpSpPr>
            <p:cNvPr id="173" name="Group 17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76" name="Rounded Rectangle 17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8" name="Oval 17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9" name="Oval 17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0" name="Oval 17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74" name="Straight Arrow Connector 173"/>
            <p:cNvCxnSpPr>
              <a:endCxn id="176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75" name="Straight Arrow Connector 174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81" name="Group 180"/>
          <p:cNvGrpSpPr/>
          <p:nvPr/>
        </p:nvGrpSpPr>
        <p:grpSpPr>
          <a:xfrm>
            <a:off x="9171204" y="3006535"/>
            <a:ext cx="638078" cy="1472687"/>
            <a:chOff x="3257764" y="3392556"/>
            <a:chExt cx="638078" cy="1472687"/>
          </a:xfrm>
        </p:grpSpPr>
        <p:grpSp>
          <p:nvGrpSpPr>
            <p:cNvPr id="182" name="Group 181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85" name="Rounded Rectangle 184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7" name="Oval 186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8" name="Oval 187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9" name="Oval 188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83" name="Straight Arrow Connector 182"/>
            <p:cNvCxnSpPr>
              <a:endCxn id="185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4" name="Straight Arrow Connector 183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90" name="Group 189"/>
          <p:cNvGrpSpPr/>
          <p:nvPr/>
        </p:nvGrpSpPr>
        <p:grpSpPr>
          <a:xfrm>
            <a:off x="8521181" y="3006535"/>
            <a:ext cx="638078" cy="1472687"/>
            <a:chOff x="3257764" y="3392556"/>
            <a:chExt cx="638078" cy="1472687"/>
          </a:xfrm>
        </p:grpSpPr>
        <p:grpSp>
          <p:nvGrpSpPr>
            <p:cNvPr id="191" name="Group 190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94" name="Rounded Rectangle 193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5" name="Oval 194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6" name="Oval 195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7" name="Oval 196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8" name="Oval 197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92" name="Straight Arrow Connector 191"/>
            <p:cNvCxnSpPr>
              <a:endCxn id="194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93" name="Straight Arrow Connector 192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99" name="Group 198"/>
          <p:cNvGrpSpPr/>
          <p:nvPr/>
        </p:nvGrpSpPr>
        <p:grpSpPr>
          <a:xfrm>
            <a:off x="9819937" y="2992236"/>
            <a:ext cx="267423" cy="1472687"/>
            <a:chOff x="3257764" y="3392556"/>
            <a:chExt cx="267423" cy="1472687"/>
          </a:xfrm>
        </p:grpSpPr>
        <p:grpSp>
          <p:nvGrpSpPr>
            <p:cNvPr id="200" name="Group 199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02" name="Rounded Rectangle 201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3" name="Oval 202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4" name="Oval 203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5" name="Oval 204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6" name="Oval 205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01" name="Straight Arrow Connector 200"/>
            <p:cNvCxnSpPr>
              <a:endCxn id="202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07" name="Group 206"/>
          <p:cNvGrpSpPr/>
          <p:nvPr/>
        </p:nvGrpSpPr>
        <p:grpSpPr>
          <a:xfrm>
            <a:off x="6087036" y="2222762"/>
            <a:ext cx="3866612" cy="809625"/>
            <a:chOff x="6520544" y="2635577"/>
            <a:chExt cx="3866612" cy="635694"/>
          </a:xfrm>
        </p:grpSpPr>
        <p:cxnSp>
          <p:nvCxnSpPr>
            <p:cNvPr id="208" name="Straight Arrow Connector 207"/>
            <p:cNvCxnSpPr/>
            <p:nvPr/>
          </p:nvCxnSpPr>
          <p:spPr bwMode="auto">
            <a:xfrm flipH="1" flipV="1">
              <a:off x="6520544" y="2681851"/>
              <a:ext cx="6573" cy="589420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 bwMode="auto">
            <a:xfrm flipH="1" flipV="1">
              <a:off x="7165161" y="2673311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 bwMode="auto">
            <a:xfrm flipH="1" flipV="1">
              <a:off x="7805938" y="2667720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11" name="Straight Arrow Connector 210"/>
            <p:cNvCxnSpPr/>
            <p:nvPr/>
          </p:nvCxnSpPr>
          <p:spPr bwMode="auto">
            <a:xfrm flipH="1" flipV="1">
              <a:off x="8449743" y="2661602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 bwMode="auto">
            <a:xfrm flipH="1" flipV="1">
              <a:off x="9095634" y="2644086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13" name="Straight Arrow Connector 212"/>
            <p:cNvCxnSpPr/>
            <p:nvPr/>
          </p:nvCxnSpPr>
          <p:spPr bwMode="auto">
            <a:xfrm flipH="1" flipV="1">
              <a:off x="9738423" y="2635577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14" name="Straight Arrow Connector 213"/>
            <p:cNvCxnSpPr/>
            <p:nvPr/>
          </p:nvCxnSpPr>
          <p:spPr bwMode="auto">
            <a:xfrm flipH="1" flipV="1">
              <a:off x="10380583" y="2642360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215" name="Rectangle 214"/>
          <p:cNvSpPr/>
          <p:nvPr/>
        </p:nvSpPr>
        <p:spPr>
          <a:xfrm rot="16200000">
            <a:off x="5549320" y="2518887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 rot="16200000">
            <a:off x="6179392" y="2551173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17" name="Rectangle 216"/>
          <p:cNvSpPr/>
          <p:nvPr/>
        </p:nvSpPr>
        <p:spPr>
          <a:xfrm rot="16200000">
            <a:off x="6829352" y="2540233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18" name="Rectangle 217"/>
          <p:cNvSpPr/>
          <p:nvPr/>
        </p:nvSpPr>
        <p:spPr>
          <a:xfrm rot="16200000">
            <a:off x="7464056" y="2538163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19" name="Rectangle 218"/>
          <p:cNvSpPr/>
          <p:nvPr/>
        </p:nvSpPr>
        <p:spPr>
          <a:xfrm rot="16200000">
            <a:off x="8140211" y="2525511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 rot="16200000">
            <a:off x="8784665" y="2525511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 rot="16200000">
            <a:off x="9425112" y="2499280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cxnSp>
        <p:nvCxnSpPr>
          <p:cNvPr id="222" name="Straight Arrow Connector 221"/>
          <p:cNvCxnSpPr/>
          <p:nvPr/>
        </p:nvCxnSpPr>
        <p:spPr bwMode="auto">
          <a:xfrm>
            <a:off x="6154809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223" name="Straight Arrow Connector 222"/>
          <p:cNvCxnSpPr/>
          <p:nvPr/>
        </p:nvCxnSpPr>
        <p:spPr bwMode="auto">
          <a:xfrm>
            <a:off x="6811699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224" name="Straight Arrow Connector 223"/>
          <p:cNvCxnSpPr/>
          <p:nvPr/>
        </p:nvCxnSpPr>
        <p:spPr bwMode="auto">
          <a:xfrm>
            <a:off x="7445848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225" name="Straight Arrow Connector 224"/>
          <p:cNvCxnSpPr/>
          <p:nvPr/>
        </p:nvCxnSpPr>
        <p:spPr bwMode="auto">
          <a:xfrm>
            <a:off x="8110269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226" name="Straight Arrow Connector 225"/>
          <p:cNvCxnSpPr/>
          <p:nvPr/>
        </p:nvCxnSpPr>
        <p:spPr bwMode="auto">
          <a:xfrm>
            <a:off x="8719370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227" name="Straight Arrow Connector 226"/>
          <p:cNvCxnSpPr/>
          <p:nvPr/>
        </p:nvCxnSpPr>
        <p:spPr bwMode="auto">
          <a:xfrm>
            <a:off x="9368520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sp>
        <p:nvSpPr>
          <p:cNvPr id="228" name="Right Brace 227"/>
          <p:cNvSpPr/>
          <p:nvPr/>
        </p:nvSpPr>
        <p:spPr bwMode="auto">
          <a:xfrm rot="5400000">
            <a:off x="3985631" y="3818259"/>
            <a:ext cx="173610" cy="2336830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5400" y="1166819"/>
            <a:ext cx="2502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Target sentence (output)</a:t>
            </a:r>
            <a:endParaRPr lang="en-US" sz="1800" dirty="0"/>
          </a:p>
        </p:txBody>
      </p:sp>
      <p:sp>
        <p:nvSpPr>
          <p:cNvPr id="141" name="Right Brace 140"/>
          <p:cNvSpPr/>
          <p:nvPr/>
        </p:nvSpPr>
        <p:spPr bwMode="auto">
          <a:xfrm rot="16200000" flipV="1">
            <a:off x="8051173" y="-431311"/>
            <a:ext cx="220750" cy="4376797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33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FF"/>
                </a:solidFill>
              </a:rPr>
              <a:t>Attention</a:t>
            </a:r>
            <a:r>
              <a:rPr lang="en-US" b="1" dirty="0"/>
              <a:t> </a:t>
            </a:r>
            <a:r>
              <a:rPr lang="en-US" dirty="0"/>
              <a:t>provides a solution to the bottleneck problem.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FF"/>
                </a:solidFill>
              </a:rPr>
              <a:t>Core idea</a:t>
            </a:r>
            <a:r>
              <a:rPr lang="en-US" dirty="0"/>
              <a:t>: on each step of the decoder, </a:t>
            </a:r>
            <a:r>
              <a:rPr lang="en-US" i="1" dirty="0">
                <a:solidFill>
                  <a:srgbClr val="FF00FF"/>
                </a:solidFill>
              </a:rPr>
              <a:t>focus on a particular part</a:t>
            </a:r>
            <a:r>
              <a:rPr lang="en-US" i="1" dirty="0"/>
              <a:t> </a:t>
            </a:r>
            <a:r>
              <a:rPr lang="en-US" dirty="0"/>
              <a:t>of the source sequence</a:t>
            </a:r>
          </a:p>
          <a:p>
            <a:pPr>
              <a:lnSpc>
                <a:spcPct val="200000"/>
              </a:lnSpc>
            </a:pPr>
            <a:r>
              <a:rPr lang="en-US" dirty="0"/>
              <a:t>First we will show via diagram (no equations), then we will show with equation</a:t>
            </a:r>
          </a:p>
        </p:txBody>
      </p:sp>
    </p:spTree>
    <p:extLst>
      <p:ext uri="{BB962C8B-B14F-4D97-AF65-F5344CB8AC3E}">
        <p14:creationId xmlns:p14="http://schemas.microsoft.com/office/powerpoint/2010/main" val="3522648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with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7740" y="6079427"/>
            <a:ext cx="48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&lt;START&gt;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8281" y="6079427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 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19997" y="4543831"/>
            <a:ext cx="662847" cy="1472687"/>
            <a:chOff x="3257764" y="3392556"/>
            <a:chExt cx="662847" cy="1472687"/>
          </a:xfrm>
        </p:grpSpPr>
        <p:grpSp>
          <p:nvGrpSpPr>
            <p:cNvPr id="7" name="Group 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" name="Straight Arrow Connector 7"/>
            <p:cNvCxnSpPr>
              <a:endCxn id="10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56061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269974" y="4543831"/>
            <a:ext cx="650388" cy="1472687"/>
            <a:chOff x="3257764" y="3392556"/>
            <a:chExt cx="650388" cy="1472687"/>
          </a:xfrm>
        </p:grpSpPr>
        <p:grpSp>
          <p:nvGrpSpPr>
            <p:cNvPr id="16" name="Group 1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endCxn id="19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4815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625725" y="4543831"/>
            <a:ext cx="638277" cy="1472687"/>
            <a:chOff x="3257764" y="3392556"/>
            <a:chExt cx="638277" cy="1472687"/>
          </a:xfrm>
        </p:grpSpPr>
        <p:grpSp>
          <p:nvGrpSpPr>
            <p:cNvPr id="25" name="Group 2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endCxn id="28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353604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33" name="Left Brace 32"/>
          <p:cNvSpPr/>
          <p:nvPr/>
        </p:nvSpPr>
        <p:spPr bwMode="auto">
          <a:xfrm>
            <a:off x="2234207" y="4557083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1436788" y="4778745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68730" y="4529532"/>
            <a:ext cx="1081813" cy="1472687"/>
            <a:chOff x="3257764" y="3392556"/>
            <a:chExt cx="1081813" cy="1472687"/>
          </a:xfrm>
        </p:grpSpPr>
        <p:grpSp>
          <p:nvGrpSpPr>
            <p:cNvPr id="36" name="Group 3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7" name="Straight Arrow Connector 36"/>
            <p:cNvCxnSpPr>
              <a:endCxn id="3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3521371" y="3784257"/>
              <a:ext cx="818206" cy="12777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5664541" y="4530579"/>
            <a:ext cx="638078" cy="1472687"/>
            <a:chOff x="3257764" y="3392556"/>
            <a:chExt cx="638078" cy="1472687"/>
          </a:xfrm>
        </p:grpSpPr>
        <p:grpSp>
          <p:nvGrpSpPr>
            <p:cNvPr id="63" name="Group 6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66" name="Rounded Rectangle 6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endCxn id="66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06" name="Right Brace 105"/>
          <p:cNvSpPr/>
          <p:nvPr/>
        </p:nvSpPr>
        <p:spPr bwMode="auto">
          <a:xfrm>
            <a:off x="10000762" y="4504075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 rot="5400000">
            <a:off x="9902566" y="4810322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2694489" y="3772617"/>
            <a:ext cx="109725" cy="779051"/>
            <a:chOff x="2018629" y="3750481"/>
            <a:chExt cx="109725" cy="779051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2" name="Oval 141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349468" y="3772617"/>
            <a:ext cx="109725" cy="779051"/>
            <a:chOff x="2018629" y="3750481"/>
            <a:chExt cx="109725" cy="779051"/>
          </a:xfrm>
        </p:grpSpPr>
        <p:cxnSp>
          <p:nvCxnSpPr>
            <p:cNvPr id="147" name="Straight Arrow Connector 146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998845" y="3772617"/>
            <a:ext cx="109725" cy="779051"/>
            <a:chOff x="2018629" y="3750481"/>
            <a:chExt cx="109725" cy="779051"/>
          </a:xfrm>
        </p:grpSpPr>
        <p:cxnSp>
          <p:nvCxnSpPr>
            <p:cNvPr id="151" name="Straight Arrow Connector 150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3" name="Oval 152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650096" y="3772617"/>
            <a:ext cx="109725" cy="779051"/>
            <a:chOff x="2018629" y="3750481"/>
            <a:chExt cx="109725" cy="779051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7" name="Oval 156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77" name="Straight Arrow Connector 176"/>
          <p:cNvCxnSpPr>
            <a:stCxn id="66" idx="0"/>
            <a:endCxn id="142" idx="5"/>
          </p:cNvCxnSpPr>
          <p:nvPr/>
        </p:nvCxnSpPr>
        <p:spPr bwMode="auto">
          <a:xfrm flipH="1" flipV="1">
            <a:off x="2788145" y="3864801"/>
            <a:ext cx="3010108" cy="66577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1" name="Straight Arrow Connector 180"/>
          <p:cNvCxnSpPr>
            <a:stCxn id="66" idx="0"/>
            <a:endCxn id="149" idx="6"/>
          </p:cNvCxnSpPr>
          <p:nvPr/>
        </p:nvCxnSpPr>
        <p:spPr bwMode="auto">
          <a:xfrm flipH="1" flipV="1">
            <a:off x="3459193" y="3826617"/>
            <a:ext cx="2339060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2" name="Straight Arrow Connector 181"/>
          <p:cNvCxnSpPr>
            <a:stCxn id="66" idx="0"/>
            <a:endCxn id="153" idx="6"/>
          </p:cNvCxnSpPr>
          <p:nvPr/>
        </p:nvCxnSpPr>
        <p:spPr bwMode="auto">
          <a:xfrm flipH="1" flipV="1">
            <a:off x="4108570" y="3826617"/>
            <a:ext cx="1689683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3" name="Straight Arrow Connector 182"/>
          <p:cNvCxnSpPr>
            <a:stCxn id="66" idx="0"/>
            <a:endCxn id="157" idx="6"/>
          </p:cNvCxnSpPr>
          <p:nvPr/>
        </p:nvCxnSpPr>
        <p:spPr bwMode="auto">
          <a:xfrm flipH="1" flipV="1">
            <a:off x="4759821" y="3826617"/>
            <a:ext cx="1038432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5" name="Rectangle 204"/>
          <p:cNvSpPr/>
          <p:nvPr/>
        </p:nvSpPr>
        <p:spPr>
          <a:xfrm rot="16200000">
            <a:off x="1473513" y="3439630"/>
            <a:ext cx="97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scores</a:t>
            </a:r>
            <a:endParaRPr lang="en-US" dirty="0"/>
          </a:p>
        </p:txBody>
      </p:sp>
      <p:sp>
        <p:nvSpPr>
          <p:cNvPr id="206" name="Left Brace 205"/>
          <p:cNvSpPr/>
          <p:nvPr/>
        </p:nvSpPr>
        <p:spPr bwMode="auto">
          <a:xfrm>
            <a:off x="2254555" y="343943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9997" y="1733882"/>
            <a:ext cx="117198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dot product</a:t>
            </a:r>
            <a:endParaRPr lang="en-US" dirty="0"/>
          </a:p>
        </p:txBody>
      </p:sp>
      <p:cxnSp>
        <p:nvCxnSpPr>
          <p:cNvPr id="158" name="Straight Arrow Connector 157"/>
          <p:cNvCxnSpPr>
            <a:stCxn id="3" idx="2"/>
            <a:endCxn id="142" idx="7"/>
          </p:cNvCxnSpPr>
          <p:nvPr/>
        </p:nvCxnSpPr>
        <p:spPr bwMode="auto">
          <a:xfrm flipH="1">
            <a:off x="2788145" y="2072436"/>
            <a:ext cx="1717846" cy="171599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64" name="Straight Arrow Connector 163"/>
          <p:cNvCxnSpPr>
            <a:stCxn id="3" idx="2"/>
            <a:endCxn id="149" idx="0"/>
          </p:cNvCxnSpPr>
          <p:nvPr/>
        </p:nvCxnSpPr>
        <p:spPr bwMode="auto">
          <a:xfrm flipH="1">
            <a:off x="3404331" y="2072436"/>
            <a:ext cx="1101660" cy="170018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66" name="Straight Arrow Connector 165"/>
          <p:cNvCxnSpPr>
            <a:stCxn id="3" idx="2"/>
            <a:endCxn id="153" idx="0"/>
          </p:cNvCxnSpPr>
          <p:nvPr/>
        </p:nvCxnSpPr>
        <p:spPr bwMode="auto">
          <a:xfrm flipH="1">
            <a:off x="4053708" y="2072436"/>
            <a:ext cx="452283" cy="170018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68" name="Straight Arrow Connector 167"/>
          <p:cNvCxnSpPr>
            <a:stCxn id="3" idx="2"/>
          </p:cNvCxnSpPr>
          <p:nvPr/>
        </p:nvCxnSpPr>
        <p:spPr bwMode="auto">
          <a:xfrm>
            <a:off x="4505991" y="2072436"/>
            <a:ext cx="191911" cy="170018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255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1990s-2010s: 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SMT is a huge research field</a:t>
            </a:r>
          </a:p>
          <a:p>
            <a:pPr lvl="1"/>
            <a:r>
              <a:rPr lang="en-US" dirty="0"/>
              <a:t>The best systems are extremely complex</a:t>
            </a:r>
          </a:p>
          <a:p>
            <a:pPr lvl="1"/>
            <a:r>
              <a:rPr lang="en-US" dirty="0"/>
              <a:t>Hundreds of important details, too many to mention</a:t>
            </a:r>
          </a:p>
          <a:p>
            <a:pPr lvl="1"/>
            <a:r>
              <a:rPr lang="en-US" dirty="0"/>
              <a:t>Systems have many separately-designed subcomponents</a:t>
            </a:r>
          </a:p>
          <a:p>
            <a:pPr lvl="1"/>
            <a:r>
              <a:rPr lang="en-US" dirty="0"/>
              <a:t>Lots of feature engineering</a:t>
            </a:r>
          </a:p>
          <a:p>
            <a:pPr lvl="2"/>
            <a:r>
              <a:rPr lang="en-US" dirty="0"/>
              <a:t>Need to design features to capture particular language phenomena</a:t>
            </a:r>
          </a:p>
          <a:p>
            <a:r>
              <a:rPr lang="en-US" dirty="0"/>
              <a:t>Require compiling and maintaining extra resources</a:t>
            </a:r>
          </a:p>
          <a:p>
            <a:pPr lvl="1"/>
            <a:r>
              <a:rPr lang="en-US" dirty="0"/>
              <a:t>Like tables of equivalent phrases</a:t>
            </a:r>
          </a:p>
          <a:p>
            <a:r>
              <a:rPr lang="en-US" dirty="0"/>
              <a:t>Lots of human effort to maintain</a:t>
            </a:r>
          </a:p>
          <a:p>
            <a:pPr lvl="1"/>
            <a:r>
              <a:rPr lang="en-US" dirty="0"/>
              <a:t>Repeated effort for each language pair!</a:t>
            </a:r>
          </a:p>
        </p:txBody>
      </p:sp>
    </p:spTree>
    <p:extLst>
      <p:ext uri="{BB962C8B-B14F-4D97-AF65-F5344CB8AC3E}">
        <p14:creationId xmlns:p14="http://schemas.microsoft.com/office/powerpoint/2010/main" val="3277310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with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7740" y="6079427"/>
            <a:ext cx="48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&lt;START&gt;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8281" y="6079427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 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19997" y="4543831"/>
            <a:ext cx="662847" cy="1472687"/>
            <a:chOff x="3257764" y="3392556"/>
            <a:chExt cx="662847" cy="1472687"/>
          </a:xfrm>
        </p:grpSpPr>
        <p:grpSp>
          <p:nvGrpSpPr>
            <p:cNvPr id="7" name="Group 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" name="Straight Arrow Connector 7"/>
            <p:cNvCxnSpPr>
              <a:endCxn id="10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56061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269974" y="4543831"/>
            <a:ext cx="650388" cy="1472687"/>
            <a:chOff x="3257764" y="3392556"/>
            <a:chExt cx="650388" cy="1472687"/>
          </a:xfrm>
        </p:grpSpPr>
        <p:grpSp>
          <p:nvGrpSpPr>
            <p:cNvPr id="16" name="Group 1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endCxn id="19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4815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625725" y="4543831"/>
            <a:ext cx="638277" cy="1472687"/>
            <a:chOff x="3257764" y="3392556"/>
            <a:chExt cx="638277" cy="1472687"/>
          </a:xfrm>
        </p:grpSpPr>
        <p:grpSp>
          <p:nvGrpSpPr>
            <p:cNvPr id="25" name="Group 2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endCxn id="28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353604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33" name="Left Brace 32"/>
          <p:cNvSpPr/>
          <p:nvPr/>
        </p:nvSpPr>
        <p:spPr bwMode="auto">
          <a:xfrm>
            <a:off x="2234207" y="4557083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1436788" y="4778745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68730" y="4529532"/>
            <a:ext cx="1081813" cy="1472687"/>
            <a:chOff x="3257764" y="3392556"/>
            <a:chExt cx="1081813" cy="1472687"/>
          </a:xfrm>
        </p:grpSpPr>
        <p:grpSp>
          <p:nvGrpSpPr>
            <p:cNvPr id="36" name="Group 3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7" name="Straight Arrow Connector 36"/>
            <p:cNvCxnSpPr>
              <a:endCxn id="3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3521371" y="3784257"/>
              <a:ext cx="818206" cy="12777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5664541" y="4530579"/>
            <a:ext cx="638078" cy="1472687"/>
            <a:chOff x="3257764" y="3392556"/>
            <a:chExt cx="638078" cy="1472687"/>
          </a:xfrm>
        </p:grpSpPr>
        <p:grpSp>
          <p:nvGrpSpPr>
            <p:cNvPr id="63" name="Group 6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66" name="Rounded Rectangle 6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endCxn id="66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06" name="Right Brace 105"/>
          <p:cNvSpPr/>
          <p:nvPr/>
        </p:nvSpPr>
        <p:spPr bwMode="auto">
          <a:xfrm>
            <a:off x="10000762" y="4504075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 rot="5400000">
            <a:off x="9902566" y="4810322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2694489" y="3772617"/>
            <a:ext cx="109725" cy="779051"/>
            <a:chOff x="2018629" y="3750481"/>
            <a:chExt cx="109725" cy="779051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2" name="Oval 141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349468" y="3772617"/>
            <a:ext cx="109725" cy="779051"/>
            <a:chOff x="2018629" y="3750481"/>
            <a:chExt cx="109725" cy="779051"/>
          </a:xfrm>
        </p:grpSpPr>
        <p:cxnSp>
          <p:nvCxnSpPr>
            <p:cNvPr id="147" name="Straight Arrow Connector 146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998845" y="3772617"/>
            <a:ext cx="109725" cy="779051"/>
            <a:chOff x="2018629" y="3750481"/>
            <a:chExt cx="109725" cy="779051"/>
          </a:xfrm>
        </p:grpSpPr>
        <p:cxnSp>
          <p:nvCxnSpPr>
            <p:cNvPr id="151" name="Straight Arrow Connector 150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3" name="Oval 152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650096" y="3772617"/>
            <a:ext cx="109725" cy="779051"/>
            <a:chOff x="2018629" y="3750481"/>
            <a:chExt cx="109725" cy="779051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7" name="Oval 156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77" name="Straight Arrow Connector 176"/>
          <p:cNvCxnSpPr>
            <a:stCxn id="66" idx="0"/>
            <a:endCxn id="142" idx="5"/>
          </p:cNvCxnSpPr>
          <p:nvPr/>
        </p:nvCxnSpPr>
        <p:spPr bwMode="auto">
          <a:xfrm flipH="1" flipV="1">
            <a:off x="2788145" y="3864801"/>
            <a:ext cx="3010108" cy="66577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1" name="Straight Arrow Connector 180"/>
          <p:cNvCxnSpPr>
            <a:stCxn id="66" idx="0"/>
            <a:endCxn id="149" idx="6"/>
          </p:cNvCxnSpPr>
          <p:nvPr/>
        </p:nvCxnSpPr>
        <p:spPr bwMode="auto">
          <a:xfrm flipH="1" flipV="1">
            <a:off x="3459193" y="3826617"/>
            <a:ext cx="2339060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2" name="Straight Arrow Connector 181"/>
          <p:cNvCxnSpPr>
            <a:stCxn id="66" idx="0"/>
            <a:endCxn id="153" idx="6"/>
          </p:cNvCxnSpPr>
          <p:nvPr/>
        </p:nvCxnSpPr>
        <p:spPr bwMode="auto">
          <a:xfrm flipH="1" flipV="1">
            <a:off x="4108570" y="3826617"/>
            <a:ext cx="1689683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3" name="Straight Arrow Connector 182"/>
          <p:cNvCxnSpPr>
            <a:stCxn id="66" idx="0"/>
            <a:endCxn id="157" idx="6"/>
          </p:cNvCxnSpPr>
          <p:nvPr/>
        </p:nvCxnSpPr>
        <p:spPr bwMode="auto">
          <a:xfrm flipH="1" flipV="1">
            <a:off x="4759821" y="3826617"/>
            <a:ext cx="1038432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5" name="Rectangle 204"/>
          <p:cNvSpPr/>
          <p:nvPr/>
        </p:nvSpPr>
        <p:spPr>
          <a:xfrm rot="16200000">
            <a:off x="1473513" y="3439630"/>
            <a:ext cx="97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scores</a:t>
            </a:r>
            <a:endParaRPr lang="en-US" dirty="0"/>
          </a:p>
        </p:txBody>
      </p:sp>
      <p:sp>
        <p:nvSpPr>
          <p:cNvPr id="206" name="Left Brace 205"/>
          <p:cNvSpPr/>
          <p:nvPr/>
        </p:nvSpPr>
        <p:spPr bwMode="auto">
          <a:xfrm>
            <a:off x="2254555" y="343943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12336" y="1356952"/>
            <a:ext cx="3239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On this decoder </a:t>
            </a:r>
            <a:r>
              <a:rPr lang="en-US" sz="1800" b="0" i="0" u="none" strike="noStrike" baseline="0" dirty="0" err="1">
                <a:solidFill>
                  <a:srgbClr val="BC57BF"/>
                </a:solidFill>
                <a:latin typeface="Calibri" panose="020F0502020204030204" pitchFamily="34" charset="0"/>
              </a:rPr>
              <a:t>timestep</a:t>
            </a:r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, we’re</a:t>
            </a:r>
          </a:p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mostly focusing on the first</a:t>
            </a:r>
          </a:p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encoder hidden state (</a:t>
            </a:r>
            <a:r>
              <a:rPr lang="en-US" sz="1800" b="0" i="1" u="none" strike="noStrike" baseline="0" dirty="0">
                <a:solidFill>
                  <a:srgbClr val="BC57BF"/>
                </a:solidFill>
                <a:latin typeface="Calibri-Italic"/>
              </a:rPr>
              <a:t>”les”</a:t>
            </a:r>
            <a:endParaRPr lang="en-US" sz="1800" dirty="0"/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2625725" y="3095003"/>
            <a:ext cx="222108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2646382" y="2657396"/>
            <a:ext cx="188573" cy="418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962667" y="2995668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299119" y="2999931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Left Brace 93"/>
          <p:cNvSpPr/>
          <p:nvPr/>
        </p:nvSpPr>
        <p:spPr bwMode="auto">
          <a:xfrm>
            <a:off x="2241175" y="202271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1395038" y="2042967"/>
            <a:ext cx="115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distribution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 flipV="1">
            <a:off x="2749351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 flipV="1">
            <a:off x="3404330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4053707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H="1" flipV="1">
            <a:off x="4704958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5942618" y="3136613"/>
            <a:ext cx="3220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Take </a:t>
            </a:r>
            <a:r>
              <a:rPr lang="en-US" sz="1800" b="0" i="0" u="none" strike="noStrike" baseline="0" dirty="0" err="1">
                <a:solidFill>
                  <a:srgbClr val="BC57BF"/>
                </a:solidFill>
                <a:latin typeface="Calibri" panose="020F0502020204030204" pitchFamily="34" charset="0"/>
              </a:rPr>
              <a:t>softmax</a:t>
            </a:r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 to turn the scores</a:t>
            </a:r>
          </a:p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into a probability </a:t>
            </a:r>
            <a:r>
              <a:rPr lang="en-US" sz="1800" b="0" i="0" u="none" strike="noStrike" baseline="0" dirty="0" err="1">
                <a:solidFill>
                  <a:srgbClr val="BC57BF"/>
                </a:solidFill>
                <a:latin typeface="Calibri" panose="020F0502020204030204" pitchFamily="34" charset="0"/>
              </a:rPr>
              <a:t>distrìbution</a:t>
            </a:r>
            <a:endParaRPr lang="en-US" sz="1800" dirty="0"/>
          </a:p>
        </p:txBody>
      </p:sp>
      <p:sp>
        <p:nvSpPr>
          <p:cNvPr id="102" name="Rectangle 101"/>
          <p:cNvSpPr/>
          <p:nvPr/>
        </p:nvSpPr>
        <p:spPr bwMode="auto">
          <a:xfrm>
            <a:off x="4608154" y="2993614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 bwMode="auto">
          <a:xfrm flipH="1">
            <a:off x="2893148" y="2067211"/>
            <a:ext cx="639544" cy="590185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05" name="Straight Arrow Connector 104"/>
          <p:cNvCxnSpPr>
            <a:stCxn id="45" idx="1"/>
          </p:cNvCxnSpPr>
          <p:nvPr/>
        </p:nvCxnSpPr>
        <p:spPr bwMode="auto">
          <a:xfrm flipH="1" flipV="1">
            <a:off x="5241440" y="3435408"/>
            <a:ext cx="701178" cy="2437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CC3399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56508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with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7740" y="6079427"/>
            <a:ext cx="48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&lt;START&gt;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8281" y="6079427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 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19997" y="4543831"/>
            <a:ext cx="662847" cy="1472687"/>
            <a:chOff x="3257764" y="3392556"/>
            <a:chExt cx="662847" cy="1472687"/>
          </a:xfrm>
        </p:grpSpPr>
        <p:grpSp>
          <p:nvGrpSpPr>
            <p:cNvPr id="7" name="Group 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" name="Straight Arrow Connector 7"/>
            <p:cNvCxnSpPr>
              <a:endCxn id="10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56061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269974" y="4543831"/>
            <a:ext cx="650388" cy="1472687"/>
            <a:chOff x="3257764" y="3392556"/>
            <a:chExt cx="650388" cy="1472687"/>
          </a:xfrm>
        </p:grpSpPr>
        <p:grpSp>
          <p:nvGrpSpPr>
            <p:cNvPr id="16" name="Group 1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endCxn id="19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4815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625725" y="4543831"/>
            <a:ext cx="638277" cy="1472687"/>
            <a:chOff x="3257764" y="3392556"/>
            <a:chExt cx="638277" cy="1472687"/>
          </a:xfrm>
        </p:grpSpPr>
        <p:grpSp>
          <p:nvGrpSpPr>
            <p:cNvPr id="25" name="Group 2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endCxn id="28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353604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33" name="Left Brace 32"/>
          <p:cNvSpPr/>
          <p:nvPr/>
        </p:nvSpPr>
        <p:spPr bwMode="auto">
          <a:xfrm>
            <a:off x="2234207" y="4557083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1436788" y="4778745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68730" y="4529532"/>
            <a:ext cx="1081813" cy="1472687"/>
            <a:chOff x="3257764" y="3392556"/>
            <a:chExt cx="1081813" cy="1472687"/>
          </a:xfrm>
        </p:grpSpPr>
        <p:grpSp>
          <p:nvGrpSpPr>
            <p:cNvPr id="36" name="Group 3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7" name="Straight Arrow Connector 36"/>
            <p:cNvCxnSpPr>
              <a:endCxn id="3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3521371" y="3784257"/>
              <a:ext cx="818206" cy="12777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5664541" y="4530579"/>
            <a:ext cx="638078" cy="1472687"/>
            <a:chOff x="3257764" y="3392556"/>
            <a:chExt cx="638078" cy="1472687"/>
          </a:xfrm>
        </p:grpSpPr>
        <p:grpSp>
          <p:nvGrpSpPr>
            <p:cNvPr id="63" name="Group 6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66" name="Rounded Rectangle 6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endCxn id="66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06" name="Right Brace 105"/>
          <p:cNvSpPr/>
          <p:nvPr/>
        </p:nvSpPr>
        <p:spPr bwMode="auto">
          <a:xfrm>
            <a:off x="10000762" y="4504075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 rot="5400000">
            <a:off x="9902566" y="4810322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2694489" y="3772617"/>
            <a:ext cx="109725" cy="779051"/>
            <a:chOff x="2018629" y="3750481"/>
            <a:chExt cx="109725" cy="779051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2" name="Oval 141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349468" y="3772617"/>
            <a:ext cx="109725" cy="779051"/>
            <a:chOff x="2018629" y="3750481"/>
            <a:chExt cx="109725" cy="779051"/>
          </a:xfrm>
        </p:grpSpPr>
        <p:cxnSp>
          <p:nvCxnSpPr>
            <p:cNvPr id="147" name="Straight Arrow Connector 146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998845" y="3772617"/>
            <a:ext cx="109725" cy="779051"/>
            <a:chOff x="2018629" y="3750481"/>
            <a:chExt cx="109725" cy="779051"/>
          </a:xfrm>
        </p:grpSpPr>
        <p:cxnSp>
          <p:nvCxnSpPr>
            <p:cNvPr id="151" name="Straight Arrow Connector 150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3" name="Oval 152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650096" y="3772617"/>
            <a:ext cx="109725" cy="779051"/>
            <a:chOff x="2018629" y="3750481"/>
            <a:chExt cx="109725" cy="779051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7" name="Oval 156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77" name="Straight Arrow Connector 176"/>
          <p:cNvCxnSpPr>
            <a:stCxn id="66" idx="0"/>
            <a:endCxn id="142" idx="5"/>
          </p:cNvCxnSpPr>
          <p:nvPr/>
        </p:nvCxnSpPr>
        <p:spPr bwMode="auto">
          <a:xfrm flipH="1" flipV="1">
            <a:off x="2788145" y="3864801"/>
            <a:ext cx="3010108" cy="66577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1" name="Straight Arrow Connector 180"/>
          <p:cNvCxnSpPr>
            <a:stCxn id="66" idx="0"/>
            <a:endCxn id="149" idx="6"/>
          </p:cNvCxnSpPr>
          <p:nvPr/>
        </p:nvCxnSpPr>
        <p:spPr bwMode="auto">
          <a:xfrm flipH="1" flipV="1">
            <a:off x="3459193" y="3826617"/>
            <a:ext cx="2339060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2" name="Straight Arrow Connector 181"/>
          <p:cNvCxnSpPr>
            <a:stCxn id="66" idx="0"/>
            <a:endCxn id="153" idx="6"/>
          </p:cNvCxnSpPr>
          <p:nvPr/>
        </p:nvCxnSpPr>
        <p:spPr bwMode="auto">
          <a:xfrm flipH="1" flipV="1">
            <a:off x="4108570" y="3826617"/>
            <a:ext cx="1689683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3" name="Straight Arrow Connector 182"/>
          <p:cNvCxnSpPr>
            <a:stCxn id="66" idx="0"/>
            <a:endCxn id="157" idx="6"/>
          </p:cNvCxnSpPr>
          <p:nvPr/>
        </p:nvCxnSpPr>
        <p:spPr bwMode="auto">
          <a:xfrm flipH="1" flipV="1">
            <a:off x="4759821" y="3826617"/>
            <a:ext cx="1038432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5" name="Rectangle 204"/>
          <p:cNvSpPr/>
          <p:nvPr/>
        </p:nvSpPr>
        <p:spPr>
          <a:xfrm rot="16200000">
            <a:off x="1473513" y="3439630"/>
            <a:ext cx="97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scores</a:t>
            </a:r>
            <a:endParaRPr lang="en-US" dirty="0"/>
          </a:p>
        </p:txBody>
      </p:sp>
      <p:sp>
        <p:nvSpPr>
          <p:cNvPr id="206" name="Left Brace 205"/>
          <p:cNvSpPr/>
          <p:nvPr/>
        </p:nvSpPr>
        <p:spPr bwMode="auto">
          <a:xfrm>
            <a:off x="2254555" y="343943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2625725" y="3095003"/>
            <a:ext cx="222108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2646382" y="2657396"/>
            <a:ext cx="188573" cy="418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962667" y="2995668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299119" y="2999931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Left Brace 93"/>
          <p:cNvSpPr/>
          <p:nvPr/>
        </p:nvSpPr>
        <p:spPr bwMode="auto">
          <a:xfrm>
            <a:off x="2241175" y="202271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1395038" y="2042967"/>
            <a:ext cx="115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distribution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 flipV="1">
            <a:off x="2749351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 flipV="1">
            <a:off x="3404330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4053707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H="1" flipV="1">
            <a:off x="4704958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2" name="Rectangle 101"/>
          <p:cNvSpPr/>
          <p:nvPr/>
        </p:nvSpPr>
        <p:spPr bwMode="auto">
          <a:xfrm>
            <a:off x="4608154" y="2993614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516170" y="1090567"/>
            <a:ext cx="267423" cy="781878"/>
            <a:chOff x="2788641" y="1449262"/>
            <a:chExt cx="267423" cy="781878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788641" y="1449262"/>
              <a:ext cx="267423" cy="781878"/>
            </a:xfrm>
            <a:prstGeom prst="roundRect">
              <a:avLst/>
            </a:prstGeom>
            <a:noFill/>
            <a:ln w="1905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2861152" y="1515948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2861152" y="1695272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2861152" y="1878657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2861152" y="2057981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85" idx="0"/>
            <a:endCxn id="90" idx="2"/>
          </p:cNvCxnSpPr>
          <p:nvPr/>
        </p:nvCxnSpPr>
        <p:spPr bwMode="auto">
          <a:xfrm flipV="1">
            <a:off x="2740669" y="1872445"/>
            <a:ext cx="909213" cy="78495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4" name="Straight Arrow Connector 103"/>
          <p:cNvCxnSpPr>
            <a:endCxn id="90" idx="2"/>
          </p:cNvCxnSpPr>
          <p:nvPr/>
        </p:nvCxnSpPr>
        <p:spPr bwMode="auto">
          <a:xfrm flipV="1">
            <a:off x="3404006" y="1872445"/>
            <a:ext cx="245876" cy="109890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8" name="Straight Arrow Connector 107"/>
          <p:cNvCxnSpPr>
            <a:stCxn id="87" idx="0"/>
            <a:endCxn id="90" idx="2"/>
          </p:cNvCxnSpPr>
          <p:nvPr/>
        </p:nvCxnSpPr>
        <p:spPr bwMode="auto">
          <a:xfrm flipH="1" flipV="1">
            <a:off x="3649882" y="1872445"/>
            <a:ext cx="407072" cy="112322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9" name="Straight Arrow Connector 108"/>
          <p:cNvCxnSpPr>
            <a:stCxn id="102" idx="0"/>
            <a:endCxn id="90" idx="2"/>
          </p:cNvCxnSpPr>
          <p:nvPr/>
        </p:nvCxnSpPr>
        <p:spPr bwMode="auto">
          <a:xfrm flipH="1" flipV="1">
            <a:off x="3649882" y="1872445"/>
            <a:ext cx="1052559" cy="1121169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5425940" y="1164700"/>
            <a:ext cx="3877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Use the </a:t>
            </a:r>
            <a:r>
              <a:rPr lang="en-US" sz="1800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 distribution </a:t>
            </a:r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to take a</a:t>
            </a:r>
          </a:p>
          <a:p>
            <a:r>
              <a:rPr lang="en-US" sz="1800" b="1" i="0" u="none" strike="noStrike" baseline="0" dirty="0">
                <a:solidFill>
                  <a:srgbClr val="BC57BF"/>
                </a:solidFill>
                <a:latin typeface="Calibri-Bold"/>
              </a:rPr>
              <a:t>weighted sum </a:t>
            </a:r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of the </a:t>
            </a:r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hidden</a:t>
            </a:r>
          </a:p>
          <a:p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states</a:t>
            </a:r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.</a:t>
            </a:r>
            <a:endParaRPr lang="en-US" sz="1800" dirty="0"/>
          </a:p>
        </p:txBody>
      </p:sp>
      <p:sp>
        <p:nvSpPr>
          <p:cNvPr id="110" name="Rectangle 109"/>
          <p:cNvSpPr/>
          <p:nvPr/>
        </p:nvSpPr>
        <p:spPr>
          <a:xfrm>
            <a:off x="3850843" y="1194832"/>
            <a:ext cx="981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output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496184" y="2667424"/>
            <a:ext cx="3714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The </a:t>
            </a:r>
            <a:r>
              <a:rPr lang="en-US" sz="1800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 output </a:t>
            </a:r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mostly contains</a:t>
            </a:r>
          </a:p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information the </a:t>
            </a:r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hidden states </a:t>
            </a:r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that</a:t>
            </a:r>
          </a:p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received high </a:t>
            </a:r>
            <a:r>
              <a:rPr lang="en-US" sz="1800" b="0" i="0" u="none" strike="noStrike" baseline="0" dirty="0" err="1">
                <a:solidFill>
                  <a:srgbClr val="BC57BF"/>
                </a:solidFill>
                <a:latin typeface="Calibri" panose="020F0502020204030204" pitchFamily="34" charset="0"/>
              </a:rPr>
              <a:t>atten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660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with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7740" y="6079427"/>
            <a:ext cx="48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&lt;START&gt;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8281" y="6079427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 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19997" y="4543831"/>
            <a:ext cx="662847" cy="1472687"/>
            <a:chOff x="3257764" y="3392556"/>
            <a:chExt cx="662847" cy="1472687"/>
          </a:xfrm>
        </p:grpSpPr>
        <p:grpSp>
          <p:nvGrpSpPr>
            <p:cNvPr id="7" name="Group 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" name="Straight Arrow Connector 7"/>
            <p:cNvCxnSpPr>
              <a:endCxn id="10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56061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269974" y="4543831"/>
            <a:ext cx="650388" cy="1472687"/>
            <a:chOff x="3257764" y="3392556"/>
            <a:chExt cx="650388" cy="1472687"/>
          </a:xfrm>
        </p:grpSpPr>
        <p:grpSp>
          <p:nvGrpSpPr>
            <p:cNvPr id="16" name="Group 1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endCxn id="19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4815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625725" y="4543831"/>
            <a:ext cx="638277" cy="1472687"/>
            <a:chOff x="3257764" y="3392556"/>
            <a:chExt cx="638277" cy="1472687"/>
          </a:xfrm>
        </p:grpSpPr>
        <p:grpSp>
          <p:nvGrpSpPr>
            <p:cNvPr id="25" name="Group 2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endCxn id="28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353604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33" name="Left Brace 32"/>
          <p:cNvSpPr/>
          <p:nvPr/>
        </p:nvSpPr>
        <p:spPr bwMode="auto">
          <a:xfrm>
            <a:off x="2234207" y="4557083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1436788" y="4778745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68730" y="4529532"/>
            <a:ext cx="1081813" cy="1472687"/>
            <a:chOff x="3257764" y="3392556"/>
            <a:chExt cx="1081813" cy="1472687"/>
          </a:xfrm>
        </p:grpSpPr>
        <p:grpSp>
          <p:nvGrpSpPr>
            <p:cNvPr id="36" name="Group 3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7" name="Straight Arrow Connector 36"/>
            <p:cNvCxnSpPr>
              <a:endCxn id="3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3521371" y="3784257"/>
              <a:ext cx="818206" cy="12777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5664541" y="4530579"/>
            <a:ext cx="638078" cy="1472687"/>
            <a:chOff x="3257764" y="3392556"/>
            <a:chExt cx="638078" cy="1472687"/>
          </a:xfrm>
        </p:grpSpPr>
        <p:grpSp>
          <p:nvGrpSpPr>
            <p:cNvPr id="63" name="Group 6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66" name="Rounded Rectangle 6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endCxn id="66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06" name="Right Brace 105"/>
          <p:cNvSpPr/>
          <p:nvPr/>
        </p:nvSpPr>
        <p:spPr bwMode="auto">
          <a:xfrm>
            <a:off x="10000762" y="4504075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 rot="5400000">
            <a:off x="9902566" y="4810322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2694489" y="3772617"/>
            <a:ext cx="109725" cy="779051"/>
            <a:chOff x="2018629" y="3750481"/>
            <a:chExt cx="109725" cy="779051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2" name="Oval 141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349468" y="3772617"/>
            <a:ext cx="109725" cy="779051"/>
            <a:chOff x="2018629" y="3750481"/>
            <a:chExt cx="109725" cy="779051"/>
          </a:xfrm>
        </p:grpSpPr>
        <p:cxnSp>
          <p:nvCxnSpPr>
            <p:cNvPr id="147" name="Straight Arrow Connector 146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998845" y="3772617"/>
            <a:ext cx="109725" cy="779051"/>
            <a:chOff x="2018629" y="3750481"/>
            <a:chExt cx="109725" cy="779051"/>
          </a:xfrm>
        </p:grpSpPr>
        <p:cxnSp>
          <p:nvCxnSpPr>
            <p:cNvPr id="151" name="Straight Arrow Connector 150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3" name="Oval 152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650096" y="3772617"/>
            <a:ext cx="109725" cy="779051"/>
            <a:chOff x="2018629" y="3750481"/>
            <a:chExt cx="109725" cy="779051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7" name="Oval 156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77" name="Straight Arrow Connector 176"/>
          <p:cNvCxnSpPr>
            <a:stCxn id="66" idx="0"/>
            <a:endCxn id="142" idx="5"/>
          </p:cNvCxnSpPr>
          <p:nvPr/>
        </p:nvCxnSpPr>
        <p:spPr bwMode="auto">
          <a:xfrm flipH="1" flipV="1">
            <a:off x="2788145" y="3864801"/>
            <a:ext cx="3010108" cy="66577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1" name="Straight Arrow Connector 180"/>
          <p:cNvCxnSpPr>
            <a:stCxn id="66" idx="0"/>
            <a:endCxn id="149" idx="6"/>
          </p:cNvCxnSpPr>
          <p:nvPr/>
        </p:nvCxnSpPr>
        <p:spPr bwMode="auto">
          <a:xfrm flipH="1" flipV="1">
            <a:off x="3459193" y="3826617"/>
            <a:ext cx="2339060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2" name="Straight Arrow Connector 181"/>
          <p:cNvCxnSpPr>
            <a:stCxn id="66" idx="0"/>
            <a:endCxn id="153" idx="6"/>
          </p:cNvCxnSpPr>
          <p:nvPr/>
        </p:nvCxnSpPr>
        <p:spPr bwMode="auto">
          <a:xfrm flipH="1" flipV="1">
            <a:off x="4108570" y="3826617"/>
            <a:ext cx="1689683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3" name="Straight Arrow Connector 182"/>
          <p:cNvCxnSpPr>
            <a:stCxn id="66" idx="0"/>
            <a:endCxn id="157" idx="6"/>
          </p:cNvCxnSpPr>
          <p:nvPr/>
        </p:nvCxnSpPr>
        <p:spPr bwMode="auto">
          <a:xfrm flipH="1" flipV="1">
            <a:off x="4759821" y="3826617"/>
            <a:ext cx="1038432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5" name="Rectangle 204"/>
          <p:cNvSpPr/>
          <p:nvPr/>
        </p:nvSpPr>
        <p:spPr>
          <a:xfrm rot="16200000">
            <a:off x="1473513" y="3439630"/>
            <a:ext cx="97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scores</a:t>
            </a:r>
            <a:endParaRPr lang="en-US" dirty="0"/>
          </a:p>
        </p:txBody>
      </p:sp>
      <p:sp>
        <p:nvSpPr>
          <p:cNvPr id="206" name="Left Brace 205"/>
          <p:cNvSpPr/>
          <p:nvPr/>
        </p:nvSpPr>
        <p:spPr bwMode="auto">
          <a:xfrm>
            <a:off x="2254555" y="343943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2625725" y="3095003"/>
            <a:ext cx="222108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2646382" y="2657396"/>
            <a:ext cx="188573" cy="418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962667" y="2995668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299119" y="2999931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Left Brace 93"/>
          <p:cNvSpPr/>
          <p:nvPr/>
        </p:nvSpPr>
        <p:spPr bwMode="auto">
          <a:xfrm>
            <a:off x="2241175" y="202271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1395038" y="2042967"/>
            <a:ext cx="115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distribution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 flipV="1">
            <a:off x="2749351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 flipV="1">
            <a:off x="3404330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4053707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H="1" flipV="1">
            <a:off x="4704958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2" name="Rectangle 101"/>
          <p:cNvSpPr/>
          <p:nvPr/>
        </p:nvSpPr>
        <p:spPr bwMode="auto">
          <a:xfrm>
            <a:off x="4608154" y="2993614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516170" y="1090567"/>
            <a:ext cx="267423" cy="781878"/>
            <a:chOff x="2788641" y="1449262"/>
            <a:chExt cx="267423" cy="781878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788641" y="1449262"/>
              <a:ext cx="267423" cy="781878"/>
            </a:xfrm>
            <a:prstGeom prst="roundRect">
              <a:avLst/>
            </a:prstGeom>
            <a:noFill/>
            <a:ln w="1905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2861152" y="1515948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2861152" y="1695272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2861152" y="1878657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2861152" y="2057981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85" idx="0"/>
            <a:endCxn id="90" idx="2"/>
          </p:cNvCxnSpPr>
          <p:nvPr/>
        </p:nvCxnSpPr>
        <p:spPr bwMode="auto">
          <a:xfrm flipV="1">
            <a:off x="2740669" y="1872445"/>
            <a:ext cx="909213" cy="78495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4" name="Straight Arrow Connector 103"/>
          <p:cNvCxnSpPr>
            <a:endCxn id="90" idx="2"/>
          </p:cNvCxnSpPr>
          <p:nvPr/>
        </p:nvCxnSpPr>
        <p:spPr bwMode="auto">
          <a:xfrm flipV="1">
            <a:off x="3404006" y="1872445"/>
            <a:ext cx="245876" cy="109890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8" name="Straight Arrow Connector 107"/>
          <p:cNvCxnSpPr>
            <a:stCxn id="87" idx="0"/>
            <a:endCxn id="90" idx="2"/>
          </p:cNvCxnSpPr>
          <p:nvPr/>
        </p:nvCxnSpPr>
        <p:spPr bwMode="auto">
          <a:xfrm flipH="1" flipV="1">
            <a:off x="3649882" y="1872445"/>
            <a:ext cx="407072" cy="112322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9" name="Straight Arrow Connector 108"/>
          <p:cNvCxnSpPr>
            <a:stCxn id="102" idx="0"/>
            <a:endCxn id="90" idx="2"/>
          </p:cNvCxnSpPr>
          <p:nvPr/>
        </p:nvCxnSpPr>
        <p:spPr bwMode="auto">
          <a:xfrm flipH="1" flipV="1">
            <a:off x="3649882" y="1872445"/>
            <a:ext cx="1052559" cy="1121169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sp>
        <p:nvSpPr>
          <p:cNvPr id="110" name="Rectangle 109"/>
          <p:cNvSpPr/>
          <p:nvPr/>
        </p:nvSpPr>
        <p:spPr>
          <a:xfrm>
            <a:off x="3850843" y="1194832"/>
            <a:ext cx="981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output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29090" y="1759521"/>
            <a:ext cx="320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Concatenate </a:t>
            </a:r>
            <a:r>
              <a:rPr lang="en-US" sz="1800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 output</a:t>
            </a:r>
          </a:p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with </a:t>
            </a:r>
            <a:r>
              <a:rPr lang="en-US" sz="1800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hidden state</a:t>
            </a:r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, then</a:t>
            </a:r>
          </a:p>
          <a:p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use to compute </a:t>
            </a:r>
            <a:r>
              <a:rPr lang="cy-GB" sz="1800" i="1" dirty="0"/>
              <a:t>ŷ</a:t>
            </a:r>
            <a:r>
              <a:rPr lang="en-US" sz="1800" baseline="-25000" dirty="0"/>
              <a:t>1</a:t>
            </a:r>
            <a:r>
              <a:rPr lang="en-US" sz="1400" dirty="0">
                <a:solidFill>
                  <a:srgbClr val="000000"/>
                </a:solidFill>
                <a:latin typeface="CambriaMath"/>
              </a:rPr>
              <a:t> </a:t>
            </a:r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as before</a:t>
            </a:r>
            <a:endParaRPr lang="en-US" sz="1800" dirty="0"/>
          </a:p>
        </p:txBody>
      </p:sp>
      <p:cxnSp>
        <p:nvCxnSpPr>
          <p:cNvPr id="103" name="Straight Arrow Connector 102"/>
          <p:cNvCxnSpPr>
            <a:endCxn id="105" idx="2"/>
          </p:cNvCxnSpPr>
          <p:nvPr/>
        </p:nvCxnSpPr>
        <p:spPr bwMode="auto">
          <a:xfrm flipH="1" flipV="1">
            <a:off x="5787463" y="2463750"/>
            <a:ext cx="1" cy="206814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5605362" y="209441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i="1" dirty="0"/>
              <a:t>ŷ</a:t>
            </a:r>
            <a:r>
              <a:rPr lang="en-US" sz="1800" baseline="-25000" dirty="0"/>
              <a:t>1</a:t>
            </a:r>
            <a:endParaRPr lang="en-US" sz="1800" dirty="0"/>
          </a:p>
        </p:txBody>
      </p:sp>
      <p:sp>
        <p:nvSpPr>
          <p:cNvPr id="111" name="Rectangle 110"/>
          <p:cNvSpPr/>
          <p:nvPr/>
        </p:nvSpPr>
        <p:spPr>
          <a:xfrm>
            <a:off x="5558192" y="1234332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the</a:t>
            </a:r>
            <a:endParaRPr lang="en-US" dirty="0"/>
          </a:p>
        </p:txBody>
      </p:sp>
      <p:cxnSp>
        <p:nvCxnSpPr>
          <p:cNvPr id="112" name="Straight Arrow Connector 111"/>
          <p:cNvCxnSpPr>
            <a:stCxn id="105" idx="0"/>
          </p:cNvCxnSpPr>
          <p:nvPr/>
        </p:nvCxnSpPr>
        <p:spPr bwMode="auto">
          <a:xfrm flipH="1" flipV="1">
            <a:off x="5785700" y="1525307"/>
            <a:ext cx="1763" cy="569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13" name="Straight Arrow Connector 112"/>
          <p:cNvCxnSpPr>
            <a:endCxn id="105" idx="1"/>
          </p:cNvCxnSpPr>
          <p:nvPr/>
        </p:nvCxnSpPr>
        <p:spPr bwMode="auto">
          <a:xfrm>
            <a:off x="3804600" y="1759523"/>
            <a:ext cx="1800762" cy="51956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13031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with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7740" y="6079427"/>
            <a:ext cx="48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&lt;START&gt;    the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8281" y="6079427"/>
            <a:ext cx="2510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19997" y="4543831"/>
            <a:ext cx="662847" cy="1472687"/>
            <a:chOff x="3257764" y="3392556"/>
            <a:chExt cx="662847" cy="1472687"/>
          </a:xfrm>
        </p:grpSpPr>
        <p:grpSp>
          <p:nvGrpSpPr>
            <p:cNvPr id="7" name="Group 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" name="Straight Arrow Connector 7"/>
            <p:cNvCxnSpPr>
              <a:endCxn id="10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56061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269974" y="4543831"/>
            <a:ext cx="650388" cy="1472687"/>
            <a:chOff x="3257764" y="3392556"/>
            <a:chExt cx="650388" cy="1472687"/>
          </a:xfrm>
        </p:grpSpPr>
        <p:grpSp>
          <p:nvGrpSpPr>
            <p:cNvPr id="16" name="Group 1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endCxn id="19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4815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625725" y="4543831"/>
            <a:ext cx="638277" cy="1472687"/>
            <a:chOff x="3257764" y="3392556"/>
            <a:chExt cx="638277" cy="1472687"/>
          </a:xfrm>
        </p:grpSpPr>
        <p:grpSp>
          <p:nvGrpSpPr>
            <p:cNvPr id="25" name="Group 2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endCxn id="28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353604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33" name="Left Brace 32"/>
          <p:cNvSpPr/>
          <p:nvPr/>
        </p:nvSpPr>
        <p:spPr bwMode="auto">
          <a:xfrm>
            <a:off x="2234207" y="4557083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1436788" y="4778745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68730" y="4529532"/>
            <a:ext cx="1081813" cy="1472687"/>
            <a:chOff x="3257764" y="3392556"/>
            <a:chExt cx="1081813" cy="1472687"/>
          </a:xfrm>
        </p:grpSpPr>
        <p:grpSp>
          <p:nvGrpSpPr>
            <p:cNvPr id="36" name="Group 3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7" name="Straight Arrow Connector 36"/>
            <p:cNvCxnSpPr>
              <a:endCxn id="3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3521371" y="3784257"/>
              <a:ext cx="818206" cy="12777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5664541" y="4530579"/>
            <a:ext cx="638078" cy="1472687"/>
            <a:chOff x="3257764" y="3392556"/>
            <a:chExt cx="638078" cy="1472687"/>
          </a:xfrm>
        </p:grpSpPr>
        <p:grpSp>
          <p:nvGrpSpPr>
            <p:cNvPr id="63" name="Group 6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66" name="Rounded Rectangle 6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endCxn id="66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06" name="Right Brace 105"/>
          <p:cNvSpPr/>
          <p:nvPr/>
        </p:nvSpPr>
        <p:spPr bwMode="auto">
          <a:xfrm>
            <a:off x="10000762" y="4504075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 rot="5400000">
            <a:off x="9902566" y="4810322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2694489" y="3772617"/>
            <a:ext cx="109725" cy="779051"/>
            <a:chOff x="2018629" y="3750481"/>
            <a:chExt cx="109725" cy="779051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2" name="Oval 141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349468" y="3772617"/>
            <a:ext cx="109725" cy="779051"/>
            <a:chOff x="2018629" y="3750481"/>
            <a:chExt cx="109725" cy="779051"/>
          </a:xfrm>
        </p:grpSpPr>
        <p:cxnSp>
          <p:nvCxnSpPr>
            <p:cNvPr id="147" name="Straight Arrow Connector 146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998845" y="3772617"/>
            <a:ext cx="109725" cy="779051"/>
            <a:chOff x="2018629" y="3750481"/>
            <a:chExt cx="109725" cy="779051"/>
          </a:xfrm>
        </p:grpSpPr>
        <p:cxnSp>
          <p:nvCxnSpPr>
            <p:cNvPr id="151" name="Straight Arrow Connector 150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3" name="Oval 152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650096" y="3772617"/>
            <a:ext cx="109725" cy="779051"/>
            <a:chOff x="2018629" y="3750481"/>
            <a:chExt cx="109725" cy="779051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7" name="Oval 156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77" name="Straight Arrow Connector 176"/>
          <p:cNvCxnSpPr>
            <a:stCxn id="117" idx="0"/>
            <a:endCxn id="142" idx="5"/>
          </p:cNvCxnSpPr>
          <p:nvPr/>
        </p:nvCxnSpPr>
        <p:spPr bwMode="auto">
          <a:xfrm flipH="1" flipV="1">
            <a:off x="2788145" y="3864801"/>
            <a:ext cx="3654357" cy="66577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1" name="Straight Arrow Connector 180"/>
          <p:cNvCxnSpPr>
            <a:stCxn id="117" idx="0"/>
            <a:endCxn id="149" idx="6"/>
          </p:cNvCxnSpPr>
          <p:nvPr/>
        </p:nvCxnSpPr>
        <p:spPr bwMode="auto">
          <a:xfrm flipH="1" flipV="1">
            <a:off x="3459193" y="3826617"/>
            <a:ext cx="2983309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2" name="Straight Arrow Connector 181"/>
          <p:cNvCxnSpPr>
            <a:stCxn id="117" idx="0"/>
            <a:endCxn id="153" idx="6"/>
          </p:cNvCxnSpPr>
          <p:nvPr/>
        </p:nvCxnSpPr>
        <p:spPr bwMode="auto">
          <a:xfrm flipH="1" flipV="1">
            <a:off x="4108570" y="3826617"/>
            <a:ext cx="2333932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3" name="Straight Arrow Connector 182"/>
          <p:cNvCxnSpPr>
            <a:stCxn id="117" idx="0"/>
            <a:endCxn id="157" idx="6"/>
          </p:cNvCxnSpPr>
          <p:nvPr/>
        </p:nvCxnSpPr>
        <p:spPr bwMode="auto">
          <a:xfrm flipH="1" flipV="1">
            <a:off x="4759821" y="3826617"/>
            <a:ext cx="1682681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5" name="Rectangle 204"/>
          <p:cNvSpPr/>
          <p:nvPr/>
        </p:nvSpPr>
        <p:spPr>
          <a:xfrm rot="16200000">
            <a:off x="1473513" y="3439630"/>
            <a:ext cx="97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scores</a:t>
            </a:r>
            <a:endParaRPr lang="en-US" dirty="0"/>
          </a:p>
        </p:txBody>
      </p:sp>
      <p:sp>
        <p:nvSpPr>
          <p:cNvPr id="206" name="Left Brace 205"/>
          <p:cNvSpPr/>
          <p:nvPr/>
        </p:nvSpPr>
        <p:spPr bwMode="auto">
          <a:xfrm>
            <a:off x="2254555" y="343943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2625725" y="3095003"/>
            <a:ext cx="222108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3326459" y="2655935"/>
            <a:ext cx="188573" cy="418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962667" y="2995668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663039" y="3013359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Left Brace 93"/>
          <p:cNvSpPr/>
          <p:nvPr/>
        </p:nvSpPr>
        <p:spPr bwMode="auto">
          <a:xfrm>
            <a:off x="2241175" y="202271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1395038" y="2042967"/>
            <a:ext cx="115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distribution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 flipV="1">
            <a:off x="2749351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 flipV="1">
            <a:off x="3404330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4053707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H="1" flipV="1">
            <a:off x="4704958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2" name="Rectangle 101"/>
          <p:cNvSpPr/>
          <p:nvPr/>
        </p:nvSpPr>
        <p:spPr bwMode="auto">
          <a:xfrm>
            <a:off x="4608154" y="2993614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516170" y="1090567"/>
            <a:ext cx="267423" cy="781878"/>
            <a:chOff x="2788641" y="1449262"/>
            <a:chExt cx="267423" cy="781878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788641" y="1449262"/>
              <a:ext cx="267423" cy="781878"/>
            </a:xfrm>
            <a:prstGeom prst="roundRect">
              <a:avLst/>
            </a:prstGeom>
            <a:noFill/>
            <a:ln w="1905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2861152" y="1515948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2861152" y="1695272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2861152" y="1878657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2861152" y="2057981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85" idx="0"/>
            <a:endCxn id="90" idx="2"/>
          </p:cNvCxnSpPr>
          <p:nvPr/>
        </p:nvCxnSpPr>
        <p:spPr bwMode="auto">
          <a:xfrm flipV="1">
            <a:off x="3420746" y="1872445"/>
            <a:ext cx="229136" cy="78349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4" name="Straight Arrow Connector 103"/>
          <p:cNvCxnSpPr>
            <a:stCxn id="88" idx="0"/>
            <a:endCxn id="90" idx="2"/>
          </p:cNvCxnSpPr>
          <p:nvPr/>
        </p:nvCxnSpPr>
        <p:spPr bwMode="auto">
          <a:xfrm flipV="1">
            <a:off x="2757326" y="1872445"/>
            <a:ext cx="892556" cy="11409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8" name="Straight Arrow Connector 107"/>
          <p:cNvCxnSpPr>
            <a:stCxn id="87" idx="0"/>
            <a:endCxn id="90" idx="2"/>
          </p:cNvCxnSpPr>
          <p:nvPr/>
        </p:nvCxnSpPr>
        <p:spPr bwMode="auto">
          <a:xfrm flipH="1" flipV="1">
            <a:off x="3649882" y="1872445"/>
            <a:ext cx="407072" cy="112322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9" name="Straight Arrow Connector 108"/>
          <p:cNvCxnSpPr>
            <a:stCxn id="102" idx="0"/>
            <a:endCxn id="90" idx="2"/>
          </p:cNvCxnSpPr>
          <p:nvPr/>
        </p:nvCxnSpPr>
        <p:spPr bwMode="auto">
          <a:xfrm flipH="1" flipV="1">
            <a:off x="3649882" y="1872445"/>
            <a:ext cx="1052559" cy="1121169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sp>
        <p:nvSpPr>
          <p:cNvPr id="110" name="Rectangle 109"/>
          <p:cNvSpPr/>
          <p:nvPr/>
        </p:nvSpPr>
        <p:spPr>
          <a:xfrm>
            <a:off x="3850843" y="1194832"/>
            <a:ext cx="981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output</a:t>
            </a:r>
            <a:endParaRPr lang="en-US" dirty="0"/>
          </a:p>
        </p:txBody>
      </p:sp>
      <p:cxnSp>
        <p:nvCxnSpPr>
          <p:cNvPr id="103" name="Straight Arrow Connector 102"/>
          <p:cNvCxnSpPr>
            <a:endCxn id="105" idx="2"/>
          </p:cNvCxnSpPr>
          <p:nvPr/>
        </p:nvCxnSpPr>
        <p:spPr bwMode="auto">
          <a:xfrm flipH="1" flipV="1">
            <a:off x="6424872" y="2477343"/>
            <a:ext cx="1" cy="206814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6242771" y="2108011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i="1" dirty="0"/>
              <a:t>ŷ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111" name="Rectangle 110"/>
          <p:cNvSpPr/>
          <p:nvPr/>
        </p:nvSpPr>
        <p:spPr>
          <a:xfrm>
            <a:off x="6195601" y="1247925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poor</a:t>
            </a:r>
            <a:endParaRPr lang="en-US" dirty="0"/>
          </a:p>
        </p:txBody>
      </p:sp>
      <p:cxnSp>
        <p:nvCxnSpPr>
          <p:cNvPr id="112" name="Straight Arrow Connector 111"/>
          <p:cNvCxnSpPr>
            <a:stCxn id="105" idx="0"/>
          </p:cNvCxnSpPr>
          <p:nvPr/>
        </p:nvCxnSpPr>
        <p:spPr bwMode="auto">
          <a:xfrm flipH="1" flipV="1">
            <a:off x="6423109" y="1538900"/>
            <a:ext cx="1763" cy="569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grpSp>
        <p:nvGrpSpPr>
          <p:cNvPr id="113" name="Group 112"/>
          <p:cNvGrpSpPr/>
          <p:nvPr/>
        </p:nvGrpSpPr>
        <p:grpSpPr>
          <a:xfrm>
            <a:off x="6308790" y="4530579"/>
            <a:ext cx="638078" cy="1472687"/>
            <a:chOff x="3257764" y="3392556"/>
            <a:chExt cx="638078" cy="1472687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15" name="Straight Arrow Connector 114"/>
            <p:cNvCxnSpPr>
              <a:endCxn id="117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16" name="Straight Arrow Connector 115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cxnSp>
        <p:nvCxnSpPr>
          <p:cNvPr id="122" name="Straight Arrow Connector 121"/>
          <p:cNvCxnSpPr>
            <a:endCxn id="105" idx="1"/>
          </p:cNvCxnSpPr>
          <p:nvPr/>
        </p:nvCxnSpPr>
        <p:spPr bwMode="auto">
          <a:xfrm>
            <a:off x="3804600" y="1759523"/>
            <a:ext cx="2438171" cy="53315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87521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with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7740" y="6079427"/>
            <a:ext cx="48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&lt;START&gt;    the       poor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8281" y="6079427"/>
            <a:ext cx="2510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19997" y="4543831"/>
            <a:ext cx="662847" cy="1472687"/>
            <a:chOff x="3257764" y="3392556"/>
            <a:chExt cx="662847" cy="1472687"/>
          </a:xfrm>
        </p:grpSpPr>
        <p:grpSp>
          <p:nvGrpSpPr>
            <p:cNvPr id="7" name="Group 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" name="Straight Arrow Connector 7"/>
            <p:cNvCxnSpPr>
              <a:endCxn id="10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56061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269974" y="4543831"/>
            <a:ext cx="650388" cy="1472687"/>
            <a:chOff x="3257764" y="3392556"/>
            <a:chExt cx="650388" cy="1472687"/>
          </a:xfrm>
        </p:grpSpPr>
        <p:grpSp>
          <p:nvGrpSpPr>
            <p:cNvPr id="16" name="Group 1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endCxn id="19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4815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625725" y="4543831"/>
            <a:ext cx="638277" cy="1472687"/>
            <a:chOff x="3257764" y="3392556"/>
            <a:chExt cx="638277" cy="1472687"/>
          </a:xfrm>
        </p:grpSpPr>
        <p:grpSp>
          <p:nvGrpSpPr>
            <p:cNvPr id="25" name="Group 2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endCxn id="28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353604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33" name="Left Brace 32"/>
          <p:cNvSpPr/>
          <p:nvPr/>
        </p:nvSpPr>
        <p:spPr bwMode="auto">
          <a:xfrm>
            <a:off x="2234207" y="4557083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1436788" y="4778745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68730" y="4529532"/>
            <a:ext cx="1081813" cy="1472687"/>
            <a:chOff x="3257764" y="3392556"/>
            <a:chExt cx="1081813" cy="1472687"/>
          </a:xfrm>
        </p:grpSpPr>
        <p:grpSp>
          <p:nvGrpSpPr>
            <p:cNvPr id="36" name="Group 3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7" name="Straight Arrow Connector 36"/>
            <p:cNvCxnSpPr>
              <a:endCxn id="3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3521371" y="3784257"/>
              <a:ext cx="818206" cy="12777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5664541" y="4530579"/>
            <a:ext cx="638078" cy="1472687"/>
            <a:chOff x="3257764" y="3392556"/>
            <a:chExt cx="638078" cy="1472687"/>
          </a:xfrm>
        </p:grpSpPr>
        <p:grpSp>
          <p:nvGrpSpPr>
            <p:cNvPr id="63" name="Group 6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66" name="Rounded Rectangle 6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endCxn id="66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06" name="Right Brace 105"/>
          <p:cNvSpPr/>
          <p:nvPr/>
        </p:nvSpPr>
        <p:spPr bwMode="auto">
          <a:xfrm>
            <a:off x="10000762" y="4504075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 rot="5400000">
            <a:off x="9902566" y="4810322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2694489" y="3772617"/>
            <a:ext cx="109725" cy="779051"/>
            <a:chOff x="2018629" y="3750481"/>
            <a:chExt cx="109725" cy="779051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2" name="Oval 141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349468" y="3772617"/>
            <a:ext cx="109725" cy="779051"/>
            <a:chOff x="2018629" y="3750481"/>
            <a:chExt cx="109725" cy="779051"/>
          </a:xfrm>
        </p:grpSpPr>
        <p:cxnSp>
          <p:nvCxnSpPr>
            <p:cNvPr id="147" name="Straight Arrow Connector 146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998845" y="3772617"/>
            <a:ext cx="109725" cy="779051"/>
            <a:chOff x="2018629" y="3750481"/>
            <a:chExt cx="109725" cy="779051"/>
          </a:xfrm>
        </p:grpSpPr>
        <p:cxnSp>
          <p:nvCxnSpPr>
            <p:cNvPr id="151" name="Straight Arrow Connector 150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3" name="Oval 152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650096" y="3772617"/>
            <a:ext cx="109725" cy="779051"/>
            <a:chOff x="2018629" y="3750481"/>
            <a:chExt cx="109725" cy="779051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7" name="Oval 156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77" name="Straight Arrow Connector 176"/>
          <p:cNvCxnSpPr>
            <a:stCxn id="126" idx="0"/>
            <a:endCxn id="142" idx="5"/>
          </p:cNvCxnSpPr>
          <p:nvPr/>
        </p:nvCxnSpPr>
        <p:spPr bwMode="auto">
          <a:xfrm flipH="1" flipV="1">
            <a:off x="2788145" y="3864801"/>
            <a:ext cx="4304380" cy="66577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1" name="Straight Arrow Connector 180"/>
          <p:cNvCxnSpPr>
            <a:stCxn id="126" idx="0"/>
            <a:endCxn id="149" idx="6"/>
          </p:cNvCxnSpPr>
          <p:nvPr/>
        </p:nvCxnSpPr>
        <p:spPr bwMode="auto">
          <a:xfrm flipH="1" flipV="1">
            <a:off x="3459193" y="3826617"/>
            <a:ext cx="3633332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2" name="Straight Arrow Connector 181"/>
          <p:cNvCxnSpPr>
            <a:stCxn id="126" idx="0"/>
            <a:endCxn id="153" idx="6"/>
          </p:cNvCxnSpPr>
          <p:nvPr/>
        </p:nvCxnSpPr>
        <p:spPr bwMode="auto">
          <a:xfrm flipH="1" flipV="1">
            <a:off x="4108570" y="3826617"/>
            <a:ext cx="2983955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3" name="Straight Arrow Connector 182"/>
          <p:cNvCxnSpPr>
            <a:stCxn id="126" idx="0"/>
            <a:endCxn id="157" idx="6"/>
          </p:cNvCxnSpPr>
          <p:nvPr/>
        </p:nvCxnSpPr>
        <p:spPr bwMode="auto">
          <a:xfrm flipH="1" flipV="1">
            <a:off x="4759821" y="3826617"/>
            <a:ext cx="2332704" cy="70396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5" name="Rectangle 204"/>
          <p:cNvSpPr/>
          <p:nvPr/>
        </p:nvSpPr>
        <p:spPr>
          <a:xfrm rot="16200000">
            <a:off x="1473513" y="3439630"/>
            <a:ext cx="97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scores</a:t>
            </a:r>
            <a:endParaRPr lang="en-US" dirty="0"/>
          </a:p>
        </p:txBody>
      </p:sp>
      <p:sp>
        <p:nvSpPr>
          <p:cNvPr id="206" name="Left Brace 205"/>
          <p:cNvSpPr/>
          <p:nvPr/>
        </p:nvSpPr>
        <p:spPr bwMode="auto">
          <a:xfrm>
            <a:off x="2254555" y="343943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2625725" y="3095003"/>
            <a:ext cx="222108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3970695" y="2662286"/>
            <a:ext cx="188573" cy="418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662262" y="3013359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299119" y="2999931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Left Brace 93"/>
          <p:cNvSpPr/>
          <p:nvPr/>
        </p:nvSpPr>
        <p:spPr bwMode="auto">
          <a:xfrm>
            <a:off x="2241175" y="202271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1395038" y="2042967"/>
            <a:ext cx="115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distribution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 flipV="1">
            <a:off x="2749351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 flipV="1">
            <a:off x="3404330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4053707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H="1" flipV="1">
            <a:off x="4704958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2" name="Rectangle 101"/>
          <p:cNvSpPr/>
          <p:nvPr/>
        </p:nvSpPr>
        <p:spPr bwMode="auto">
          <a:xfrm>
            <a:off x="4608154" y="2609602"/>
            <a:ext cx="188573" cy="4706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516170" y="1090567"/>
            <a:ext cx="267423" cy="781878"/>
            <a:chOff x="2788641" y="1449262"/>
            <a:chExt cx="267423" cy="781878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788641" y="1449262"/>
              <a:ext cx="267423" cy="781878"/>
            </a:xfrm>
            <a:prstGeom prst="roundRect">
              <a:avLst/>
            </a:prstGeom>
            <a:noFill/>
            <a:ln w="1905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2861152" y="1515948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2861152" y="1695272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2861152" y="1878657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2861152" y="2057981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85" idx="0"/>
            <a:endCxn id="90" idx="2"/>
          </p:cNvCxnSpPr>
          <p:nvPr/>
        </p:nvCxnSpPr>
        <p:spPr bwMode="auto">
          <a:xfrm flipH="1" flipV="1">
            <a:off x="3649882" y="1872445"/>
            <a:ext cx="415100" cy="78984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4" name="Straight Arrow Connector 103"/>
          <p:cNvCxnSpPr>
            <a:endCxn id="90" idx="2"/>
          </p:cNvCxnSpPr>
          <p:nvPr/>
        </p:nvCxnSpPr>
        <p:spPr bwMode="auto">
          <a:xfrm flipV="1">
            <a:off x="3404006" y="1872445"/>
            <a:ext cx="245876" cy="109890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8" name="Straight Arrow Connector 107"/>
          <p:cNvCxnSpPr>
            <a:stCxn id="87" idx="0"/>
            <a:endCxn id="90" idx="2"/>
          </p:cNvCxnSpPr>
          <p:nvPr/>
        </p:nvCxnSpPr>
        <p:spPr bwMode="auto">
          <a:xfrm flipV="1">
            <a:off x="2756549" y="1872445"/>
            <a:ext cx="893333" cy="11409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9" name="Straight Arrow Connector 108"/>
          <p:cNvCxnSpPr>
            <a:stCxn id="102" idx="0"/>
            <a:endCxn id="90" idx="2"/>
          </p:cNvCxnSpPr>
          <p:nvPr/>
        </p:nvCxnSpPr>
        <p:spPr bwMode="auto">
          <a:xfrm flipH="1" flipV="1">
            <a:off x="3649882" y="1872445"/>
            <a:ext cx="1052559" cy="73715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sp>
        <p:nvSpPr>
          <p:cNvPr id="110" name="Rectangle 109"/>
          <p:cNvSpPr/>
          <p:nvPr/>
        </p:nvSpPr>
        <p:spPr>
          <a:xfrm>
            <a:off x="3850843" y="1194832"/>
            <a:ext cx="981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output</a:t>
            </a:r>
            <a:endParaRPr lang="en-US" dirty="0"/>
          </a:p>
        </p:txBody>
      </p:sp>
      <p:cxnSp>
        <p:nvCxnSpPr>
          <p:cNvPr id="103" name="Straight Arrow Connector 102"/>
          <p:cNvCxnSpPr>
            <a:endCxn id="105" idx="2"/>
          </p:cNvCxnSpPr>
          <p:nvPr/>
        </p:nvCxnSpPr>
        <p:spPr bwMode="auto">
          <a:xfrm flipH="1" flipV="1">
            <a:off x="7085599" y="2466212"/>
            <a:ext cx="1" cy="206814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6903498" y="209688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i="1" dirty="0"/>
              <a:t>ŷ</a:t>
            </a:r>
            <a:r>
              <a:rPr lang="en-US" sz="1800" baseline="-25000" dirty="0"/>
              <a:t>3</a:t>
            </a:r>
            <a:endParaRPr lang="en-US" sz="1800" dirty="0"/>
          </a:p>
        </p:txBody>
      </p:sp>
      <p:sp>
        <p:nvSpPr>
          <p:cNvPr id="111" name="Rectangle 110"/>
          <p:cNvSpPr/>
          <p:nvPr/>
        </p:nvSpPr>
        <p:spPr>
          <a:xfrm>
            <a:off x="6763564" y="1236794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don’t</a:t>
            </a:r>
            <a:endParaRPr lang="en-US" dirty="0"/>
          </a:p>
        </p:txBody>
      </p:sp>
      <p:cxnSp>
        <p:nvCxnSpPr>
          <p:cNvPr id="112" name="Straight Arrow Connector 111"/>
          <p:cNvCxnSpPr>
            <a:stCxn id="105" idx="0"/>
          </p:cNvCxnSpPr>
          <p:nvPr/>
        </p:nvCxnSpPr>
        <p:spPr bwMode="auto">
          <a:xfrm flipH="1" flipV="1">
            <a:off x="7083836" y="1527769"/>
            <a:ext cx="1763" cy="569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grpSp>
        <p:nvGrpSpPr>
          <p:cNvPr id="113" name="Group 112"/>
          <p:cNvGrpSpPr/>
          <p:nvPr/>
        </p:nvGrpSpPr>
        <p:grpSpPr>
          <a:xfrm>
            <a:off x="6308790" y="4530579"/>
            <a:ext cx="638078" cy="1472687"/>
            <a:chOff x="3257764" y="3392556"/>
            <a:chExt cx="638078" cy="1472687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15" name="Straight Arrow Connector 114"/>
            <p:cNvCxnSpPr>
              <a:endCxn id="117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16" name="Straight Arrow Connector 115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6958813" y="4530579"/>
            <a:ext cx="638078" cy="1472687"/>
            <a:chOff x="3257764" y="3392556"/>
            <a:chExt cx="638078" cy="1472687"/>
          </a:xfrm>
        </p:grpSpPr>
        <p:grpSp>
          <p:nvGrpSpPr>
            <p:cNvPr id="123" name="Group 12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26" name="Rounded Rectangle 12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24" name="Straight Arrow Connector 123"/>
            <p:cNvCxnSpPr>
              <a:endCxn id="126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cxnSp>
        <p:nvCxnSpPr>
          <p:cNvPr id="131" name="Straight Arrow Connector 130"/>
          <p:cNvCxnSpPr>
            <a:endCxn id="105" idx="1"/>
          </p:cNvCxnSpPr>
          <p:nvPr/>
        </p:nvCxnSpPr>
        <p:spPr bwMode="auto">
          <a:xfrm>
            <a:off x="3804600" y="1759523"/>
            <a:ext cx="3098898" cy="52202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7154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with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7740" y="6079427"/>
            <a:ext cx="48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&lt;START&gt;    the       poor      don’t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8281" y="6079427"/>
            <a:ext cx="2510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19997" y="4543831"/>
            <a:ext cx="662847" cy="1472687"/>
            <a:chOff x="3257764" y="3392556"/>
            <a:chExt cx="662847" cy="1472687"/>
          </a:xfrm>
        </p:grpSpPr>
        <p:grpSp>
          <p:nvGrpSpPr>
            <p:cNvPr id="7" name="Group 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" name="Straight Arrow Connector 7"/>
            <p:cNvCxnSpPr>
              <a:endCxn id="10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56061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269974" y="4543831"/>
            <a:ext cx="650388" cy="1472687"/>
            <a:chOff x="3257764" y="3392556"/>
            <a:chExt cx="650388" cy="1472687"/>
          </a:xfrm>
        </p:grpSpPr>
        <p:grpSp>
          <p:nvGrpSpPr>
            <p:cNvPr id="16" name="Group 1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endCxn id="19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4815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625725" y="4543831"/>
            <a:ext cx="638277" cy="1472687"/>
            <a:chOff x="3257764" y="3392556"/>
            <a:chExt cx="638277" cy="1472687"/>
          </a:xfrm>
        </p:grpSpPr>
        <p:grpSp>
          <p:nvGrpSpPr>
            <p:cNvPr id="25" name="Group 2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endCxn id="28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353604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33" name="Left Brace 32"/>
          <p:cNvSpPr/>
          <p:nvPr/>
        </p:nvSpPr>
        <p:spPr bwMode="auto">
          <a:xfrm>
            <a:off x="2234207" y="4557083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1436788" y="4778745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68730" y="4529532"/>
            <a:ext cx="1081813" cy="1472687"/>
            <a:chOff x="3257764" y="3392556"/>
            <a:chExt cx="1081813" cy="1472687"/>
          </a:xfrm>
        </p:grpSpPr>
        <p:grpSp>
          <p:nvGrpSpPr>
            <p:cNvPr id="36" name="Group 3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7" name="Straight Arrow Connector 36"/>
            <p:cNvCxnSpPr>
              <a:endCxn id="3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3521371" y="3784257"/>
              <a:ext cx="818206" cy="12777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5664541" y="4530579"/>
            <a:ext cx="638078" cy="1472687"/>
            <a:chOff x="3257764" y="3392556"/>
            <a:chExt cx="638078" cy="1472687"/>
          </a:xfrm>
        </p:grpSpPr>
        <p:grpSp>
          <p:nvGrpSpPr>
            <p:cNvPr id="63" name="Group 6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66" name="Rounded Rectangle 6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endCxn id="66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06" name="Right Brace 105"/>
          <p:cNvSpPr/>
          <p:nvPr/>
        </p:nvSpPr>
        <p:spPr bwMode="auto">
          <a:xfrm>
            <a:off x="10000762" y="4504075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 rot="5400000">
            <a:off x="9902566" y="4810322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2694489" y="3772617"/>
            <a:ext cx="109725" cy="779051"/>
            <a:chOff x="2018629" y="3750481"/>
            <a:chExt cx="109725" cy="779051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2" name="Oval 141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349468" y="3772617"/>
            <a:ext cx="109725" cy="779051"/>
            <a:chOff x="2018629" y="3750481"/>
            <a:chExt cx="109725" cy="779051"/>
          </a:xfrm>
        </p:grpSpPr>
        <p:cxnSp>
          <p:nvCxnSpPr>
            <p:cNvPr id="147" name="Straight Arrow Connector 146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998845" y="3772617"/>
            <a:ext cx="109725" cy="779051"/>
            <a:chOff x="2018629" y="3750481"/>
            <a:chExt cx="109725" cy="779051"/>
          </a:xfrm>
        </p:grpSpPr>
        <p:cxnSp>
          <p:nvCxnSpPr>
            <p:cNvPr id="151" name="Straight Arrow Connector 150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3" name="Oval 152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650096" y="3772617"/>
            <a:ext cx="109725" cy="779051"/>
            <a:chOff x="2018629" y="3750481"/>
            <a:chExt cx="109725" cy="779051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7" name="Oval 156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77" name="Straight Arrow Connector 176"/>
          <p:cNvCxnSpPr>
            <a:stCxn id="152" idx="0"/>
            <a:endCxn id="142" idx="5"/>
          </p:cNvCxnSpPr>
          <p:nvPr/>
        </p:nvCxnSpPr>
        <p:spPr bwMode="auto">
          <a:xfrm flipH="1" flipV="1">
            <a:off x="2788145" y="3864801"/>
            <a:ext cx="4953113" cy="651479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1" name="Straight Arrow Connector 180"/>
          <p:cNvCxnSpPr>
            <a:stCxn id="152" idx="0"/>
            <a:endCxn id="149" idx="6"/>
          </p:cNvCxnSpPr>
          <p:nvPr/>
        </p:nvCxnSpPr>
        <p:spPr bwMode="auto">
          <a:xfrm flipH="1" flipV="1">
            <a:off x="3459193" y="3826617"/>
            <a:ext cx="4282065" cy="68966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2" name="Straight Arrow Connector 181"/>
          <p:cNvCxnSpPr>
            <a:stCxn id="152" idx="0"/>
            <a:endCxn id="153" idx="6"/>
          </p:cNvCxnSpPr>
          <p:nvPr/>
        </p:nvCxnSpPr>
        <p:spPr bwMode="auto">
          <a:xfrm flipH="1" flipV="1">
            <a:off x="4108570" y="3826617"/>
            <a:ext cx="3632688" cy="68966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3" name="Straight Arrow Connector 182"/>
          <p:cNvCxnSpPr>
            <a:stCxn id="152" idx="0"/>
            <a:endCxn id="157" idx="6"/>
          </p:cNvCxnSpPr>
          <p:nvPr/>
        </p:nvCxnSpPr>
        <p:spPr bwMode="auto">
          <a:xfrm flipH="1" flipV="1">
            <a:off x="4759821" y="3826617"/>
            <a:ext cx="2981437" cy="68966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5" name="Rectangle 204"/>
          <p:cNvSpPr/>
          <p:nvPr/>
        </p:nvSpPr>
        <p:spPr>
          <a:xfrm rot="16200000">
            <a:off x="1473513" y="3439630"/>
            <a:ext cx="97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scores</a:t>
            </a:r>
            <a:endParaRPr lang="en-US" dirty="0"/>
          </a:p>
        </p:txBody>
      </p:sp>
      <p:sp>
        <p:nvSpPr>
          <p:cNvPr id="206" name="Left Brace 205"/>
          <p:cNvSpPr/>
          <p:nvPr/>
        </p:nvSpPr>
        <p:spPr bwMode="auto">
          <a:xfrm>
            <a:off x="2254555" y="343943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2625725" y="3095003"/>
            <a:ext cx="222108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2646382" y="2971352"/>
            <a:ext cx="188573" cy="104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962667" y="2665608"/>
            <a:ext cx="188573" cy="405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299119" y="2999931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Left Brace 93"/>
          <p:cNvSpPr/>
          <p:nvPr/>
        </p:nvSpPr>
        <p:spPr bwMode="auto">
          <a:xfrm>
            <a:off x="2241175" y="202271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1395038" y="2042967"/>
            <a:ext cx="115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distribution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 flipV="1">
            <a:off x="2749351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 flipV="1">
            <a:off x="3404330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4053707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H="1" flipV="1">
            <a:off x="4704958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2" name="Rectangle 101"/>
          <p:cNvSpPr/>
          <p:nvPr/>
        </p:nvSpPr>
        <p:spPr bwMode="auto">
          <a:xfrm>
            <a:off x="4626215" y="2672000"/>
            <a:ext cx="188573" cy="403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516170" y="1090567"/>
            <a:ext cx="267423" cy="781878"/>
            <a:chOff x="2788641" y="1449262"/>
            <a:chExt cx="267423" cy="781878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788641" y="1449262"/>
              <a:ext cx="267423" cy="781878"/>
            </a:xfrm>
            <a:prstGeom prst="roundRect">
              <a:avLst/>
            </a:prstGeom>
            <a:noFill/>
            <a:ln w="1905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2861152" y="1515948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2861152" y="1695272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2861152" y="1878657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2861152" y="2057981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85" idx="0"/>
            <a:endCxn id="90" idx="2"/>
          </p:cNvCxnSpPr>
          <p:nvPr/>
        </p:nvCxnSpPr>
        <p:spPr bwMode="auto">
          <a:xfrm flipV="1">
            <a:off x="2740669" y="1872445"/>
            <a:ext cx="909213" cy="109890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4" name="Straight Arrow Connector 103"/>
          <p:cNvCxnSpPr>
            <a:endCxn id="90" idx="2"/>
          </p:cNvCxnSpPr>
          <p:nvPr/>
        </p:nvCxnSpPr>
        <p:spPr bwMode="auto">
          <a:xfrm flipV="1">
            <a:off x="3404006" y="1872445"/>
            <a:ext cx="245876" cy="109890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8" name="Straight Arrow Connector 107"/>
          <p:cNvCxnSpPr>
            <a:stCxn id="87" idx="0"/>
            <a:endCxn id="90" idx="2"/>
          </p:cNvCxnSpPr>
          <p:nvPr/>
        </p:nvCxnSpPr>
        <p:spPr bwMode="auto">
          <a:xfrm flipH="1" flipV="1">
            <a:off x="3649882" y="1872445"/>
            <a:ext cx="407072" cy="79316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9" name="Straight Arrow Connector 108"/>
          <p:cNvCxnSpPr>
            <a:stCxn id="102" idx="0"/>
            <a:endCxn id="90" idx="2"/>
          </p:cNvCxnSpPr>
          <p:nvPr/>
        </p:nvCxnSpPr>
        <p:spPr bwMode="auto">
          <a:xfrm flipH="1" flipV="1">
            <a:off x="3649882" y="1872445"/>
            <a:ext cx="1070620" cy="799555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sp>
        <p:nvSpPr>
          <p:cNvPr id="110" name="Rectangle 109"/>
          <p:cNvSpPr/>
          <p:nvPr/>
        </p:nvSpPr>
        <p:spPr>
          <a:xfrm>
            <a:off x="3850843" y="1194832"/>
            <a:ext cx="981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output</a:t>
            </a:r>
            <a:endParaRPr lang="en-US" dirty="0"/>
          </a:p>
        </p:txBody>
      </p:sp>
      <p:cxnSp>
        <p:nvCxnSpPr>
          <p:cNvPr id="103" name="Straight Arrow Connector 102"/>
          <p:cNvCxnSpPr>
            <a:endCxn id="105" idx="2"/>
          </p:cNvCxnSpPr>
          <p:nvPr/>
        </p:nvCxnSpPr>
        <p:spPr bwMode="auto">
          <a:xfrm flipH="1" flipV="1">
            <a:off x="7733316" y="2455973"/>
            <a:ext cx="1" cy="206814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7551215" y="2086641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i="1" dirty="0"/>
              <a:t>ŷ</a:t>
            </a:r>
            <a:r>
              <a:rPr lang="en-US" sz="1800" baseline="-25000" dirty="0"/>
              <a:t>4</a:t>
            </a:r>
            <a:endParaRPr lang="en-US" sz="1800" dirty="0"/>
          </a:p>
        </p:txBody>
      </p:sp>
      <p:sp>
        <p:nvSpPr>
          <p:cNvPr id="111" name="Rectangle 110"/>
          <p:cNvSpPr/>
          <p:nvPr/>
        </p:nvSpPr>
        <p:spPr>
          <a:xfrm>
            <a:off x="7411281" y="1226555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have</a:t>
            </a:r>
            <a:endParaRPr lang="en-US" dirty="0"/>
          </a:p>
        </p:txBody>
      </p:sp>
      <p:cxnSp>
        <p:nvCxnSpPr>
          <p:cNvPr id="112" name="Straight Arrow Connector 111"/>
          <p:cNvCxnSpPr>
            <a:stCxn id="105" idx="0"/>
          </p:cNvCxnSpPr>
          <p:nvPr/>
        </p:nvCxnSpPr>
        <p:spPr bwMode="auto">
          <a:xfrm flipH="1" flipV="1">
            <a:off x="7731553" y="1517530"/>
            <a:ext cx="1763" cy="569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grpSp>
        <p:nvGrpSpPr>
          <p:cNvPr id="113" name="Group 112"/>
          <p:cNvGrpSpPr/>
          <p:nvPr/>
        </p:nvGrpSpPr>
        <p:grpSpPr>
          <a:xfrm>
            <a:off x="6308790" y="4530579"/>
            <a:ext cx="638078" cy="1472687"/>
            <a:chOff x="3257764" y="3392556"/>
            <a:chExt cx="638078" cy="1472687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15" name="Straight Arrow Connector 114"/>
            <p:cNvCxnSpPr>
              <a:endCxn id="117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16" name="Straight Arrow Connector 115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6958813" y="4530579"/>
            <a:ext cx="638078" cy="1472687"/>
            <a:chOff x="3257764" y="3392556"/>
            <a:chExt cx="638078" cy="1472687"/>
          </a:xfrm>
        </p:grpSpPr>
        <p:grpSp>
          <p:nvGrpSpPr>
            <p:cNvPr id="123" name="Group 12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26" name="Rounded Rectangle 12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24" name="Straight Arrow Connector 123"/>
            <p:cNvCxnSpPr>
              <a:endCxn id="126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7607546" y="4516280"/>
            <a:ext cx="638078" cy="1472687"/>
            <a:chOff x="3257764" y="3392556"/>
            <a:chExt cx="638078" cy="1472687"/>
          </a:xfrm>
        </p:grpSpPr>
        <p:grpSp>
          <p:nvGrpSpPr>
            <p:cNvPr id="143" name="Group 14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52" name="Rounded Rectangle 151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44" name="Straight Arrow Connector 143"/>
            <p:cNvCxnSpPr>
              <a:endCxn id="152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8" name="Straight Arrow Connector 147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cxnSp>
        <p:nvCxnSpPr>
          <p:cNvPr id="161" name="Straight Arrow Connector 160"/>
          <p:cNvCxnSpPr>
            <a:endCxn id="105" idx="1"/>
          </p:cNvCxnSpPr>
          <p:nvPr/>
        </p:nvCxnSpPr>
        <p:spPr bwMode="auto">
          <a:xfrm>
            <a:off x="3804600" y="1759523"/>
            <a:ext cx="3746615" cy="51178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90769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with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7740" y="6079427"/>
            <a:ext cx="48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&lt;START&gt;    the       poor      don’t    have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8281" y="6079427"/>
            <a:ext cx="2510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19997" y="4543831"/>
            <a:ext cx="662847" cy="1472687"/>
            <a:chOff x="3257764" y="3392556"/>
            <a:chExt cx="662847" cy="1472687"/>
          </a:xfrm>
        </p:grpSpPr>
        <p:grpSp>
          <p:nvGrpSpPr>
            <p:cNvPr id="7" name="Group 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" name="Straight Arrow Connector 7"/>
            <p:cNvCxnSpPr>
              <a:endCxn id="10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56061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269974" y="4543831"/>
            <a:ext cx="650388" cy="1472687"/>
            <a:chOff x="3257764" y="3392556"/>
            <a:chExt cx="650388" cy="1472687"/>
          </a:xfrm>
        </p:grpSpPr>
        <p:grpSp>
          <p:nvGrpSpPr>
            <p:cNvPr id="16" name="Group 1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endCxn id="19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4815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625725" y="4543831"/>
            <a:ext cx="638277" cy="1472687"/>
            <a:chOff x="3257764" y="3392556"/>
            <a:chExt cx="638277" cy="1472687"/>
          </a:xfrm>
        </p:grpSpPr>
        <p:grpSp>
          <p:nvGrpSpPr>
            <p:cNvPr id="25" name="Group 2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endCxn id="28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353604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33" name="Left Brace 32"/>
          <p:cNvSpPr/>
          <p:nvPr/>
        </p:nvSpPr>
        <p:spPr bwMode="auto">
          <a:xfrm>
            <a:off x="2234207" y="4557083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1436788" y="4778745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68730" y="4529532"/>
            <a:ext cx="1081813" cy="1472687"/>
            <a:chOff x="3257764" y="3392556"/>
            <a:chExt cx="1081813" cy="1472687"/>
          </a:xfrm>
        </p:grpSpPr>
        <p:grpSp>
          <p:nvGrpSpPr>
            <p:cNvPr id="36" name="Group 3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7" name="Straight Arrow Connector 36"/>
            <p:cNvCxnSpPr>
              <a:endCxn id="3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3521371" y="3784257"/>
              <a:ext cx="818206" cy="12777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5664541" y="4530579"/>
            <a:ext cx="638078" cy="1472687"/>
            <a:chOff x="3257764" y="3392556"/>
            <a:chExt cx="638078" cy="1472687"/>
          </a:xfrm>
        </p:grpSpPr>
        <p:grpSp>
          <p:nvGrpSpPr>
            <p:cNvPr id="63" name="Group 6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66" name="Rounded Rectangle 6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endCxn id="66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06" name="Right Brace 105"/>
          <p:cNvSpPr/>
          <p:nvPr/>
        </p:nvSpPr>
        <p:spPr bwMode="auto">
          <a:xfrm>
            <a:off x="10000762" y="4504075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 rot="5400000">
            <a:off x="9902566" y="4810322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2694489" y="3772617"/>
            <a:ext cx="109725" cy="779051"/>
            <a:chOff x="2018629" y="3750481"/>
            <a:chExt cx="109725" cy="779051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2" name="Oval 141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349468" y="3772617"/>
            <a:ext cx="109725" cy="779051"/>
            <a:chOff x="2018629" y="3750481"/>
            <a:chExt cx="109725" cy="779051"/>
          </a:xfrm>
        </p:grpSpPr>
        <p:cxnSp>
          <p:nvCxnSpPr>
            <p:cNvPr id="147" name="Straight Arrow Connector 146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998845" y="3772617"/>
            <a:ext cx="109725" cy="779051"/>
            <a:chOff x="2018629" y="3750481"/>
            <a:chExt cx="109725" cy="779051"/>
          </a:xfrm>
        </p:grpSpPr>
        <p:cxnSp>
          <p:nvCxnSpPr>
            <p:cNvPr id="151" name="Straight Arrow Connector 150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3" name="Oval 152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650096" y="3772617"/>
            <a:ext cx="109725" cy="779051"/>
            <a:chOff x="2018629" y="3750481"/>
            <a:chExt cx="109725" cy="779051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7" name="Oval 156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77" name="Straight Arrow Connector 176"/>
          <p:cNvCxnSpPr>
            <a:stCxn id="135" idx="0"/>
            <a:endCxn id="142" idx="5"/>
          </p:cNvCxnSpPr>
          <p:nvPr/>
        </p:nvCxnSpPr>
        <p:spPr bwMode="auto">
          <a:xfrm flipH="1" flipV="1">
            <a:off x="2788145" y="3864801"/>
            <a:ext cx="5571391" cy="63992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1" name="Straight Arrow Connector 180"/>
          <p:cNvCxnSpPr>
            <a:stCxn id="135" idx="0"/>
            <a:endCxn id="149" idx="6"/>
          </p:cNvCxnSpPr>
          <p:nvPr/>
        </p:nvCxnSpPr>
        <p:spPr bwMode="auto">
          <a:xfrm flipH="1" flipV="1">
            <a:off x="3459193" y="3826617"/>
            <a:ext cx="4900343" cy="67811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2" name="Straight Arrow Connector 181"/>
          <p:cNvCxnSpPr>
            <a:stCxn id="135" idx="0"/>
            <a:endCxn id="153" idx="6"/>
          </p:cNvCxnSpPr>
          <p:nvPr/>
        </p:nvCxnSpPr>
        <p:spPr bwMode="auto">
          <a:xfrm flipH="1" flipV="1">
            <a:off x="4108570" y="3826617"/>
            <a:ext cx="4250966" cy="67811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3" name="Straight Arrow Connector 182"/>
          <p:cNvCxnSpPr>
            <a:stCxn id="135" idx="0"/>
            <a:endCxn id="157" idx="6"/>
          </p:cNvCxnSpPr>
          <p:nvPr/>
        </p:nvCxnSpPr>
        <p:spPr bwMode="auto">
          <a:xfrm flipH="1" flipV="1">
            <a:off x="4759821" y="3826617"/>
            <a:ext cx="3599715" cy="67811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5" name="Rectangle 204"/>
          <p:cNvSpPr/>
          <p:nvPr/>
        </p:nvSpPr>
        <p:spPr>
          <a:xfrm rot="16200000">
            <a:off x="1473513" y="3439630"/>
            <a:ext cx="97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scores</a:t>
            </a:r>
            <a:endParaRPr lang="en-US" dirty="0"/>
          </a:p>
        </p:txBody>
      </p:sp>
      <p:sp>
        <p:nvSpPr>
          <p:cNvPr id="206" name="Left Brace 205"/>
          <p:cNvSpPr/>
          <p:nvPr/>
        </p:nvSpPr>
        <p:spPr bwMode="auto">
          <a:xfrm>
            <a:off x="2254555" y="343943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2625725" y="3095003"/>
            <a:ext cx="222108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2646382" y="2971352"/>
            <a:ext cx="188573" cy="104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962456" y="2659405"/>
            <a:ext cx="188573" cy="416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299119" y="2999931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Left Brace 93"/>
          <p:cNvSpPr/>
          <p:nvPr/>
        </p:nvSpPr>
        <p:spPr bwMode="auto">
          <a:xfrm>
            <a:off x="2241175" y="202271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1395038" y="2042967"/>
            <a:ext cx="115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distribution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 flipV="1">
            <a:off x="2749351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 flipV="1">
            <a:off x="3404330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 flipV="1">
            <a:off x="4053707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H="1" flipV="1">
            <a:off x="4704958" y="3095003"/>
            <a:ext cx="1" cy="6776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2" name="Rectangle 101"/>
          <p:cNvSpPr/>
          <p:nvPr/>
        </p:nvSpPr>
        <p:spPr bwMode="auto">
          <a:xfrm>
            <a:off x="4615193" y="2665608"/>
            <a:ext cx="188573" cy="414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516170" y="1090567"/>
            <a:ext cx="267423" cy="781878"/>
            <a:chOff x="2788641" y="1449262"/>
            <a:chExt cx="267423" cy="781878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788641" y="1449262"/>
              <a:ext cx="267423" cy="781878"/>
            </a:xfrm>
            <a:prstGeom prst="roundRect">
              <a:avLst/>
            </a:prstGeom>
            <a:noFill/>
            <a:ln w="1905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2861152" y="1515948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2861152" y="1695272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2861152" y="1878657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 bwMode="auto">
            <a:xfrm>
              <a:off x="2861152" y="2057981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85" idx="0"/>
            <a:endCxn id="90" idx="2"/>
          </p:cNvCxnSpPr>
          <p:nvPr/>
        </p:nvCxnSpPr>
        <p:spPr bwMode="auto">
          <a:xfrm flipV="1">
            <a:off x="2740669" y="1872445"/>
            <a:ext cx="909213" cy="109890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4" name="Straight Arrow Connector 103"/>
          <p:cNvCxnSpPr>
            <a:endCxn id="90" idx="2"/>
          </p:cNvCxnSpPr>
          <p:nvPr/>
        </p:nvCxnSpPr>
        <p:spPr bwMode="auto">
          <a:xfrm flipV="1">
            <a:off x="3404006" y="1872445"/>
            <a:ext cx="245876" cy="109890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8" name="Straight Arrow Connector 107"/>
          <p:cNvCxnSpPr>
            <a:stCxn id="87" idx="0"/>
            <a:endCxn id="90" idx="2"/>
          </p:cNvCxnSpPr>
          <p:nvPr/>
        </p:nvCxnSpPr>
        <p:spPr bwMode="auto">
          <a:xfrm flipH="1" flipV="1">
            <a:off x="3649882" y="1872445"/>
            <a:ext cx="406861" cy="78696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09" name="Straight Arrow Connector 108"/>
          <p:cNvCxnSpPr>
            <a:stCxn id="102" idx="0"/>
            <a:endCxn id="90" idx="2"/>
          </p:cNvCxnSpPr>
          <p:nvPr/>
        </p:nvCxnSpPr>
        <p:spPr bwMode="auto">
          <a:xfrm flipH="1" flipV="1">
            <a:off x="3649882" y="1872445"/>
            <a:ext cx="1059598" cy="79316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sp>
        <p:nvSpPr>
          <p:cNvPr id="110" name="Rectangle 109"/>
          <p:cNvSpPr/>
          <p:nvPr/>
        </p:nvSpPr>
        <p:spPr>
          <a:xfrm>
            <a:off x="3850843" y="1194832"/>
            <a:ext cx="981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output</a:t>
            </a:r>
            <a:endParaRPr lang="en-US" dirty="0"/>
          </a:p>
        </p:txBody>
      </p:sp>
      <p:cxnSp>
        <p:nvCxnSpPr>
          <p:cNvPr id="103" name="Straight Arrow Connector 102"/>
          <p:cNvCxnSpPr>
            <a:endCxn id="105" idx="2"/>
          </p:cNvCxnSpPr>
          <p:nvPr/>
        </p:nvCxnSpPr>
        <p:spPr bwMode="auto">
          <a:xfrm flipH="1" flipV="1">
            <a:off x="8367878" y="2432271"/>
            <a:ext cx="1" cy="206814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8185777" y="2062939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i="1" dirty="0"/>
              <a:t>ŷ</a:t>
            </a:r>
            <a:r>
              <a:rPr lang="en-US" sz="1800" baseline="-25000" dirty="0"/>
              <a:t>5</a:t>
            </a:r>
            <a:endParaRPr lang="en-US" sz="1800" dirty="0"/>
          </a:p>
        </p:txBody>
      </p:sp>
      <p:sp>
        <p:nvSpPr>
          <p:cNvPr id="111" name="Rectangle 110"/>
          <p:cNvSpPr/>
          <p:nvPr/>
        </p:nvSpPr>
        <p:spPr>
          <a:xfrm>
            <a:off x="8098851" y="1202853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any</a:t>
            </a:r>
            <a:endParaRPr lang="en-US" dirty="0"/>
          </a:p>
        </p:txBody>
      </p:sp>
      <p:cxnSp>
        <p:nvCxnSpPr>
          <p:cNvPr id="112" name="Straight Arrow Connector 111"/>
          <p:cNvCxnSpPr>
            <a:stCxn id="105" idx="0"/>
          </p:cNvCxnSpPr>
          <p:nvPr/>
        </p:nvCxnSpPr>
        <p:spPr bwMode="auto">
          <a:xfrm flipH="1" flipV="1">
            <a:off x="8366115" y="1493828"/>
            <a:ext cx="1763" cy="569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grpSp>
        <p:nvGrpSpPr>
          <p:cNvPr id="113" name="Group 112"/>
          <p:cNvGrpSpPr/>
          <p:nvPr/>
        </p:nvGrpSpPr>
        <p:grpSpPr>
          <a:xfrm>
            <a:off x="6308790" y="4530579"/>
            <a:ext cx="638078" cy="1472687"/>
            <a:chOff x="3257764" y="3392556"/>
            <a:chExt cx="638078" cy="1472687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15" name="Straight Arrow Connector 114"/>
            <p:cNvCxnSpPr>
              <a:endCxn id="117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16" name="Straight Arrow Connector 115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6958813" y="4530579"/>
            <a:ext cx="638078" cy="1472687"/>
            <a:chOff x="3257764" y="3392556"/>
            <a:chExt cx="638078" cy="1472687"/>
          </a:xfrm>
        </p:grpSpPr>
        <p:grpSp>
          <p:nvGrpSpPr>
            <p:cNvPr id="123" name="Group 12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26" name="Rounded Rectangle 12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24" name="Straight Arrow Connector 123"/>
            <p:cNvCxnSpPr>
              <a:endCxn id="126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7607546" y="4516280"/>
            <a:ext cx="638078" cy="1472687"/>
            <a:chOff x="3257764" y="3392556"/>
            <a:chExt cx="638078" cy="1472687"/>
          </a:xfrm>
        </p:grpSpPr>
        <p:grpSp>
          <p:nvGrpSpPr>
            <p:cNvPr id="143" name="Group 14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52" name="Rounded Rectangle 151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44" name="Straight Arrow Connector 143"/>
            <p:cNvCxnSpPr>
              <a:endCxn id="152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8" name="Straight Arrow Connector 147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31" name="Group 130"/>
          <p:cNvGrpSpPr/>
          <p:nvPr/>
        </p:nvGrpSpPr>
        <p:grpSpPr>
          <a:xfrm>
            <a:off x="8225824" y="4504729"/>
            <a:ext cx="638078" cy="1472687"/>
            <a:chOff x="3257764" y="3392556"/>
            <a:chExt cx="638078" cy="1472687"/>
          </a:xfrm>
        </p:grpSpPr>
        <p:grpSp>
          <p:nvGrpSpPr>
            <p:cNvPr id="132" name="Group 131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35" name="Rounded Rectangle 134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33" name="Straight Arrow Connector 132"/>
            <p:cNvCxnSpPr>
              <a:endCxn id="135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cxnSp>
        <p:nvCxnSpPr>
          <p:cNvPr id="161" name="Straight Arrow Connector 160"/>
          <p:cNvCxnSpPr>
            <a:endCxn id="105" idx="1"/>
          </p:cNvCxnSpPr>
          <p:nvPr/>
        </p:nvCxnSpPr>
        <p:spPr bwMode="auto">
          <a:xfrm>
            <a:off x="3804600" y="1759523"/>
            <a:ext cx="4381177" cy="48808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43910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with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5558" y="6069333"/>
            <a:ext cx="48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&lt;START&gt;   the       poor      don’t     have     any     money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8281" y="6079427"/>
            <a:ext cx="2510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19997" y="4543831"/>
            <a:ext cx="662847" cy="1472687"/>
            <a:chOff x="3257764" y="3392556"/>
            <a:chExt cx="662847" cy="1472687"/>
          </a:xfrm>
        </p:grpSpPr>
        <p:grpSp>
          <p:nvGrpSpPr>
            <p:cNvPr id="7" name="Group 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" name="Straight Arrow Connector 7"/>
            <p:cNvCxnSpPr>
              <a:endCxn id="10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56061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269974" y="4543831"/>
            <a:ext cx="650388" cy="1472687"/>
            <a:chOff x="3257764" y="3392556"/>
            <a:chExt cx="650388" cy="1472687"/>
          </a:xfrm>
        </p:grpSpPr>
        <p:grpSp>
          <p:nvGrpSpPr>
            <p:cNvPr id="16" name="Group 1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endCxn id="19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4815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625725" y="4543831"/>
            <a:ext cx="638277" cy="1472687"/>
            <a:chOff x="3257764" y="3392556"/>
            <a:chExt cx="638277" cy="1472687"/>
          </a:xfrm>
        </p:grpSpPr>
        <p:grpSp>
          <p:nvGrpSpPr>
            <p:cNvPr id="25" name="Group 2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endCxn id="28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3536041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33" name="Left Brace 32"/>
          <p:cNvSpPr/>
          <p:nvPr/>
        </p:nvSpPr>
        <p:spPr bwMode="auto">
          <a:xfrm>
            <a:off x="2234207" y="4557083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1436788" y="4778745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68730" y="4529532"/>
            <a:ext cx="1081813" cy="1472687"/>
            <a:chOff x="3257764" y="3392556"/>
            <a:chExt cx="1081813" cy="1472687"/>
          </a:xfrm>
        </p:grpSpPr>
        <p:grpSp>
          <p:nvGrpSpPr>
            <p:cNvPr id="36" name="Group 3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7" name="Straight Arrow Connector 36"/>
            <p:cNvCxnSpPr>
              <a:endCxn id="3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3521371" y="3784257"/>
              <a:ext cx="818206" cy="12777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6958813" y="4530579"/>
            <a:ext cx="638078" cy="1472687"/>
            <a:chOff x="3257764" y="3392556"/>
            <a:chExt cx="638078" cy="1472687"/>
          </a:xfrm>
        </p:grpSpPr>
        <p:grpSp>
          <p:nvGrpSpPr>
            <p:cNvPr id="45" name="Group 4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48" name="Rounded Rectangle 4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46" name="Straight Arrow Connector 45"/>
            <p:cNvCxnSpPr>
              <a:endCxn id="48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6308790" y="4530579"/>
            <a:ext cx="638078" cy="1472687"/>
            <a:chOff x="3257764" y="3392556"/>
            <a:chExt cx="638078" cy="1472687"/>
          </a:xfrm>
        </p:grpSpPr>
        <p:grpSp>
          <p:nvGrpSpPr>
            <p:cNvPr id="54" name="Group 53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55" name="Straight Arrow Connector 54"/>
            <p:cNvCxnSpPr>
              <a:endCxn id="57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5664541" y="4530579"/>
            <a:ext cx="638078" cy="1472687"/>
            <a:chOff x="3257764" y="3392556"/>
            <a:chExt cx="638078" cy="1472687"/>
          </a:xfrm>
        </p:grpSpPr>
        <p:grpSp>
          <p:nvGrpSpPr>
            <p:cNvPr id="63" name="Group 6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66" name="Rounded Rectangle 6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64" name="Straight Arrow Connector 63"/>
            <p:cNvCxnSpPr>
              <a:endCxn id="66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>
            <a:off x="7607546" y="4516280"/>
            <a:ext cx="638078" cy="1472687"/>
            <a:chOff x="3257764" y="3392556"/>
            <a:chExt cx="638078" cy="1472687"/>
          </a:xfrm>
        </p:grpSpPr>
        <p:grpSp>
          <p:nvGrpSpPr>
            <p:cNvPr id="72" name="Group 71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75" name="Rounded Rectangle 74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73" name="Straight Arrow Connector 72"/>
            <p:cNvCxnSpPr>
              <a:endCxn id="75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8875847" y="4504729"/>
            <a:ext cx="638078" cy="1472687"/>
            <a:chOff x="3257764" y="3392556"/>
            <a:chExt cx="638078" cy="1472687"/>
          </a:xfrm>
        </p:grpSpPr>
        <p:grpSp>
          <p:nvGrpSpPr>
            <p:cNvPr id="81" name="Group 80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84" name="Rounded Rectangle 83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2" name="Straight Arrow Connector 81"/>
            <p:cNvCxnSpPr>
              <a:endCxn id="84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89" name="Group 88"/>
          <p:cNvGrpSpPr/>
          <p:nvPr/>
        </p:nvGrpSpPr>
        <p:grpSpPr>
          <a:xfrm>
            <a:off x="8225824" y="4504729"/>
            <a:ext cx="638078" cy="1472687"/>
            <a:chOff x="3257764" y="3392556"/>
            <a:chExt cx="638078" cy="1472687"/>
          </a:xfrm>
        </p:grpSpPr>
        <p:grpSp>
          <p:nvGrpSpPr>
            <p:cNvPr id="90" name="Group 89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93" name="Rounded Rectangle 92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91" name="Straight Arrow Connector 90"/>
            <p:cNvCxnSpPr>
              <a:endCxn id="93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V="1">
              <a:off x="3535842" y="3807049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98" name="Group 97"/>
          <p:cNvGrpSpPr/>
          <p:nvPr/>
        </p:nvGrpSpPr>
        <p:grpSpPr>
          <a:xfrm>
            <a:off x="9524580" y="4490430"/>
            <a:ext cx="267423" cy="1472687"/>
            <a:chOff x="3257764" y="3392556"/>
            <a:chExt cx="267423" cy="1472687"/>
          </a:xfrm>
        </p:grpSpPr>
        <p:grpSp>
          <p:nvGrpSpPr>
            <p:cNvPr id="99" name="Group 98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1" name="Rounded Rectangle 100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00" name="Straight Arrow Connector 99"/>
            <p:cNvCxnSpPr>
              <a:endCxn id="101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06" name="Right Brace 105"/>
          <p:cNvSpPr/>
          <p:nvPr/>
        </p:nvSpPr>
        <p:spPr bwMode="auto">
          <a:xfrm>
            <a:off x="10000762" y="4504075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 rot="5400000">
            <a:off x="9902566" y="4810322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3516170" y="1090567"/>
            <a:ext cx="267423" cy="781878"/>
            <a:chOff x="2788641" y="1449262"/>
            <a:chExt cx="267423" cy="78187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2788641" y="1449262"/>
              <a:ext cx="267423" cy="781878"/>
            </a:xfrm>
            <a:prstGeom prst="roundRect">
              <a:avLst/>
            </a:prstGeom>
            <a:noFill/>
            <a:ln w="1905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 bwMode="auto">
            <a:xfrm>
              <a:off x="2861152" y="1515948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 bwMode="auto">
            <a:xfrm>
              <a:off x="2861152" y="1695272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 bwMode="auto">
            <a:xfrm>
              <a:off x="2861152" y="1878657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 bwMode="auto">
            <a:xfrm>
              <a:off x="2861152" y="2057981"/>
              <a:ext cx="122400" cy="120475"/>
            </a:xfrm>
            <a:prstGeom prst="ellipse">
              <a:avLst/>
            </a:prstGeom>
            <a:solidFill>
              <a:srgbClr val="A5002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694489" y="3095003"/>
            <a:ext cx="109725" cy="1456665"/>
            <a:chOff x="2018629" y="3072867"/>
            <a:chExt cx="109725" cy="1456665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1" name="Straight Arrow Connector 140"/>
            <p:cNvCxnSpPr>
              <a:stCxn id="142" idx="0"/>
            </p:cNvCxnSpPr>
            <p:nvPr/>
          </p:nvCxnSpPr>
          <p:spPr bwMode="auto">
            <a:xfrm flipH="1" flipV="1">
              <a:off x="2073491" y="3072867"/>
              <a:ext cx="1" cy="677614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2" name="Oval 141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349468" y="3095003"/>
            <a:ext cx="109725" cy="1456665"/>
            <a:chOff x="2018629" y="3072867"/>
            <a:chExt cx="109725" cy="1456665"/>
          </a:xfrm>
        </p:grpSpPr>
        <p:cxnSp>
          <p:nvCxnSpPr>
            <p:cNvPr id="147" name="Straight Arrow Connector 146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8" name="Straight Arrow Connector 147"/>
            <p:cNvCxnSpPr>
              <a:stCxn id="149" idx="0"/>
            </p:cNvCxnSpPr>
            <p:nvPr/>
          </p:nvCxnSpPr>
          <p:spPr bwMode="auto">
            <a:xfrm flipH="1" flipV="1">
              <a:off x="2073491" y="3072867"/>
              <a:ext cx="1" cy="677614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998845" y="3095003"/>
            <a:ext cx="109725" cy="1456665"/>
            <a:chOff x="2018629" y="3072867"/>
            <a:chExt cx="109725" cy="1456665"/>
          </a:xfrm>
        </p:grpSpPr>
        <p:cxnSp>
          <p:nvCxnSpPr>
            <p:cNvPr id="151" name="Straight Arrow Connector 150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52" name="Straight Arrow Connector 151"/>
            <p:cNvCxnSpPr>
              <a:stCxn id="153" idx="0"/>
            </p:cNvCxnSpPr>
            <p:nvPr/>
          </p:nvCxnSpPr>
          <p:spPr bwMode="auto">
            <a:xfrm flipH="1" flipV="1">
              <a:off x="2073491" y="3072867"/>
              <a:ext cx="1" cy="677614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3" name="Oval 152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650096" y="3095003"/>
            <a:ext cx="109725" cy="1456665"/>
            <a:chOff x="2018629" y="3072867"/>
            <a:chExt cx="109725" cy="1456665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 flipV="1">
              <a:off x="2072479" y="3838723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56" name="Straight Arrow Connector 155"/>
            <p:cNvCxnSpPr>
              <a:stCxn id="157" idx="0"/>
            </p:cNvCxnSpPr>
            <p:nvPr/>
          </p:nvCxnSpPr>
          <p:spPr bwMode="auto">
            <a:xfrm flipH="1" flipV="1">
              <a:off x="2073491" y="3072867"/>
              <a:ext cx="1" cy="677614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sp>
          <p:nvSpPr>
            <p:cNvPr id="157" name="Oval 156"/>
            <p:cNvSpPr>
              <a:spLocks noChangeAspect="1"/>
            </p:cNvSpPr>
            <p:nvPr/>
          </p:nvSpPr>
          <p:spPr bwMode="auto">
            <a:xfrm>
              <a:off x="2018629" y="3750481"/>
              <a:ext cx="109725" cy="1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59" name="Straight Connector 158"/>
          <p:cNvCxnSpPr/>
          <p:nvPr/>
        </p:nvCxnSpPr>
        <p:spPr bwMode="auto">
          <a:xfrm>
            <a:off x="2625725" y="3095003"/>
            <a:ext cx="2221083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160" name="Rectangle 159"/>
          <p:cNvSpPr/>
          <p:nvPr/>
        </p:nvSpPr>
        <p:spPr bwMode="auto">
          <a:xfrm>
            <a:off x="3959753" y="2676939"/>
            <a:ext cx="188573" cy="418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4608154" y="2672088"/>
            <a:ext cx="188573" cy="418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2262" y="3006760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299119" y="3004795"/>
            <a:ext cx="188573" cy="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5" name="Straight Arrow Connector 164"/>
          <p:cNvCxnSpPr>
            <a:stCxn id="162" idx="0"/>
            <a:endCxn id="134" idx="2"/>
          </p:cNvCxnSpPr>
          <p:nvPr/>
        </p:nvCxnSpPr>
        <p:spPr bwMode="auto">
          <a:xfrm flipV="1">
            <a:off x="2756549" y="1872445"/>
            <a:ext cx="893333" cy="1134315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67" name="Straight Arrow Connector 166"/>
          <p:cNvCxnSpPr>
            <a:endCxn id="134" idx="2"/>
          </p:cNvCxnSpPr>
          <p:nvPr/>
        </p:nvCxnSpPr>
        <p:spPr bwMode="auto">
          <a:xfrm flipV="1">
            <a:off x="3404006" y="1872445"/>
            <a:ext cx="245876" cy="109890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69" name="Straight Arrow Connector 168"/>
          <p:cNvCxnSpPr>
            <a:endCxn id="134" idx="2"/>
          </p:cNvCxnSpPr>
          <p:nvPr/>
        </p:nvCxnSpPr>
        <p:spPr bwMode="auto">
          <a:xfrm flipH="1" flipV="1">
            <a:off x="3649882" y="1872445"/>
            <a:ext cx="401923" cy="78183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71" name="Straight Arrow Connector 170"/>
          <p:cNvCxnSpPr>
            <a:endCxn id="134" idx="2"/>
          </p:cNvCxnSpPr>
          <p:nvPr/>
        </p:nvCxnSpPr>
        <p:spPr bwMode="auto">
          <a:xfrm flipH="1" flipV="1">
            <a:off x="3649882" y="1872445"/>
            <a:ext cx="1053314" cy="78506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sp>
        <p:nvSpPr>
          <p:cNvPr id="173" name="Rectangle 172"/>
          <p:cNvSpPr/>
          <p:nvPr/>
        </p:nvSpPr>
        <p:spPr>
          <a:xfrm>
            <a:off x="3850843" y="1194832"/>
            <a:ext cx="981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output</a:t>
            </a:r>
            <a:endParaRPr lang="en-US" dirty="0"/>
          </a:p>
        </p:txBody>
      </p:sp>
      <p:cxnSp>
        <p:nvCxnSpPr>
          <p:cNvPr id="177" name="Straight Arrow Connector 176"/>
          <p:cNvCxnSpPr>
            <a:stCxn id="101" idx="0"/>
            <a:endCxn id="142" idx="5"/>
          </p:cNvCxnSpPr>
          <p:nvPr/>
        </p:nvCxnSpPr>
        <p:spPr bwMode="auto">
          <a:xfrm flipH="1" flipV="1">
            <a:off x="2788145" y="3864801"/>
            <a:ext cx="6870147" cy="625629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1" name="Straight Arrow Connector 180"/>
          <p:cNvCxnSpPr>
            <a:stCxn id="101" idx="0"/>
            <a:endCxn id="149" idx="6"/>
          </p:cNvCxnSpPr>
          <p:nvPr/>
        </p:nvCxnSpPr>
        <p:spPr bwMode="auto">
          <a:xfrm flipH="1" flipV="1">
            <a:off x="3459193" y="3826617"/>
            <a:ext cx="6199099" cy="66381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2" name="Straight Arrow Connector 181"/>
          <p:cNvCxnSpPr>
            <a:stCxn id="101" idx="0"/>
            <a:endCxn id="153" idx="6"/>
          </p:cNvCxnSpPr>
          <p:nvPr/>
        </p:nvCxnSpPr>
        <p:spPr bwMode="auto">
          <a:xfrm flipH="1" flipV="1">
            <a:off x="4108570" y="3826617"/>
            <a:ext cx="5549722" cy="66381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3" name="Straight Arrow Connector 182"/>
          <p:cNvCxnSpPr>
            <a:stCxn id="101" idx="0"/>
            <a:endCxn id="157" idx="6"/>
          </p:cNvCxnSpPr>
          <p:nvPr/>
        </p:nvCxnSpPr>
        <p:spPr bwMode="auto">
          <a:xfrm flipH="1" flipV="1">
            <a:off x="4759821" y="3826617"/>
            <a:ext cx="4898471" cy="66381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88" name="Straight Arrow Connector 187"/>
          <p:cNvCxnSpPr>
            <a:stCxn id="101" idx="0"/>
            <a:endCxn id="192" idx="2"/>
          </p:cNvCxnSpPr>
          <p:nvPr/>
        </p:nvCxnSpPr>
        <p:spPr bwMode="auto">
          <a:xfrm flipH="1" flipV="1">
            <a:off x="9658291" y="2422286"/>
            <a:ext cx="1" cy="206814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192" name="Rectangle 191"/>
          <p:cNvSpPr/>
          <p:nvPr/>
        </p:nvSpPr>
        <p:spPr>
          <a:xfrm>
            <a:off x="9476190" y="205295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i="1" dirty="0"/>
              <a:t>ŷ</a:t>
            </a:r>
            <a:r>
              <a:rPr lang="en-US" sz="1800" baseline="-25000" dirty="0"/>
              <a:t>6</a:t>
            </a:r>
            <a:endParaRPr lang="en-US" sz="1800" dirty="0"/>
          </a:p>
        </p:txBody>
      </p:sp>
      <p:sp>
        <p:nvSpPr>
          <p:cNvPr id="199" name="Rectangle 198"/>
          <p:cNvSpPr/>
          <p:nvPr/>
        </p:nvSpPr>
        <p:spPr>
          <a:xfrm>
            <a:off x="9258181" y="120570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money</a:t>
            </a:r>
            <a:endParaRPr lang="en-US" dirty="0"/>
          </a:p>
        </p:txBody>
      </p:sp>
      <p:cxnSp>
        <p:nvCxnSpPr>
          <p:cNvPr id="200" name="Straight Arrow Connector 199"/>
          <p:cNvCxnSpPr>
            <a:stCxn id="192" idx="0"/>
          </p:cNvCxnSpPr>
          <p:nvPr/>
        </p:nvCxnSpPr>
        <p:spPr bwMode="auto">
          <a:xfrm flipH="1" flipV="1">
            <a:off x="9656528" y="1483843"/>
            <a:ext cx="1763" cy="569111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02" name="Straight Arrow Connector 201"/>
          <p:cNvCxnSpPr/>
          <p:nvPr/>
        </p:nvCxnSpPr>
        <p:spPr bwMode="auto">
          <a:xfrm>
            <a:off x="3804600" y="1759523"/>
            <a:ext cx="5556027" cy="526376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05" name="Rectangle 204"/>
          <p:cNvSpPr/>
          <p:nvPr/>
        </p:nvSpPr>
        <p:spPr>
          <a:xfrm rot="16200000">
            <a:off x="1473513" y="3439630"/>
            <a:ext cx="97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scores</a:t>
            </a:r>
            <a:endParaRPr lang="en-US" dirty="0"/>
          </a:p>
        </p:txBody>
      </p:sp>
      <p:sp>
        <p:nvSpPr>
          <p:cNvPr id="206" name="Left Brace 205"/>
          <p:cNvSpPr/>
          <p:nvPr/>
        </p:nvSpPr>
        <p:spPr bwMode="auto">
          <a:xfrm>
            <a:off x="2254555" y="343943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" name="Left Brace 206"/>
          <p:cNvSpPr/>
          <p:nvPr/>
        </p:nvSpPr>
        <p:spPr bwMode="auto">
          <a:xfrm>
            <a:off x="2241175" y="202271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8" name="Rectangle 207"/>
          <p:cNvSpPr/>
          <p:nvPr/>
        </p:nvSpPr>
        <p:spPr>
          <a:xfrm rot="16200000">
            <a:off x="1395038" y="2042967"/>
            <a:ext cx="115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Attention</a:t>
            </a:r>
          </a:p>
          <a:p>
            <a:pPr algn="ctr"/>
            <a:r>
              <a:rPr lang="en-US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25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We have encoder hidden states </a:t>
                </a:r>
                <a:r>
                  <a:rPr lang="en-US" sz="2000" i="1" dirty="0">
                    <a:latin typeface="+mj-lt"/>
                  </a:rPr>
                  <a:t>h</a:t>
                </a:r>
                <a:r>
                  <a:rPr lang="en-US" sz="2000" baseline="-25000" dirty="0">
                    <a:latin typeface="+mj-lt"/>
                  </a:rPr>
                  <a:t>1</a:t>
                </a:r>
                <a:r>
                  <a:rPr lang="en-US" sz="2000" dirty="0">
                    <a:latin typeface="+mj-lt"/>
                  </a:rPr>
                  <a:t>, </a:t>
                </a:r>
                <a:r>
                  <a:rPr lang="en-US" sz="2000" i="1" dirty="0">
                    <a:latin typeface="+mj-lt"/>
                  </a:rPr>
                  <a:t>h</a:t>
                </a:r>
                <a:r>
                  <a:rPr lang="en-US" sz="2000" baseline="-25000" dirty="0">
                    <a:latin typeface="+mj-lt"/>
                  </a:rPr>
                  <a:t>2</a:t>
                </a:r>
                <a:r>
                  <a:rPr lang="en-US" sz="2000" dirty="0">
                    <a:latin typeface="+mj-lt"/>
                  </a:rPr>
                  <a:t>, … </a:t>
                </a:r>
                <a:r>
                  <a:rPr lang="en-US" sz="2000" i="1" dirty="0" err="1">
                    <a:latin typeface="+mj-lt"/>
                  </a:rPr>
                  <a:t>h</a:t>
                </a:r>
                <a:r>
                  <a:rPr lang="en-US" sz="2000" i="1" baseline="30000" dirty="0" err="1">
                    <a:latin typeface="+mj-lt"/>
                  </a:rPr>
                  <a:t>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  <a:sym typeface="Symbol" panose="05050102010706020507" pitchFamily="18" charset="2"/>
                  </a:rPr>
                  <a:t></a:t>
                </a:r>
                <a:r>
                  <a:rPr lang="en-US" sz="200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i="1" baseline="30000" dirty="0" err="1">
                    <a:latin typeface="+mj-lt"/>
                    <a:sym typeface="Symbol" panose="05050102010706020507" pitchFamily="18" charset="2"/>
                  </a:rPr>
                  <a:t>h</a:t>
                </a:r>
                <a:endParaRPr lang="en-US" sz="2000" i="1" baseline="30000" dirty="0">
                  <a:latin typeface="+mj-lt"/>
                </a:endParaRPr>
              </a:p>
              <a:p>
                <a:r>
                  <a:rPr lang="en-US" sz="2000" dirty="0"/>
                  <a:t>On timestep </a:t>
                </a:r>
                <a:r>
                  <a:rPr lang="en-US" sz="2000" i="1" dirty="0">
                    <a:latin typeface="+mj-lt"/>
                  </a:rPr>
                  <a:t>t</a:t>
                </a:r>
                <a:r>
                  <a:rPr lang="en-US" sz="2000" dirty="0"/>
                  <a:t>, we have decoder hidden state </a:t>
                </a:r>
                <a:r>
                  <a:rPr lang="en-US" sz="2000" i="1" dirty="0" err="1">
                    <a:latin typeface="+mj-lt"/>
                  </a:rPr>
                  <a:t>s</a:t>
                </a:r>
                <a:r>
                  <a:rPr lang="en-US" sz="2000" i="1" baseline="-25000" dirty="0" err="1">
                    <a:latin typeface="+mj-lt"/>
                  </a:rPr>
                  <a:t>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  <a:sym typeface="Symbol" panose="05050102010706020507" pitchFamily="18" charset="2"/>
                  </a:rPr>
                  <a:t></a:t>
                </a:r>
                <a:r>
                  <a:rPr lang="en-US" sz="200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i="1" baseline="30000" dirty="0">
                    <a:latin typeface="+mj-lt"/>
                    <a:sym typeface="Symbol" panose="05050102010706020507" pitchFamily="18" charset="2"/>
                  </a:rPr>
                  <a:t>h</a:t>
                </a:r>
                <a:endParaRPr lang="en-US" sz="2000" dirty="0">
                  <a:latin typeface="+mj-lt"/>
                </a:endParaRPr>
              </a:p>
              <a:p>
                <a:r>
                  <a:rPr lang="en-US" sz="2000" dirty="0"/>
                  <a:t>We get the attention scores </a:t>
                </a:r>
                <a:r>
                  <a:rPr lang="en-US" sz="2000" i="1" dirty="0">
                    <a:latin typeface="+mj-lt"/>
                  </a:rPr>
                  <a:t>e</a:t>
                </a:r>
                <a:r>
                  <a:rPr lang="en-US" sz="2000" i="1" baseline="30000" dirty="0">
                    <a:latin typeface="+mj-lt"/>
                  </a:rPr>
                  <a:t>t</a:t>
                </a:r>
                <a:r>
                  <a:rPr lang="en-US" sz="2000" i="1" baseline="30000" dirty="0"/>
                  <a:t> </a:t>
                </a:r>
                <a:r>
                  <a:rPr lang="en-US" sz="2000" dirty="0"/>
                  <a:t>for this step: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=[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We take </a:t>
                </a:r>
                <a:r>
                  <a:rPr lang="en-US" sz="2000" i="1" dirty="0" err="1">
                    <a:latin typeface="+mj-lt"/>
                  </a:rPr>
                  <a:t>softmax</a:t>
                </a:r>
                <a:r>
                  <a:rPr lang="en-US" sz="2000" dirty="0"/>
                  <a:t> to get the attention distribution for this step (this is a probability distribution and sums to 1)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	</a:t>
                </a:r>
                <a:r>
                  <a:rPr lang="en-US" sz="2000" dirty="0">
                    <a:latin typeface="Symbol" panose="05050102010706020507" pitchFamily="18" charset="2"/>
                  </a:rPr>
                  <a:t>a</a:t>
                </a:r>
                <a:r>
                  <a:rPr lang="en-US" sz="2000" i="1" baseline="30000" dirty="0">
                    <a:latin typeface="+mj-lt"/>
                  </a:rPr>
                  <a:t>t</a:t>
                </a:r>
                <a:r>
                  <a:rPr lang="en-US" sz="2000" dirty="0">
                    <a:latin typeface="+mj-lt"/>
                  </a:rPr>
                  <a:t> = </a:t>
                </a:r>
                <a:r>
                  <a:rPr lang="en-US" sz="2000" i="1" dirty="0" err="1">
                    <a:latin typeface="+mj-lt"/>
                  </a:rPr>
                  <a:t>softmax</a:t>
                </a:r>
                <a:r>
                  <a:rPr lang="en-US" sz="2000" dirty="0">
                    <a:latin typeface="+mj-lt"/>
                  </a:rPr>
                  <a:t>(</a:t>
                </a:r>
                <a:r>
                  <a:rPr lang="en-US" sz="2000" i="1" dirty="0">
                    <a:latin typeface="+mj-lt"/>
                  </a:rPr>
                  <a:t>e</a:t>
                </a:r>
                <a:r>
                  <a:rPr lang="en-US" sz="2000" i="1" baseline="30000" dirty="0">
                    <a:latin typeface="+mj-lt"/>
                  </a:rPr>
                  <a:t>t</a:t>
                </a:r>
                <a:r>
                  <a:rPr lang="en-US" sz="2000" dirty="0">
                    <a:latin typeface="+mj-lt"/>
                  </a:rPr>
                  <a:t>) </a:t>
                </a:r>
                <a:r>
                  <a:rPr lang="en-US" sz="2000" dirty="0">
                    <a:sym typeface="Symbol" panose="05050102010706020507" pitchFamily="18" charset="2"/>
                  </a:rPr>
                  <a:t> ℝ</a:t>
                </a:r>
                <a:r>
                  <a:rPr lang="en-US" sz="2000" i="1" baseline="30000" dirty="0">
                    <a:sym typeface="Symbol" panose="05050102010706020507" pitchFamily="18" charset="2"/>
                  </a:rPr>
                  <a:t>N</a:t>
                </a:r>
                <a:endParaRPr lang="en-US" sz="2000" dirty="0">
                  <a:latin typeface="+mj-lt"/>
                </a:endParaRPr>
              </a:p>
              <a:p>
                <a:r>
                  <a:rPr lang="en-US" sz="2000" dirty="0"/>
                  <a:t>We use </a:t>
                </a:r>
                <a:r>
                  <a:rPr lang="en-US" sz="2000" dirty="0">
                    <a:latin typeface="Symbol" panose="05050102010706020507" pitchFamily="18" charset="2"/>
                  </a:rPr>
                  <a:t>a</a:t>
                </a:r>
                <a:r>
                  <a:rPr lang="en-US" sz="2000" i="1" baseline="30000" dirty="0"/>
                  <a:t>t</a:t>
                </a:r>
                <a:r>
                  <a:rPr lang="en-US" sz="2000" dirty="0"/>
                  <a:t> to take a weighted sum of the encoder hidden states to get the attention output </a:t>
                </a:r>
                <a:r>
                  <a:rPr lang="en-US" sz="2000" b="1" i="1" dirty="0">
                    <a:latin typeface="+mj-lt"/>
                  </a:rPr>
                  <a:t>a</a:t>
                </a:r>
                <a:r>
                  <a:rPr lang="en-US" sz="2000" i="1" baseline="30000" dirty="0"/>
                  <a:t>t</a:t>
                </a:r>
                <a:r>
                  <a:rPr lang="en-US" sz="2000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Finally we concatenate the attention output with the decoder hidden state and proceed as in the non-attention seq2seq model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latin typeface="+mj-lt"/>
                  </a:rPr>
                  <a:t>[</a:t>
                </a:r>
                <a:r>
                  <a:rPr lang="en-US" sz="2000" b="1" i="1" dirty="0">
                    <a:latin typeface="+mj-lt"/>
                  </a:rPr>
                  <a:t>a</a:t>
                </a:r>
                <a:r>
                  <a:rPr lang="en-US" sz="2000" i="1" baseline="-25000" dirty="0">
                    <a:latin typeface="+mj-lt"/>
                  </a:rPr>
                  <a:t>t</a:t>
                </a:r>
                <a:r>
                  <a:rPr lang="en-US" sz="2000" dirty="0">
                    <a:latin typeface="+mj-lt"/>
                  </a:rPr>
                  <a:t>; </a:t>
                </a:r>
                <a:r>
                  <a:rPr lang="en-US" sz="2000" b="1" i="1" dirty="0" err="1">
                    <a:latin typeface="+mj-lt"/>
                  </a:rPr>
                  <a:t>s</a:t>
                </a:r>
                <a:r>
                  <a:rPr lang="en-US" sz="2000" i="1" baseline="-25000" dirty="0" err="1">
                    <a:latin typeface="+mj-lt"/>
                  </a:rPr>
                  <a:t>t</a:t>
                </a:r>
                <a:r>
                  <a:rPr lang="en-US" sz="2000" dirty="0">
                    <a:latin typeface="+mj-lt"/>
                  </a:rPr>
                  <a:t>] </a:t>
                </a:r>
                <a:r>
                  <a:rPr lang="en-US" sz="2000" dirty="0">
                    <a:sym typeface="Symbol" panose="05050102010706020507" pitchFamily="18" charset="2"/>
                  </a:rPr>
                  <a:t>ℝ</a:t>
                </a:r>
                <a:r>
                  <a:rPr lang="en-US" sz="2000" i="1" baseline="30000" dirty="0">
                    <a:sym typeface="Symbol" panose="05050102010706020507" pitchFamily="18" charset="2"/>
                  </a:rPr>
                  <a:t>2h</a:t>
                </a:r>
                <a:r>
                  <a:rPr lang="en-US" sz="20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7" t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146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is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Attention significantly </a:t>
            </a:r>
            <a:r>
              <a:rPr lang="en-US" dirty="0">
                <a:solidFill>
                  <a:srgbClr val="00B050"/>
                </a:solidFill>
              </a:rPr>
              <a:t>improves NMT performance</a:t>
            </a:r>
          </a:p>
          <a:p>
            <a:pPr lvl="1"/>
            <a:r>
              <a:rPr lang="en-US" dirty="0"/>
              <a:t>It’s very useful to allow decoder to focus on certain parts of the source</a:t>
            </a:r>
          </a:p>
          <a:p>
            <a:r>
              <a:rPr lang="en-US" dirty="0"/>
              <a:t>Attention </a:t>
            </a:r>
            <a:r>
              <a:rPr lang="en-US" dirty="0">
                <a:solidFill>
                  <a:srgbClr val="00B050"/>
                </a:solidFill>
              </a:rPr>
              <a:t>solves the bottleneck problem</a:t>
            </a:r>
          </a:p>
          <a:p>
            <a:pPr lvl="1"/>
            <a:r>
              <a:rPr lang="en-US" dirty="0"/>
              <a:t>Attention allows decoder to look directly at source; bypass bottleneck</a:t>
            </a:r>
          </a:p>
          <a:p>
            <a:r>
              <a:rPr lang="en-US" dirty="0"/>
              <a:t>Attention </a:t>
            </a:r>
            <a:r>
              <a:rPr lang="en-US" dirty="0">
                <a:solidFill>
                  <a:srgbClr val="00B050"/>
                </a:solidFill>
              </a:rPr>
              <a:t>helps with vanishing gradient problem</a:t>
            </a:r>
          </a:p>
          <a:p>
            <a:pPr lvl="1"/>
            <a:r>
              <a:rPr lang="en-US" dirty="0"/>
              <a:t>Provides shortcut to faraway states</a:t>
            </a:r>
          </a:p>
          <a:p>
            <a:r>
              <a:rPr lang="en-US" dirty="0"/>
              <a:t>Attention provides </a:t>
            </a:r>
            <a:r>
              <a:rPr lang="en-US" dirty="0">
                <a:solidFill>
                  <a:srgbClr val="00B050"/>
                </a:solidFill>
              </a:rPr>
              <a:t>some interpretability</a:t>
            </a:r>
          </a:p>
          <a:p>
            <a:pPr lvl="1"/>
            <a:r>
              <a:rPr lang="en-US" dirty="0"/>
              <a:t>By inspecting attention distribution, we can</a:t>
            </a:r>
            <a:br>
              <a:rPr lang="en-US" dirty="0"/>
            </a:br>
            <a:r>
              <a:rPr lang="en-US" dirty="0"/>
              <a:t>see what the decoder was focusing on</a:t>
            </a:r>
          </a:p>
          <a:p>
            <a:pPr lvl="1"/>
            <a:r>
              <a:rPr lang="en-US" dirty="0"/>
              <a:t>We get </a:t>
            </a:r>
            <a:r>
              <a:rPr lang="en-US" dirty="0">
                <a:solidFill>
                  <a:srgbClr val="00B050"/>
                </a:solidFill>
              </a:rPr>
              <a:t>alignment for free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This is cool because we never explicitly trained</a:t>
            </a:r>
            <a:br>
              <a:rPr lang="en-US" dirty="0"/>
            </a:br>
            <a:r>
              <a:rPr lang="en-US" dirty="0"/>
              <a:t>an alignment system</a:t>
            </a:r>
          </a:p>
          <a:p>
            <a:pPr lvl="1"/>
            <a:r>
              <a:rPr lang="en-US" dirty="0"/>
              <a:t>The network just learned alignment by itself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016" y="3596389"/>
            <a:ext cx="2428705" cy="29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2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/>
              <a:t>2014: Neural Machine Translation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4000" dirty="0"/>
              <a:t>Huge Impact on</a:t>
            </a:r>
          </a:p>
          <a:p>
            <a:r>
              <a:rPr lang="en-US" sz="4000" dirty="0"/>
              <a:t>Machine Translation Research</a:t>
            </a:r>
          </a:p>
        </p:txBody>
      </p:sp>
    </p:spTree>
    <p:extLst>
      <p:ext uri="{BB962C8B-B14F-4D97-AF65-F5344CB8AC3E}">
        <p14:creationId xmlns:p14="http://schemas.microsoft.com/office/powerpoint/2010/main" val="993953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 is versatile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Sequence-to-sequence is useful for </a:t>
            </a:r>
            <a:r>
              <a:rPr lang="en-US" i="1" dirty="0">
                <a:solidFill>
                  <a:srgbClr val="CC3399"/>
                </a:solidFill>
              </a:rPr>
              <a:t>more than just MT</a:t>
            </a:r>
          </a:p>
          <a:p>
            <a:r>
              <a:rPr lang="en-US" dirty="0"/>
              <a:t>Many NLP tasks can be phrased as sequence-to-sequence:</a:t>
            </a:r>
          </a:p>
          <a:p>
            <a:pPr lvl="1"/>
            <a:r>
              <a:rPr lang="en-US" dirty="0">
                <a:solidFill>
                  <a:srgbClr val="CC3399"/>
                </a:solidFill>
              </a:rPr>
              <a:t>Summarization</a:t>
            </a:r>
            <a:r>
              <a:rPr lang="en-US" dirty="0"/>
              <a:t> (long text → short text)</a:t>
            </a:r>
          </a:p>
          <a:p>
            <a:pPr lvl="1"/>
            <a:r>
              <a:rPr lang="en-US" dirty="0">
                <a:solidFill>
                  <a:srgbClr val="CC3399"/>
                </a:solidFill>
              </a:rPr>
              <a:t>Dialogue</a:t>
            </a:r>
            <a:r>
              <a:rPr lang="en-US" dirty="0"/>
              <a:t> (previous utterances → next utterance)</a:t>
            </a:r>
          </a:p>
          <a:p>
            <a:pPr lvl="1"/>
            <a:r>
              <a:rPr lang="en-US" dirty="0">
                <a:solidFill>
                  <a:srgbClr val="CC3399"/>
                </a:solidFill>
              </a:rPr>
              <a:t>Parsing</a:t>
            </a:r>
            <a:r>
              <a:rPr lang="en-US" dirty="0"/>
              <a:t> (input text → output parse as sequence)</a:t>
            </a:r>
          </a:p>
          <a:p>
            <a:pPr lvl="1"/>
            <a:r>
              <a:rPr lang="fr-FR" dirty="0">
                <a:solidFill>
                  <a:srgbClr val="CC3399"/>
                </a:solidFill>
              </a:rPr>
              <a:t>Code </a:t>
            </a:r>
            <a:r>
              <a:rPr lang="fr-FR" dirty="0" err="1">
                <a:solidFill>
                  <a:srgbClr val="CC3399"/>
                </a:solidFill>
              </a:rPr>
              <a:t>generation</a:t>
            </a:r>
            <a:r>
              <a:rPr lang="fr-FR" dirty="0"/>
              <a:t> (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→ Python code)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6C5E6-3C89-3344-B512-2E4E09607D95}"/>
              </a:ext>
            </a:extLst>
          </p:cNvPr>
          <p:cNvSpPr/>
          <p:nvPr/>
        </p:nvSpPr>
        <p:spPr>
          <a:xfrm>
            <a:off x="5222203" y="3259723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canto del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cigno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897120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3D99-6712-C045-AA88-003D2B4A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Attention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need</a:t>
            </a:r>
            <a:endParaRPr lang="it-IT" dirty="0"/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6B2C2584-14EA-304C-8CF5-B6F74DCC4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4248" y="1239918"/>
            <a:ext cx="4651136" cy="5194568"/>
          </a:xfrm>
        </p:spPr>
      </p:pic>
      <p:pic>
        <p:nvPicPr>
          <p:cNvPr id="4097" name="Picture 1" descr="page3image1082330848">
            <a:extLst>
              <a:ext uri="{FF2B5EF4-FFF2-40B4-BE49-F238E27FC236}">
                <a16:creationId xmlns:a16="http://schemas.microsoft.com/office/drawing/2014/main" id="{7C2B99C9-46FD-6342-8A88-25CD4268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19" y="1239918"/>
            <a:ext cx="3682435" cy="54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2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76520" y="0"/>
            <a:ext cx="10522800" cy="7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b="0" strike="noStrike" spc="-1" dirty="0">
                <a:solidFill>
                  <a:srgbClr val="000000"/>
                </a:solidFill>
                <a:latin typeface="Tw Cen MT Condensed"/>
              </a:rPr>
              <a:t>Self Attention per </a:t>
            </a:r>
            <a:r>
              <a:rPr lang="en-US" sz="4000" b="0" strike="noStrike" spc="-1" dirty="0" err="1">
                <a:solidFill>
                  <a:srgbClr val="000000"/>
                </a:solidFill>
                <a:latin typeface="Tw Cen MT Condensed"/>
              </a:rPr>
              <a:t>contestualizzare</a:t>
            </a:r>
            <a:r>
              <a:rPr lang="en-US" sz="4000" b="0" strike="noStrike" spc="-1" dirty="0">
                <a:solidFill>
                  <a:srgbClr val="000000"/>
                </a:solidFill>
                <a:latin typeface="Tw Cen MT Condensed"/>
              </a:rPr>
              <a:t> le parole</a:t>
            </a:r>
            <a:endParaRPr dirty="0"/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676520" y="1296000"/>
            <a:ext cx="5019480" cy="523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Un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limitedei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word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emeddings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era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che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a una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parola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corrispondeva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un solo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vettore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nonostante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una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parola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possa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avere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molti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significati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6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Attention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</a:t>
            </a:r>
            <a:r>
              <a:rPr lang="en-US" sz="2400" b="0" i="0" u="none" strike="noStrike" cap="none" spc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onsente</a:t>
            </a:r>
            <a:r>
              <a:rPr lang="en-US" sz="24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2400" b="0" i="0" u="none" strike="noStrike" cap="none" spc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introdurre</a:t>
            </a:r>
            <a:r>
              <a:rPr lang="en-US" sz="24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0" i="0" u="none" strike="noStrike" cap="none" spc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nella</a:t>
            </a:r>
            <a:r>
              <a:rPr lang="en-US" sz="24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0" i="0" u="none" strike="noStrike" cap="none" spc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rappresentazione</a:t>
            </a:r>
            <a:r>
              <a:rPr lang="en-US" sz="24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0" i="0" u="none" strike="noStrike" cap="none" spc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delle</a:t>
            </a:r>
            <a:r>
              <a:rPr lang="en-US" sz="24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parole </a:t>
            </a:r>
            <a:r>
              <a:rPr lang="en-US" sz="2400" b="0" i="0" u="none" strike="noStrike" cap="none" spc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il</a:t>
            </a:r>
            <a:r>
              <a:rPr lang="en-US" sz="24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0" i="0" u="none" strike="noStrike" cap="none" spc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contesto</a:t>
            </a:r>
            <a:r>
              <a:rPr lang="en-US" sz="24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cui </a:t>
            </a:r>
            <a:r>
              <a:rPr lang="en-US" sz="2400" b="0" i="0" u="none" strike="noStrike" cap="none" spc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appare</a:t>
            </a:r>
            <a:endParaRPr lang="en-US" dirty="0"/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Consente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di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osservare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0" dirty="0" err="1">
                <a:solidFill>
                  <a:srgbClr val="C00000"/>
                </a:solidFill>
                <a:latin typeface="Calibri"/>
              </a:rPr>
              <a:t>altre</a:t>
            </a:r>
            <a:r>
              <a:rPr lang="en-US" sz="2400" b="0" strike="noStrike" spc="0" dirty="0">
                <a:solidFill>
                  <a:srgbClr val="C00000"/>
                </a:solidFill>
                <a:latin typeface="Calibri"/>
              </a:rPr>
              <a:t> parole</a:t>
            </a:r>
            <a:r>
              <a:rPr lang="en-US" sz="2400" b="0" strike="noStrike" spc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0" dirty="0" err="1">
                <a:solidFill>
                  <a:srgbClr val="000000"/>
                </a:solidFill>
                <a:latin typeface="Calibri"/>
              </a:rPr>
              <a:t>della</a:t>
            </a:r>
            <a:r>
              <a:rPr lang="en-US" sz="2400" b="0" strike="noStrike" spc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0" dirty="0" err="1">
                <a:solidFill>
                  <a:srgbClr val="000000"/>
                </a:solidFill>
                <a:latin typeface="Calibri"/>
              </a:rPr>
              <a:t>frase</a:t>
            </a:r>
            <a:endParaRPr dirty="0"/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Esempio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: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ssocia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la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parola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“it” ad “animal”</a:t>
            </a:r>
            <a:endParaRPr lang="en-US" sz="2400" b="0" strike="noStrike" spc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97"/>
          <p:cNvPicPr/>
          <p:nvPr/>
        </p:nvPicPr>
        <p:blipFill>
          <a:blip r:embed="rId2"/>
          <a:stretch/>
        </p:blipFill>
        <p:spPr bwMode="auto">
          <a:xfrm>
            <a:off x="6973920" y="1224000"/>
            <a:ext cx="4906080" cy="4636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748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76520" y="0"/>
            <a:ext cx="10522800" cy="7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b="0" strike="noStrike" spc="-1">
                <a:solidFill>
                  <a:srgbClr val="000000"/>
                </a:solidFill>
                <a:latin typeface="TW Cen MT Condensed"/>
                <a:ea typeface="TW Cen MT Condensed"/>
                <a:cs typeface="TW Cen MT Condensed"/>
              </a:rPr>
              <a:t>Machine Translation</a:t>
            </a:r>
            <a:endParaRPr sz="4000" b="0" strike="noStrike" spc="-1">
              <a:solidFill>
                <a:srgbClr val="000000"/>
              </a:solidFill>
              <a:latin typeface="TW Cen MT Condensed"/>
              <a:ea typeface="TW Cen MT Condensed"/>
              <a:cs typeface="TW Cen MT Condensed"/>
            </a:endParaRPr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676520" y="5616000"/>
            <a:ext cx="9600840" cy="91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14800" indent="-514800">
              <a:buFont typeface="Arial"/>
              <a:buChar char="•"/>
              <a:defRPr/>
            </a:pPr>
            <a:r>
              <a:rPr sz="2200" b="0" i="0" u="none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The encoding component is a stack of encoders</a:t>
            </a:r>
          </a:p>
          <a:p>
            <a:pPr marL="514800" indent="-514800">
              <a:buFont typeface="Arial"/>
              <a:buChar char="•"/>
              <a:defRPr/>
            </a:pPr>
            <a:r>
              <a:rPr sz="2200" b="0" i="0" u="none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The decoding component is a stack of decoders of the same number.</a:t>
            </a:r>
            <a:endParaRPr lang="en-US" sz="2400" b="0" strike="noStrike" spc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91"/>
          <p:cNvPicPr/>
          <p:nvPr/>
        </p:nvPicPr>
        <p:blipFill>
          <a:blip r:embed="rId2"/>
          <a:stretch/>
        </p:blipFill>
        <p:spPr bwMode="auto">
          <a:xfrm>
            <a:off x="2808000" y="936000"/>
            <a:ext cx="6874920" cy="4475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478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76520" y="0"/>
            <a:ext cx="10522800" cy="7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b="0" strike="noStrike" spc="-1" dirty="0">
                <a:solidFill>
                  <a:srgbClr val="000000"/>
                </a:solidFill>
                <a:latin typeface="Tw Cen MT Condensed"/>
              </a:rPr>
              <a:t>Self Attention + Encoder-Decoder Attention</a:t>
            </a:r>
            <a:endParaRPr dirty="0"/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492697" y="5189220"/>
            <a:ext cx="10076447" cy="13444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200" b="1" strike="noStrike" spc="-1" dirty="0">
                <a:solidFill>
                  <a:srgbClr val="C00000"/>
                </a:solidFill>
                <a:latin typeface="Calibri"/>
              </a:rPr>
              <a:t>Self attention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contestualizza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all’interno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di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ciascuna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frase</a:t>
            </a:r>
            <a:endParaRPr sz="2200" dirty="0"/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200" b="1" strike="noStrike" spc="-1" dirty="0">
                <a:solidFill>
                  <a:srgbClr val="C00000"/>
                </a:solidFill>
                <a:latin typeface="Calibri"/>
              </a:rPr>
              <a:t>Encoder-Decoder Attention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aiuta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focalizzare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le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parti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rilevanti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dell’altra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</a:rPr>
              <a:t>frase</a:t>
            </a:r>
            <a:endParaRPr sz="2200" dirty="0"/>
          </a:p>
        </p:txBody>
      </p:sp>
      <p:pic>
        <p:nvPicPr>
          <p:cNvPr id="6" name="Picture 94"/>
          <p:cNvPicPr/>
          <p:nvPr/>
        </p:nvPicPr>
        <p:blipFill>
          <a:blip r:embed="rId2"/>
          <a:stretch/>
        </p:blipFill>
        <p:spPr bwMode="auto">
          <a:xfrm>
            <a:off x="2734200" y="1187325"/>
            <a:ext cx="7564230" cy="28017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642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4400"/>
            </a:lvl1pPr>
          </a:lstStyle>
          <a:p>
            <a:pPr>
              <a:defRPr/>
            </a:pPr>
            <a:r>
              <a:rPr lang="en-US" dirty="0" err="1"/>
              <a:t>Applicazione</a:t>
            </a:r>
            <a:r>
              <a:rPr lang="en-US" dirty="0"/>
              <a:t> ad </a:t>
            </a:r>
            <a:r>
              <a:rPr lang="en-US" dirty="0" err="1"/>
              <a:t>altri</a:t>
            </a:r>
            <a:r>
              <a:rPr lang="en-US" dirty="0"/>
              <a:t> task</a:t>
            </a:r>
            <a:endParaRPr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79283" y="729245"/>
            <a:ext cx="10657113" cy="58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59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>
            <a:spLocks/>
          </p:cNvSpPr>
          <p:nvPr/>
        </p:nvSpPr>
        <p:spPr bwMode="auto">
          <a:xfrm>
            <a:off x="1676520" y="0"/>
            <a:ext cx="10522800" cy="75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b="0" strike="noStrike" spc="-1">
                <a:solidFill>
                  <a:srgbClr val="000000"/>
                </a:solidFill>
                <a:latin typeface="Tw Cen MT Condensed"/>
              </a:rPr>
              <a:t>Task Specific Models</a:t>
            </a:r>
            <a:endParaRPr/>
          </a:p>
        </p:txBody>
      </p:sp>
      <p:sp>
        <p:nvSpPr>
          <p:cNvPr id="5" name="TextShape 2"/>
          <p:cNvSpPr>
            <a:spLocks/>
          </p:cNvSpPr>
          <p:nvPr/>
        </p:nvSpPr>
        <p:spPr bwMode="auto">
          <a:xfrm>
            <a:off x="1676520" y="1239840"/>
            <a:ext cx="4515480" cy="529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124"/>
          <p:cNvPicPr/>
          <p:nvPr/>
        </p:nvPicPr>
        <p:blipFill>
          <a:blip r:embed="rId2"/>
          <a:srcRect l="17869" t="4288" r="17394" b="1215"/>
          <a:stretch/>
        </p:blipFill>
        <p:spPr bwMode="auto">
          <a:xfrm>
            <a:off x="6120000" y="1224000"/>
            <a:ext cx="5335560" cy="5256000"/>
          </a:xfrm>
          <a:prstGeom prst="rect">
            <a:avLst/>
          </a:prstGeom>
          <a:ln>
            <a:noFill/>
          </a:ln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A5C4027-8574-8542-8D3A-EC9F6123239C}"/>
              </a:ext>
            </a:extLst>
          </p:cNvPr>
          <p:cNvSpPr/>
          <p:nvPr/>
        </p:nvSpPr>
        <p:spPr bwMode="auto">
          <a:xfrm>
            <a:off x="1596510" y="2954655"/>
            <a:ext cx="3699510" cy="948690"/>
          </a:xfrm>
          <a:prstGeom prst="roundRect">
            <a:avLst>
              <a:gd name="adj" fmla="val 6771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Transformer + Extra </a:t>
            </a: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fine </a:t>
            </a: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tuned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task</a:t>
            </a:r>
          </a:p>
        </p:txBody>
      </p:sp>
    </p:spTree>
    <p:extLst>
      <p:ext uri="{BB962C8B-B14F-4D97-AF65-F5344CB8AC3E}">
        <p14:creationId xmlns:p14="http://schemas.microsoft.com/office/powerpoint/2010/main" val="2505377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A93B-0BE3-1A4F-92BC-17B82B6E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SuperGlue</a:t>
            </a:r>
            <a:r>
              <a:rPr lang="it-IT" dirty="0"/>
              <a:t>: benchmark on 10 </a:t>
            </a:r>
            <a:r>
              <a:rPr lang="it-IT" dirty="0" err="1"/>
              <a:t>tasks</a:t>
            </a:r>
            <a:endParaRPr lang="it-IT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DCACFE-87C5-A440-9B40-5038F373C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805" y="952606"/>
            <a:ext cx="9218511" cy="4842404"/>
          </a:xfrm>
        </p:spPr>
      </p:pic>
    </p:spTree>
    <p:extLst>
      <p:ext uri="{BB962C8B-B14F-4D97-AF65-F5344CB8AC3E}">
        <p14:creationId xmlns:p14="http://schemas.microsoft.com/office/powerpoint/2010/main" val="1819295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511A-2F98-D14F-9BC5-2AC900B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Transformer </a:t>
            </a:r>
            <a:r>
              <a:rPr lang="it-IT" dirty="0" err="1"/>
              <a:t>Models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CE33-50D2-C34B-A0F3-5054FF0B2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18"/>
            <a:ext cx="3832860" cy="5294235"/>
          </a:xfrm>
        </p:spPr>
        <p:txBody>
          <a:bodyPr/>
          <a:lstStyle/>
          <a:p>
            <a:r>
              <a:rPr lang="it-IT" dirty="0"/>
              <a:t>BERT (Google)</a:t>
            </a:r>
          </a:p>
          <a:p>
            <a:r>
              <a:rPr lang="it-IT" dirty="0"/>
              <a:t>XLNET (Google/CMU)</a:t>
            </a:r>
          </a:p>
          <a:p>
            <a:r>
              <a:rPr lang="it-IT" dirty="0" err="1"/>
              <a:t>RoBERTa</a:t>
            </a:r>
            <a:r>
              <a:rPr lang="it-IT" dirty="0"/>
              <a:t> (</a:t>
            </a:r>
            <a:r>
              <a:rPr lang="it-IT" dirty="0" err="1"/>
              <a:t>Facebook</a:t>
            </a:r>
            <a:r>
              <a:rPr lang="it-IT" dirty="0"/>
              <a:t>)</a:t>
            </a:r>
          </a:p>
          <a:p>
            <a:r>
              <a:rPr lang="it-IT" dirty="0" err="1"/>
              <a:t>DistillBERT</a:t>
            </a:r>
            <a:r>
              <a:rPr lang="it-IT" dirty="0"/>
              <a:t> (</a:t>
            </a:r>
            <a:r>
              <a:rPr lang="it-IT" dirty="0" err="1"/>
              <a:t>HuggingFace</a:t>
            </a:r>
            <a:r>
              <a:rPr lang="it-IT" dirty="0"/>
              <a:t>)</a:t>
            </a:r>
          </a:p>
          <a:p>
            <a:r>
              <a:rPr lang="it-IT" dirty="0"/>
              <a:t>CRTL (</a:t>
            </a:r>
            <a:r>
              <a:rPr lang="it-IT" dirty="0" err="1"/>
              <a:t>Salesforce</a:t>
            </a:r>
            <a:r>
              <a:rPr lang="it-IT" dirty="0"/>
              <a:t>)</a:t>
            </a:r>
          </a:p>
          <a:p>
            <a:r>
              <a:rPr lang="it-IT" dirty="0"/>
              <a:t>GPT-2 (</a:t>
            </a:r>
            <a:r>
              <a:rPr lang="it-IT" dirty="0" err="1"/>
              <a:t>OpenAI</a:t>
            </a:r>
            <a:r>
              <a:rPr lang="it-IT" dirty="0"/>
              <a:t>)</a:t>
            </a:r>
          </a:p>
          <a:p>
            <a:r>
              <a:rPr lang="it-IT" dirty="0"/>
              <a:t>ALBERT (Google)</a:t>
            </a:r>
          </a:p>
          <a:p>
            <a:r>
              <a:rPr lang="it-IT" dirty="0" err="1"/>
              <a:t>Megatron</a:t>
            </a:r>
            <a:r>
              <a:rPr lang="it-IT" dirty="0"/>
              <a:t> (NVIDIA)</a:t>
            </a:r>
          </a:p>
        </p:txBody>
      </p:sp>
    </p:spTree>
    <p:extLst>
      <p:ext uri="{BB962C8B-B14F-4D97-AF65-F5344CB8AC3E}">
        <p14:creationId xmlns:p14="http://schemas.microsoft.com/office/powerpoint/2010/main" val="2157734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545E-85D8-F541-94AF-F630EC38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Dimensioni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C064AE-465B-EA49-8E8F-9BF3DB75FB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90736" y="1005841"/>
          <a:ext cx="10284883" cy="52099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8808">
                  <a:extLst>
                    <a:ext uri="{9D8B030D-6E8A-4147-A177-3AD203B41FA5}">
                      <a16:colId xmlns:a16="http://schemas.microsoft.com/office/drawing/2014/main" val="452660827"/>
                    </a:ext>
                  </a:extLst>
                </a:gridCol>
                <a:gridCol w="5062695">
                  <a:extLst>
                    <a:ext uri="{9D8B030D-6E8A-4147-A177-3AD203B41FA5}">
                      <a16:colId xmlns:a16="http://schemas.microsoft.com/office/drawing/2014/main" val="108808955"/>
                    </a:ext>
                  </a:extLst>
                </a:gridCol>
                <a:gridCol w="2393380">
                  <a:extLst>
                    <a:ext uri="{9D8B030D-6E8A-4147-A177-3AD203B41FA5}">
                      <a16:colId xmlns:a16="http://schemas.microsoft.com/office/drawing/2014/main" val="2896458067"/>
                    </a:ext>
                  </a:extLst>
                </a:gridCol>
              </a:tblGrid>
              <a:tr h="365192">
                <a:tc>
                  <a:txBody>
                    <a:bodyPr/>
                    <a:lstStyle/>
                    <a:p>
                      <a:r>
                        <a:rPr lang="it-IT" sz="24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Dimensioni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Parametri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1532"/>
                  </a:ext>
                </a:extLst>
              </a:tr>
              <a:tr h="365192"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BERT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24-layer, 1024-hidden, 16-heads.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340M</a:t>
                      </a: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4103401862"/>
                  </a:ext>
                </a:extLst>
              </a:tr>
              <a:tr h="365192"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GPT-2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48-layer, 1600-hidden, 25-heads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1558M</a:t>
                      </a: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2128815978"/>
                  </a:ext>
                </a:extLst>
              </a:tr>
              <a:tr h="365192"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Transformer XL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18-layer, 1024-hidden, 16-heads,.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257M</a:t>
                      </a: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51451859"/>
                  </a:ext>
                </a:extLst>
              </a:tr>
              <a:tr h="365192"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XLM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12-layer, 1024-hidden, 8-heads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endParaRPr lang="it-IT" sz="2000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1593621580"/>
                  </a:ext>
                </a:extLst>
              </a:tr>
              <a:tr h="365192"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 err="1">
                          <a:effectLst/>
                        </a:rPr>
                        <a:t>RoBERTa</a:t>
                      </a:r>
                      <a:endParaRPr lang="it-IT" sz="2000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24-layer, 1024-hidden, 16-heads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355M</a:t>
                      </a: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3287125395"/>
                  </a:ext>
                </a:extLst>
              </a:tr>
              <a:tr h="365192"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 err="1">
                          <a:effectLst/>
                        </a:rPr>
                        <a:t>DistilBERT</a:t>
                      </a:r>
                      <a:endParaRPr lang="it-IT" sz="2000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6-layer, 768-hidden, 12-heads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134M</a:t>
                      </a: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2057874213"/>
                  </a:ext>
                </a:extLst>
              </a:tr>
              <a:tr h="365192"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CTRL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48-layer, 1280-hidden, 16-heads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1.6B</a:t>
                      </a: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371680895"/>
                  </a:ext>
                </a:extLst>
              </a:tr>
              <a:tr h="608653"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 err="1">
                          <a:effectLst/>
                        </a:rPr>
                        <a:t>alBERT</a:t>
                      </a:r>
                      <a:endParaRPr lang="it-IT" sz="2000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12 </a:t>
                      </a:r>
                      <a:r>
                        <a:rPr lang="it-IT" sz="2000" dirty="0" err="1">
                          <a:effectLst/>
                        </a:rPr>
                        <a:t>repeating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layer</a:t>
                      </a:r>
                      <a:r>
                        <a:rPr lang="it-IT" sz="2000" dirty="0">
                          <a:effectLst/>
                        </a:rPr>
                        <a:t>, 128 </a:t>
                      </a:r>
                      <a:r>
                        <a:rPr lang="it-IT" sz="2000" dirty="0" err="1">
                          <a:effectLst/>
                        </a:rPr>
                        <a:t>embedding</a:t>
                      </a:r>
                      <a:r>
                        <a:rPr lang="it-IT" sz="2000" dirty="0">
                          <a:effectLst/>
                        </a:rPr>
                        <a:t>, 4096-hidden, 64-heads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223M</a:t>
                      </a: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3092684844"/>
                  </a:ext>
                </a:extLst>
              </a:tr>
              <a:tr h="790351">
                <a:tc>
                  <a:txBody>
                    <a:bodyPr/>
                    <a:lstStyle/>
                    <a:p>
                      <a:pPr fontAlgn="ctr"/>
                      <a:r>
                        <a:rPr lang="it-IT" sz="2000" dirty="0">
                          <a:effectLst/>
                        </a:rPr>
                        <a:t>T5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u="none" strike="noStrike" kern="1200" dirty="0">
                          <a:effectLst/>
                        </a:rPr>
                        <a:t>24-layers, 1024-hidden-state, 65536 </a:t>
                      </a:r>
                      <a:r>
                        <a:rPr lang="it-IT" sz="2000" u="none" strike="noStrike" kern="1200" dirty="0" err="1">
                          <a:effectLst/>
                        </a:rPr>
                        <a:t>feed-forward</a:t>
                      </a:r>
                      <a:r>
                        <a:rPr lang="it-IT" sz="2000" u="none" strike="noStrike" kern="1200" dirty="0">
                          <a:effectLst/>
                        </a:rPr>
                        <a:t> </a:t>
                      </a:r>
                      <a:r>
                        <a:rPr lang="it-IT" sz="2000" u="none" strike="noStrike" kern="1200" dirty="0" err="1">
                          <a:effectLst/>
                        </a:rPr>
                        <a:t>hidden</a:t>
                      </a:r>
                      <a:r>
                        <a:rPr lang="it-IT" sz="2000" u="none" strike="noStrike" kern="1200" dirty="0">
                          <a:effectLst/>
                        </a:rPr>
                        <a:t>-state, 128-heads</a:t>
                      </a:r>
                      <a:endParaRPr lang="it-IT" sz="2000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2000" u="none" strike="noStrike" kern="1200" dirty="0">
                          <a:effectLst/>
                        </a:rPr>
                        <a:t>11B</a:t>
                      </a:r>
                      <a:endParaRPr lang="it-IT" sz="2000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333339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41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Neural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C3399"/>
                </a:solidFill>
              </a:rPr>
              <a:t>Neural Machine Translation </a:t>
            </a:r>
            <a:r>
              <a:rPr lang="en-US" dirty="0"/>
              <a:t>(NMT) is a way to do Machine Translation with a </a:t>
            </a:r>
            <a:r>
              <a:rPr lang="en-US" i="1" dirty="0"/>
              <a:t>single neural network</a:t>
            </a:r>
          </a:p>
          <a:p>
            <a:r>
              <a:rPr lang="en-US" dirty="0"/>
              <a:t>The neural network architecture is called </a:t>
            </a:r>
            <a:r>
              <a:rPr lang="en-US" dirty="0">
                <a:solidFill>
                  <a:srgbClr val="CC3399"/>
                </a:solidFill>
              </a:rPr>
              <a:t>sequence-to-sequence</a:t>
            </a:r>
            <a:r>
              <a:rPr lang="en-US" dirty="0"/>
              <a:t> (aka </a:t>
            </a:r>
            <a:r>
              <a:rPr lang="en-US" dirty="0">
                <a:solidFill>
                  <a:srgbClr val="CC3399"/>
                </a:solidFill>
              </a:rPr>
              <a:t>seq2se</a:t>
            </a:r>
            <a:r>
              <a:rPr lang="en-US" dirty="0"/>
              <a:t>q) and it involves </a:t>
            </a:r>
            <a:r>
              <a:rPr lang="en-US" i="1" dirty="0">
                <a:solidFill>
                  <a:srgbClr val="CC3399"/>
                </a:solidFill>
              </a:rPr>
              <a:t>two </a:t>
            </a:r>
            <a:r>
              <a:rPr lang="en-US" dirty="0">
                <a:solidFill>
                  <a:srgbClr val="CC3399"/>
                </a:solidFill>
              </a:rPr>
              <a:t>RNNs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87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94A6-15F6-6F45-97AA-F2A6258D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Google </a:t>
            </a:r>
            <a:r>
              <a:rPr lang="it-IT" dirty="0" err="1"/>
              <a:t>Neural</a:t>
            </a:r>
            <a:r>
              <a:rPr lang="it-IT" dirty="0"/>
              <a:t> MT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7E0AD-ABC7-FF4A-BC2B-2E9A1BAC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5531005"/>
            <a:ext cx="9601200" cy="1003148"/>
          </a:xfrm>
        </p:spPr>
        <p:txBody>
          <a:bodyPr/>
          <a:lstStyle/>
          <a:p>
            <a:r>
              <a:rPr lang="it-IT" dirty="0"/>
              <a:t>Training: 3 weeks on 100 </a:t>
            </a:r>
            <a:r>
              <a:rPr lang="it-IT" dirty="0" err="1"/>
              <a:t>TPUs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3D2D1-63C9-E240-9798-FB3E4D3E1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777" y="947855"/>
            <a:ext cx="8923749" cy="4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54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46B8E-1AB3-EB4E-8FA8-0C268C11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MT State of the 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82462F-F655-3A4A-9635-E790EEAADE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6400" y="1239838"/>
          <a:ext cx="9601200" cy="23774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46910">
                  <a:extLst>
                    <a:ext uri="{9D8B030D-6E8A-4147-A177-3AD203B41FA5}">
                      <a16:colId xmlns:a16="http://schemas.microsoft.com/office/drawing/2014/main" val="141484971"/>
                    </a:ext>
                  </a:extLst>
                </a:gridCol>
                <a:gridCol w="6206490">
                  <a:extLst>
                    <a:ext uri="{9D8B030D-6E8A-4147-A177-3AD203B41FA5}">
                      <a16:colId xmlns:a16="http://schemas.microsoft.com/office/drawing/2014/main" val="202309594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69689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BLEU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77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kern="1200" dirty="0">
                          <a:effectLst/>
                        </a:rPr>
                        <a:t>EN-DE</a:t>
                      </a:r>
                      <a:endParaRPr lang="it-IT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effectLst/>
                        </a:rPr>
                        <a:t>Transformer Big + BT (</a:t>
                      </a:r>
                      <a:r>
                        <a:rPr lang="it-IT" sz="2400" dirty="0" err="1">
                          <a:effectLst/>
                        </a:rPr>
                        <a:t>Edunov</a:t>
                      </a:r>
                      <a:r>
                        <a:rPr lang="it-IT" sz="2400" dirty="0">
                          <a:effectLst/>
                        </a:rPr>
                        <a:t> et al., 2018)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effectLst/>
                        </a:rPr>
                        <a:t>35.0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594529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kern="1200" dirty="0">
                          <a:effectLst/>
                        </a:rPr>
                        <a:t>EN-DE</a:t>
                      </a:r>
                      <a:endParaRPr lang="it-IT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effectLst/>
                        </a:rPr>
                        <a:t>Transformer Big (</a:t>
                      </a:r>
                      <a:r>
                        <a:rPr lang="it-IT" sz="2400" dirty="0" err="1">
                          <a:effectLst/>
                        </a:rPr>
                        <a:t>Vaswani</a:t>
                      </a:r>
                      <a:r>
                        <a:rPr lang="it-IT" sz="2400" dirty="0">
                          <a:effectLst/>
                        </a:rPr>
                        <a:t> et al., 2017)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effectLst/>
                        </a:rPr>
                        <a:t>28.4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2883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kern="1200" dirty="0">
                          <a:effectLst/>
                        </a:rPr>
                        <a:t>EN-FR</a:t>
                      </a:r>
                      <a:endParaRPr lang="it-IT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>
                          <a:effectLst/>
                        </a:rPr>
                        <a:t>DeepL</a:t>
                      </a:r>
                      <a:endParaRPr lang="it-IT" sz="24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effectLst/>
                        </a:rPr>
                        <a:t>45.9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100335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u="none" strike="noStrike" kern="1200" dirty="0">
                          <a:effectLst/>
                        </a:rPr>
                        <a:t>EN-FR</a:t>
                      </a:r>
                      <a:endParaRPr lang="it-IT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effectLst/>
                        </a:rPr>
                        <a:t>Transformer Big (</a:t>
                      </a:r>
                      <a:r>
                        <a:rPr lang="it-IT" sz="2400" dirty="0" err="1">
                          <a:effectLst/>
                        </a:rPr>
                        <a:t>Vaswani</a:t>
                      </a:r>
                      <a:r>
                        <a:rPr lang="it-IT" sz="2400" dirty="0">
                          <a:effectLst/>
                        </a:rPr>
                        <a:t> et al., 2017)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effectLst/>
                        </a:rPr>
                        <a:t>41.0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866376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807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4400"/>
            </a:lvl1pPr>
          </a:lstStyle>
          <a:p>
            <a:pPr>
              <a:defRPr/>
            </a:pPr>
            <a:r>
              <a:rPr dirty="0"/>
              <a:t>Training</a:t>
            </a:r>
            <a:r>
              <a:rPr lang="en-US" dirty="0"/>
              <a:t> Costs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676399" y="1239919"/>
            <a:ext cx="9601200" cy="797371"/>
          </a:xfrm>
        </p:spPr>
        <p:txBody>
          <a:bodyPr/>
          <a:lstStyle>
            <a:lvl1pPr marL="357187" marR="0" indent="-357187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Wingdings"/>
              <a:buChar char="l"/>
              <a:defRPr sz="2400" b="0">
                <a:latin typeface="Calibri"/>
              </a:defRPr>
            </a:lvl1pPr>
            <a:lvl2pPr marL="628649" marR="0" indent="-271462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defRPr sz="2000" b="0">
                <a:latin typeface="Calibri"/>
              </a:defRPr>
            </a:lvl2pPr>
            <a:lvl3pPr marL="900112" marR="0" indent="-25717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Tx/>
              <a:buFontTx/>
              <a:buChar char="•"/>
              <a:defRPr sz="1800" b="0">
                <a:latin typeface="Calibri"/>
              </a:defRPr>
            </a:lvl3pPr>
            <a:lvl4pPr marL="1071562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defRPr sz="1600" b="0">
                <a:latin typeface="Calibri"/>
              </a:defRPr>
            </a:lvl4pPr>
            <a:lvl5pPr marL="1257299" marR="0" indent="-185737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Tx/>
              <a:buFontTx/>
              <a:buChar char="•"/>
              <a:defRPr sz="1600" b="0">
                <a:latin typeface="Calibri"/>
              </a:defRPr>
            </a:lvl5pPr>
          </a:lstStyle>
          <a:p>
            <a:pPr marL="0" indent="0">
              <a:buNone/>
              <a:defRPr/>
            </a:pPr>
            <a:r>
              <a:rPr dirty="0"/>
              <a:t>Cost</a:t>
            </a:r>
            <a:r>
              <a:rPr lang="en-US" dirty="0"/>
              <a:t>s of training</a:t>
            </a:r>
            <a:r>
              <a:rPr dirty="0"/>
              <a:t> </a:t>
            </a:r>
            <a:r>
              <a:rPr lang="en-US" dirty="0"/>
              <a:t>a NMT model</a:t>
            </a:r>
            <a:endParaRPr dirty="0"/>
          </a:p>
          <a:p>
            <a:pPr marL="0" indent="0">
              <a:buNone/>
              <a:defRPr/>
            </a:pPr>
            <a:endParaRPr dirty="0"/>
          </a:p>
        </p:txBody>
      </p:sp>
      <p:graphicFrame>
        <p:nvGraphicFramePr>
          <p:cNvPr id="6" name="Tabl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991724"/>
              </p:ext>
            </p:extLst>
          </p:nvPr>
        </p:nvGraphicFramePr>
        <p:xfrm>
          <a:off x="1820181" y="2802274"/>
          <a:ext cx="9175138" cy="2194560"/>
        </p:xfrm>
        <a:graphic>
          <a:graphicData uri="http://schemas.openxmlformats.org/drawingml/2006/table">
            <a:tbl>
              <a:tblPr firstRow="1" bandRow="1"/>
              <a:tblGrid>
                <a:gridCol w="31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8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/>
                        <a:t>BLEU (en-fr)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/>
                        <a:t>Training Cost (FLOPS)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40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0" i="0" u="none" strike="noStrike" cap="none" spc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ConvS2S</a:t>
                      </a:r>
                      <a:endParaRPr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2400"/>
                        <a:t>40.56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2400"/>
                        <a:t>1.5 10</a:t>
                      </a:r>
                      <a:r>
                        <a:rPr sz="2400" baseline="30000"/>
                        <a:t>20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0" i="0" u="none" strike="noStrike" cap="none" spc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MOE</a:t>
                      </a:r>
                      <a:endParaRPr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4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40.56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4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1.2 10</a:t>
                      </a:r>
                      <a:r>
                        <a:rPr lang="en-US" sz="2400" b="0" i="0" u="none" strike="noStrike" cap="none" spc="0" baseline="30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ConvS2S Ensemble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2400"/>
                        <a:t>41.29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4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1.2 10</a:t>
                      </a:r>
                      <a:r>
                        <a:rPr lang="en-US" sz="2400" b="0" i="0" u="none" strike="noStrike" cap="none" spc="0" baseline="30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2400" dirty="0"/>
                        <a:t>35 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951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4B0287-0F7B-B84A-9ABD-539547DA40A1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it-IT" dirty="0" err="1"/>
              <a:t>Multilingual</a:t>
            </a:r>
            <a:r>
              <a:rPr lang="it-IT" dirty="0"/>
              <a:t> </a:t>
            </a:r>
            <a:r>
              <a:rPr lang="it-IT" dirty="0" err="1"/>
              <a:t>Translation</a:t>
            </a:r>
            <a:endParaRPr lang="it-IT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644537-D1D6-3A45-B3BF-372AC211023D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87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F281-4E00-954D-ADEE-6076A808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Monolingual</a:t>
            </a:r>
            <a:r>
              <a:rPr lang="it-IT" dirty="0"/>
              <a:t> </a:t>
            </a:r>
            <a:r>
              <a:rPr lang="it-IT" dirty="0" err="1"/>
              <a:t>Translation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EDAD-6B88-144F-B469-C8D78073A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2430" y="2965939"/>
            <a:ext cx="3845169" cy="1148862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One</a:t>
            </a:r>
            <a:r>
              <a:rPr lang="it-IT" dirty="0"/>
              <a:t> Encoder-Decoder for </a:t>
            </a:r>
            <a:r>
              <a:rPr lang="it-IT" dirty="0" err="1"/>
              <a:t>eachh</a:t>
            </a:r>
            <a:r>
              <a:rPr lang="it-IT" dirty="0"/>
              <a:t>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pair</a:t>
            </a:r>
            <a:endParaRPr lang="it-IT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11E9651-6012-084F-A063-DE3CEE97D241}"/>
              </a:ext>
            </a:extLst>
          </p:cNvPr>
          <p:cNvSpPr/>
          <p:nvPr/>
        </p:nvSpPr>
        <p:spPr bwMode="auto">
          <a:xfrm>
            <a:off x="1833456" y="1997009"/>
            <a:ext cx="1671744" cy="643321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En-Es Encoder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5E1E411-D474-5D4A-89B1-34EF1ACCD3E8}"/>
              </a:ext>
            </a:extLst>
          </p:cNvPr>
          <p:cNvSpPr/>
          <p:nvPr/>
        </p:nvSpPr>
        <p:spPr bwMode="auto">
          <a:xfrm>
            <a:off x="4511886" y="1997008"/>
            <a:ext cx="1671744" cy="643321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En-Es Decoder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0ED029-379F-2B4C-9872-710C09962422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 flipV="1">
            <a:off x="3505200" y="2318669"/>
            <a:ext cx="1006686" cy="1"/>
          </a:xfrm>
          <a:prstGeom prst="straightConnector1">
            <a:avLst/>
          </a:prstGeom>
          <a:ln>
            <a:headEnd type="none" w="med" len="med"/>
            <a:tailEnd type="stealth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77E8A2-3EFD-CC4F-AEFB-8BF8C495D645}"/>
              </a:ext>
            </a:extLst>
          </p:cNvPr>
          <p:cNvSpPr/>
          <p:nvPr/>
        </p:nvSpPr>
        <p:spPr bwMode="auto">
          <a:xfrm>
            <a:off x="1833456" y="3335546"/>
            <a:ext cx="1671744" cy="643321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En-Nl Encoder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9B7220E-55BE-E64C-91E5-578F4A6F39E7}"/>
              </a:ext>
            </a:extLst>
          </p:cNvPr>
          <p:cNvSpPr/>
          <p:nvPr/>
        </p:nvSpPr>
        <p:spPr bwMode="auto">
          <a:xfrm>
            <a:off x="4511886" y="3335545"/>
            <a:ext cx="1671744" cy="643321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En-Nl Decoder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86CD4A-EE27-AF4C-963B-53E9C1173C56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 flipV="1">
            <a:off x="3505200" y="3657206"/>
            <a:ext cx="1006686" cy="1"/>
          </a:xfrm>
          <a:prstGeom prst="straightConnector1">
            <a:avLst/>
          </a:prstGeom>
          <a:ln>
            <a:headEnd type="none" w="med" len="med"/>
            <a:tailEnd type="stealth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ED31378-EB32-5C46-9DAE-7F0E6C5C9FF6}"/>
              </a:ext>
            </a:extLst>
          </p:cNvPr>
          <p:cNvSpPr/>
          <p:nvPr/>
        </p:nvSpPr>
        <p:spPr bwMode="auto">
          <a:xfrm>
            <a:off x="1833456" y="4545768"/>
            <a:ext cx="1671744" cy="643321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En-</a:t>
            </a:r>
            <a:r>
              <a:rPr kumimoji="0" 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</a:t>
            </a: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Encoder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06177A-760F-E34B-8FFD-0490CD961D73}"/>
              </a:ext>
            </a:extLst>
          </p:cNvPr>
          <p:cNvSpPr/>
          <p:nvPr/>
        </p:nvSpPr>
        <p:spPr bwMode="auto">
          <a:xfrm>
            <a:off x="4511886" y="4545767"/>
            <a:ext cx="1671744" cy="643321"/>
          </a:xfrm>
          <a:prstGeom prst="roundRect">
            <a:avLst/>
          </a:prstGeom>
          <a:solidFill>
            <a:schemeClr val="bg1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En-</a:t>
            </a:r>
            <a:r>
              <a:rPr kumimoji="0" 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</a:t>
            </a: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Decoder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1B6AC-5855-3A46-8F54-4BA0EB234E1B}"/>
              </a:ext>
            </a:extLst>
          </p:cNvPr>
          <p:cNvCxnSpPr>
            <a:stCxn id="12" idx="3"/>
            <a:endCxn id="13" idx="1"/>
          </p:cNvCxnSpPr>
          <p:nvPr/>
        </p:nvCxnSpPr>
        <p:spPr bwMode="auto">
          <a:xfrm flipV="1">
            <a:off x="3505200" y="4867428"/>
            <a:ext cx="1006686" cy="1"/>
          </a:xfrm>
          <a:prstGeom prst="straightConnector1">
            <a:avLst/>
          </a:prstGeom>
          <a:ln>
            <a:headEnd type="none" w="med" len="med"/>
            <a:tailEnd type="stealth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69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2637-3688-BD4A-9D1C-A65667BD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Multilingual</a:t>
            </a:r>
            <a:r>
              <a:rPr lang="it-IT" dirty="0"/>
              <a:t> Zero-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Translation</a:t>
            </a:r>
            <a:endParaRPr lang="it-IT" dirty="0"/>
          </a:p>
        </p:txBody>
      </p:sp>
      <p:pic>
        <p:nvPicPr>
          <p:cNvPr id="3073" name="Picture 1" descr="page201image10796272">
            <a:extLst>
              <a:ext uri="{FF2B5EF4-FFF2-40B4-BE49-F238E27FC236}">
                <a16:creationId xmlns:a16="http://schemas.microsoft.com/office/drawing/2014/main" id="{380EC69C-66BB-0149-89C3-AB9D2E64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66" y="1626870"/>
            <a:ext cx="44577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201image10795440">
            <a:extLst>
              <a:ext uri="{FF2B5EF4-FFF2-40B4-BE49-F238E27FC236}">
                <a16:creationId xmlns:a16="http://schemas.microsoft.com/office/drawing/2014/main" id="{6E387085-BD89-314E-9D71-3BCDA0D8C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" y="1626870"/>
            <a:ext cx="44450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20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8044-1D0C-C448-B44F-1D839ECD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Multilanguage</a:t>
            </a:r>
            <a:r>
              <a:rPr lang="it-IT" dirty="0"/>
              <a:t> NMT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BD809-D1A2-FF48-AA4D-50693DBCF1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6"/>
                </a:solidFill>
                <a:effectLst/>
              </a:rPr>
              <a:t>Hello, </a:t>
            </a:r>
            <a:r>
              <a:rPr lang="it-IT" dirty="0" err="1">
                <a:solidFill>
                  <a:schemeClr val="accent6"/>
                </a:solidFill>
                <a:effectLst/>
              </a:rPr>
              <a:t>how</a:t>
            </a:r>
            <a:r>
              <a:rPr lang="it-IT" dirty="0">
                <a:solidFill>
                  <a:schemeClr val="accent6"/>
                </a:solidFill>
                <a:effectLst/>
              </a:rPr>
              <a:t> are </a:t>
            </a:r>
            <a:r>
              <a:rPr lang="it-IT" dirty="0" err="1">
                <a:solidFill>
                  <a:schemeClr val="accent6"/>
                </a:solidFill>
                <a:effectLst/>
              </a:rPr>
              <a:t>you</a:t>
            </a:r>
            <a:r>
              <a:rPr lang="it-IT" dirty="0">
                <a:solidFill>
                  <a:schemeClr val="accent6"/>
                </a:solidFill>
                <a:effectLst/>
              </a:rPr>
              <a:t>?</a:t>
            </a:r>
            <a:r>
              <a:rPr lang="it-IT" dirty="0">
                <a:solidFill>
                  <a:srgbClr val="002060"/>
                </a:solidFill>
                <a:effectLst/>
              </a:rPr>
              <a:t> </a:t>
            </a:r>
            <a:r>
              <a:rPr lang="it-IT" dirty="0">
                <a:effectLst/>
              </a:rPr>
              <a:t>-&gt;</a:t>
            </a:r>
          </a:p>
          <a:p>
            <a:pPr marL="0" indent="0">
              <a:buNone/>
            </a:pPr>
            <a:r>
              <a:rPr lang="it-IT" dirty="0" err="1">
                <a:solidFill>
                  <a:srgbClr val="C00000"/>
                </a:solidFill>
                <a:effectLst/>
              </a:rPr>
              <a:t>Hola</a:t>
            </a:r>
            <a:r>
              <a:rPr lang="it-IT" dirty="0">
                <a:solidFill>
                  <a:srgbClr val="C00000"/>
                </a:solidFill>
                <a:effectLst/>
              </a:rPr>
              <a:t>, ¿</a:t>
            </a:r>
            <a:r>
              <a:rPr lang="it-IT" dirty="0" err="1">
                <a:solidFill>
                  <a:srgbClr val="C00000"/>
                </a:solidFill>
                <a:effectLst/>
              </a:rPr>
              <a:t>cómo</a:t>
            </a:r>
            <a:r>
              <a:rPr lang="it-IT" dirty="0">
                <a:solidFill>
                  <a:srgbClr val="C00000"/>
                </a:solidFill>
                <a:effectLst/>
              </a:rPr>
              <a:t> </a:t>
            </a:r>
            <a:r>
              <a:rPr lang="it-IT" dirty="0" err="1">
                <a:solidFill>
                  <a:srgbClr val="C00000"/>
                </a:solidFill>
                <a:effectLst/>
              </a:rPr>
              <a:t>estás</a:t>
            </a:r>
            <a:r>
              <a:rPr lang="it-IT" dirty="0">
                <a:solidFill>
                  <a:srgbClr val="C00000"/>
                </a:solidFill>
                <a:effectLst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05835-762F-D747-86E8-74440AEE5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9100" y="2162631"/>
            <a:ext cx="4826000" cy="1037769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accent6"/>
                </a:solidFill>
                <a:effectLst/>
              </a:rPr>
              <a:t>&lt;2es&gt;</a:t>
            </a:r>
            <a:r>
              <a:rPr lang="it-IT" dirty="0">
                <a:solidFill>
                  <a:schemeClr val="accent6"/>
                </a:solidFill>
                <a:effectLst/>
              </a:rPr>
              <a:t>Hello, </a:t>
            </a:r>
            <a:r>
              <a:rPr lang="it-IT" dirty="0" err="1">
                <a:solidFill>
                  <a:schemeClr val="accent6"/>
                </a:solidFill>
                <a:effectLst/>
              </a:rPr>
              <a:t>how</a:t>
            </a:r>
            <a:r>
              <a:rPr lang="it-IT" dirty="0">
                <a:solidFill>
                  <a:schemeClr val="accent6"/>
                </a:solidFill>
                <a:effectLst/>
              </a:rPr>
              <a:t> are </a:t>
            </a:r>
            <a:r>
              <a:rPr lang="it-IT" dirty="0" err="1">
                <a:solidFill>
                  <a:schemeClr val="accent6"/>
                </a:solidFill>
                <a:effectLst/>
              </a:rPr>
              <a:t>you</a:t>
            </a:r>
            <a:r>
              <a:rPr lang="it-IT" dirty="0">
                <a:solidFill>
                  <a:schemeClr val="accent6"/>
                </a:solidFill>
                <a:effectLst/>
              </a:rPr>
              <a:t>?</a:t>
            </a:r>
            <a:r>
              <a:rPr lang="it-IT" dirty="0">
                <a:effectLst/>
              </a:rPr>
              <a:t> -&gt;</a:t>
            </a:r>
          </a:p>
          <a:p>
            <a:pPr marL="0" indent="0">
              <a:buNone/>
            </a:pPr>
            <a:r>
              <a:rPr lang="it-IT" dirty="0" err="1">
                <a:solidFill>
                  <a:srgbClr val="C00000"/>
                </a:solidFill>
                <a:effectLst/>
              </a:rPr>
              <a:t>Hola</a:t>
            </a:r>
            <a:r>
              <a:rPr lang="it-IT" dirty="0">
                <a:solidFill>
                  <a:srgbClr val="C00000"/>
                </a:solidFill>
                <a:effectLst/>
              </a:rPr>
              <a:t>, ¿</a:t>
            </a:r>
            <a:r>
              <a:rPr lang="it-IT" dirty="0" err="1">
                <a:solidFill>
                  <a:srgbClr val="C00000"/>
                </a:solidFill>
                <a:effectLst/>
              </a:rPr>
              <a:t>cómo</a:t>
            </a:r>
            <a:r>
              <a:rPr lang="it-IT" dirty="0">
                <a:solidFill>
                  <a:srgbClr val="C00000"/>
                </a:solidFill>
                <a:effectLst/>
              </a:rPr>
              <a:t> </a:t>
            </a:r>
            <a:r>
              <a:rPr lang="it-IT" dirty="0" err="1">
                <a:solidFill>
                  <a:srgbClr val="C00000"/>
                </a:solidFill>
                <a:effectLst/>
              </a:rPr>
              <a:t>estás</a:t>
            </a:r>
            <a:r>
              <a:rPr lang="it-IT" dirty="0">
                <a:solidFill>
                  <a:srgbClr val="C00000"/>
                </a:solidFill>
                <a:effectLst/>
              </a:rPr>
              <a:t>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C771B-1320-FF4C-8E1B-B436DF45E8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z="2800" b="1" dirty="0" err="1"/>
              <a:t>Multilingual</a:t>
            </a:r>
            <a:r>
              <a:rPr lang="it-IT" sz="2800" b="1" dirty="0"/>
              <a:t> NMT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0CEACE-71F4-054B-A3DD-B6C776364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800" b="1" dirty="0"/>
              <a:t>NMT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4412F30-57CF-8D40-B4BB-3D5760B57D54}"/>
              </a:ext>
            </a:extLst>
          </p:cNvPr>
          <p:cNvSpPr/>
          <p:nvPr/>
        </p:nvSpPr>
        <p:spPr bwMode="auto">
          <a:xfrm>
            <a:off x="4678401" y="3203941"/>
            <a:ext cx="4588262" cy="1795571"/>
          </a:xfrm>
          <a:prstGeom prst="wedgeRoundRectCallout">
            <a:avLst>
              <a:gd name="adj1" fmla="val -2008"/>
              <a:gd name="adj2" fmla="val -101236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target </a:t>
            </a: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L’input </a:t>
            </a: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irrelevant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Able of </a:t>
            </a:r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translating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72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59E7-7D1B-FF4E-AA54-442C97D8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Zero-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translation</a:t>
            </a:r>
            <a:endParaRPr lang="it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607C4-B741-754C-AF9E-EE8F8B9B3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8184" y="1899139"/>
            <a:ext cx="3316421" cy="4283322"/>
          </a:xfrm>
        </p:spPr>
        <p:txBody>
          <a:bodyPr/>
          <a:lstStyle/>
          <a:p>
            <a:r>
              <a:rPr lang="it-IT" dirty="0"/>
              <a:t>Simple: </a:t>
            </a:r>
            <a:r>
              <a:rPr lang="it-IT" dirty="0" err="1"/>
              <a:t>one</a:t>
            </a:r>
            <a:r>
              <a:rPr lang="it-IT" dirty="0"/>
              <a:t> single modello</a:t>
            </a:r>
          </a:p>
          <a:p>
            <a:r>
              <a:rPr lang="it-IT" dirty="0"/>
              <a:t>Zero-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translation</a:t>
            </a:r>
            <a:endParaRPr lang="it-IT" dirty="0"/>
          </a:p>
          <a:p>
            <a:r>
              <a:rPr lang="it-IT" dirty="0" err="1"/>
              <a:t>Halves</a:t>
            </a:r>
            <a:r>
              <a:rPr lang="it-IT" dirty="0"/>
              <a:t> the time il </a:t>
            </a:r>
            <a:r>
              <a:rPr lang="it-IT" dirty="0" err="1"/>
              <a:t>wrt</a:t>
            </a:r>
            <a:r>
              <a:rPr lang="it-IT" dirty="0"/>
              <a:t> </a:t>
            </a:r>
            <a:r>
              <a:rPr lang="it-IT" dirty="0" err="1">
                <a:solidFill>
                  <a:srgbClr val="C00000"/>
                </a:solidFill>
              </a:rPr>
              <a:t>bridging</a:t>
            </a:r>
            <a:r>
              <a:rPr lang="it-IT" dirty="0"/>
              <a:t> with intermediate </a:t>
            </a:r>
            <a:r>
              <a:rPr lang="it-IT" dirty="0" err="1"/>
              <a:t>language</a:t>
            </a:r>
            <a:endParaRPr lang="it-IT" dirty="0"/>
          </a:p>
          <a:p>
            <a:r>
              <a:rPr lang="it-IT" dirty="0" err="1"/>
              <a:t>Deals</a:t>
            </a:r>
            <a:r>
              <a:rPr lang="it-IT" dirty="0"/>
              <a:t> with </a:t>
            </a:r>
            <a:r>
              <a:rPr lang="it-IT" dirty="0" err="1"/>
              <a:t>languages</a:t>
            </a:r>
            <a:r>
              <a:rPr lang="it-IT" dirty="0"/>
              <a:t> with </a:t>
            </a:r>
            <a:r>
              <a:rPr lang="it-IT" dirty="0" err="1"/>
              <a:t>lsmall</a:t>
            </a:r>
            <a:r>
              <a:rPr lang="it-IT" dirty="0"/>
              <a:t> </a:t>
            </a:r>
            <a:r>
              <a:rPr lang="it-IT" dirty="0" err="1"/>
              <a:t>resources</a:t>
            </a:r>
            <a:endParaRPr lang="it-IT" dirty="0"/>
          </a:p>
          <a:p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3C824-1526-A346-8E72-9EC6F5AF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31" y="1760650"/>
            <a:ext cx="6318012" cy="33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78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84FC-1E52-E348-9AAE-0C0D42EF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Word </a:t>
            </a:r>
            <a:r>
              <a:rPr lang="it-IT" dirty="0" err="1"/>
              <a:t>Piece</a:t>
            </a:r>
            <a:r>
              <a:rPr lang="it-IT" dirty="0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7AA0-99BA-6349-8DAD-C339F3D6B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890" y="1239918"/>
            <a:ext cx="10786110" cy="5294235"/>
          </a:xfrm>
        </p:spPr>
        <p:txBody>
          <a:bodyPr/>
          <a:lstStyle/>
          <a:p>
            <a:pPr marL="0" indent="0">
              <a:buNone/>
            </a:pPr>
            <a:r>
              <a:rPr lang="it-IT" b="1" dirty="0" err="1">
                <a:effectLst/>
              </a:rPr>
              <a:t>words</a:t>
            </a:r>
            <a:r>
              <a:rPr lang="it-IT" dirty="0">
                <a:effectLst/>
              </a:rPr>
              <a:t>:		Jet </a:t>
            </a:r>
            <a:r>
              <a:rPr lang="it-IT" dirty="0" err="1">
                <a:effectLst/>
              </a:rPr>
              <a:t>makers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feud</a:t>
            </a:r>
            <a:r>
              <a:rPr lang="it-IT" dirty="0">
                <a:effectLst/>
              </a:rPr>
              <a:t> over </a:t>
            </a:r>
            <a:r>
              <a:rPr lang="it-IT" dirty="0" err="1">
                <a:effectLst/>
              </a:rPr>
              <a:t>seat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width</a:t>
            </a:r>
            <a:r>
              <a:rPr lang="it-IT" dirty="0">
                <a:effectLst/>
              </a:rPr>
              <a:t> with big </a:t>
            </a:r>
            <a:r>
              <a:rPr lang="it-IT" dirty="0" err="1">
                <a:effectLst/>
              </a:rPr>
              <a:t>orders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at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stake</a:t>
            </a:r>
            <a:br>
              <a:rPr lang="it-IT" dirty="0">
                <a:effectLst/>
              </a:rPr>
            </a:br>
            <a:r>
              <a:rPr lang="it-IT" b="1" dirty="0" err="1">
                <a:effectLst/>
              </a:rPr>
              <a:t>wordpieces</a:t>
            </a:r>
            <a:r>
              <a:rPr lang="it-IT" dirty="0">
                <a:effectLst/>
              </a:rPr>
              <a:t>:	_</a:t>
            </a:r>
            <a:r>
              <a:rPr lang="it-IT" dirty="0" err="1">
                <a:effectLst/>
              </a:rPr>
              <a:t>J</a:t>
            </a:r>
            <a:r>
              <a:rPr lang="it-IT" dirty="0">
                <a:effectLst/>
              </a:rPr>
              <a:t> et _</a:t>
            </a:r>
            <a:r>
              <a:rPr lang="it-IT" dirty="0" err="1">
                <a:effectLst/>
              </a:rPr>
              <a:t>makers</a:t>
            </a:r>
            <a:r>
              <a:rPr lang="it-IT" dirty="0">
                <a:effectLst/>
              </a:rPr>
              <a:t> _</a:t>
            </a:r>
            <a:r>
              <a:rPr lang="it-IT" dirty="0" err="1">
                <a:effectLst/>
              </a:rPr>
              <a:t>fe</a:t>
            </a:r>
            <a:r>
              <a:rPr lang="it-IT" dirty="0">
                <a:effectLst/>
              </a:rPr>
              <a:t> ud _over _</a:t>
            </a:r>
            <a:r>
              <a:rPr lang="it-IT" dirty="0" err="1">
                <a:effectLst/>
              </a:rPr>
              <a:t>seat</a:t>
            </a:r>
            <a:r>
              <a:rPr lang="it-IT" dirty="0">
                <a:effectLst/>
              </a:rPr>
              <a:t> _</a:t>
            </a:r>
            <a:r>
              <a:rPr lang="it-IT" dirty="0" err="1">
                <a:effectLst/>
              </a:rPr>
              <a:t>width</a:t>
            </a:r>
            <a:r>
              <a:rPr lang="it-IT" dirty="0">
                <a:effectLst/>
              </a:rPr>
              <a:t> _with _big _</a:t>
            </a:r>
            <a:r>
              <a:rPr lang="it-IT" dirty="0" err="1">
                <a:effectLst/>
              </a:rPr>
              <a:t>orders</a:t>
            </a:r>
            <a:r>
              <a:rPr lang="it-IT" dirty="0">
                <a:effectLst/>
              </a:rPr>
              <a:t> _</a:t>
            </a:r>
            <a:r>
              <a:rPr lang="it-IT" dirty="0" err="1">
                <a:effectLst/>
              </a:rPr>
              <a:t>at</a:t>
            </a:r>
            <a:r>
              <a:rPr lang="it-IT" dirty="0">
                <a:effectLst/>
              </a:rPr>
              <a:t> _</a:t>
            </a:r>
            <a:r>
              <a:rPr lang="it-IT" dirty="0" err="1">
                <a:effectLst/>
              </a:rPr>
              <a:t>stake</a:t>
            </a:r>
            <a:r>
              <a:rPr lang="it-IT" dirty="0">
                <a:effectLst/>
              </a:rPr>
              <a:t> 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 err="1"/>
              <a:t>Reduces</a:t>
            </a:r>
            <a:r>
              <a:rPr lang="it-IT" dirty="0"/>
              <a:t>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tokens</a:t>
            </a:r>
            <a:r>
              <a:rPr lang="it-IT" dirty="0"/>
              <a:t> in the </a:t>
            </a:r>
            <a:r>
              <a:rPr lang="it-IT" dirty="0" err="1"/>
              <a:t>vocabolary</a:t>
            </a:r>
            <a:r>
              <a:rPr lang="it-IT" dirty="0"/>
              <a:t> </a:t>
            </a:r>
            <a:r>
              <a:rPr lang="it-IT" b="1" dirty="0">
                <a:solidFill>
                  <a:srgbClr val="C00000"/>
                </a:solidFill>
              </a:rPr>
              <a:t>da 130.000 a 30.000</a:t>
            </a:r>
          </a:p>
        </p:txBody>
      </p:sp>
    </p:spTree>
    <p:extLst>
      <p:ext uri="{BB962C8B-B14F-4D97-AF65-F5344CB8AC3E}">
        <p14:creationId xmlns:p14="http://schemas.microsoft.com/office/powerpoint/2010/main" val="3760339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D70E-4D65-B048-813C-53E5C840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Visualizzation</a:t>
            </a:r>
            <a:r>
              <a:rPr lang="it-IT" dirty="0"/>
              <a:t> of </a:t>
            </a:r>
            <a:r>
              <a:rPr lang="it-IT" dirty="0" err="1"/>
              <a:t>translations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19AF1-CF01-FE49-8228-F0E386578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07" y="1104900"/>
            <a:ext cx="8082993" cy="43193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38890D-38E7-424A-A534-7584411BA585}"/>
              </a:ext>
            </a:extLst>
          </p:cNvPr>
          <p:cNvSpPr/>
          <p:nvPr/>
        </p:nvSpPr>
        <p:spPr>
          <a:xfrm>
            <a:off x="1914525" y="5285006"/>
            <a:ext cx="4381328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err="1">
                <a:latin typeface="Roboto"/>
              </a:rPr>
              <a:t>translated</a:t>
            </a:r>
            <a:r>
              <a:rPr lang="it-IT" dirty="0">
                <a:latin typeface="Roboto"/>
              </a:rPr>
              <a:t> </a:t>
            </a:r>
            <a:r>
              <a:rPr lang="it-IT" dirty="0" err="1">
                <a:latin typeface="Roboto"/>
              </a:rPr>
              <a:t>sentences</a:t>
            </a:r>
            <a:r>
              <a:rPr lang="it-IT" dirty="0">
                <a:latin typeface="Roboto"/>
              </a:rPr>
              <a:t> </a:t>
            </a:r>
            <a:r>
              <a:rPr lang="it-IT" dirty="0" err="1">
                <a:latin typeface="Roboto"/>
              </a:rPr>
              <a:t>colored</a:t>
            </a:r>
            <a:r>
              <a:rPr lang="it-IT" dirty="0">
                <a:latin typeface="Roboto"/>
              </a:rPr>
              <a:t> by </a:t>
            </a:r>
            <a:r>
              <a:rPr lang="it-IT" dirty="0" err="1">
                <a:latin typeface="Roboto"/>
              </a:rPr>
              <a:t>their</a:t>
            </a:r>
            <a:r>
              <a:rPr lang="it-IT" dirty="0">
                <a:latin typeface="Roboto"/>
              </a:rPr>
              <a:t> </a:t>
            </a:r>
            <a:r>
              <a:rPr lang="it-IT" dirty="0" err="1">
                <a:latin typeface="Roboto"/>
              </a:rPr>
              <a:t>meaning</a:t>
            </a:r>
            <a:endParaRPr lang="it-I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10737-0744-CD44-A618-A527821AC2F4}"/>
              </a:ext>
            </a:extLst>
          </p:cNvPr>
          <p:cNvSpPr/>
          <p:nvPr/>
        </p:nvSpPr>
        <p:spPr>
          <a:xfrm>
            <a:off x="9667749" y="1106638"/>
            <a:ext cx="1897381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4325" indent="-314325"/>
            <a:r>
              <a:rPr lang="it-IT" dirty="0" err="1">
                <a:latin typeface="Roboto"/>
              </a:rPr>
              <a:t>one</a:t>
            </a:r>
            <a:r>
              <a:rPr lang="it-IT" dirty="0">
                <a:latin typeface="Roboto"/>
              </a:rPr>
              <a:t> </a:t>
            </a:r>
            <a:r>
              <a:rPr lang="it-IT" dirty="0" err="1">
                <a:latin typeface="Roboto"/>
              </a:rPr>
              <a:t>sentence</a:t>
            </a:r>
            <a:r>
              <a:rPr lang="it-IT" dirty="0">
                <a:latin typeface="Roboto"/>
              </a:rPr>
              <a:t> in 3 </a:t>
            </a:r>
            <a:r>
              <a:rPr lang="it-IT" dirty="0" err="1">
                <a:latin typeface="Roboto"/>
              </a:rPr>
              <a:t>languages</a:t>
            </a:r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89022-00DC-714A-9B84-68E7A258404B}"/>
              </a:ext>
            </a:extLst>
          </p:cNvPr>
          <p:cNvSpPr/>
          <p:nvPr/>
        </p:nvSpPr>
        <p:spPr>
          <a:xfrm>
            <a:off x="9656174" y="5015025"/>
            <a:ext cx="1897381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4325" indent="-314325"/>
            <a:r>
              <a:rPr lang="it-IT" dirty="0" err="1">
                <a:latin typeface="Roboto"/>
              </a:rPr>
              <a:t>one</a:t>
            </a:r>
            <a:r>
              <a:rPr lang="it-IT" dirty="0">
                <a:latin typeface="Roboto"/>
              </a:rPr>
              <a:t> </a:t>
            </a:r>
            <a:r>
              <a:rPr lang="it-IT" dirty="0" err="1">
                <a:latin typeface="Roboto"/>
              </a:rPr>
              <a:t>sentence</a:t>
            </a:r>
            <a:r>
              <a:rPr lang="it-IT" dirty="0">
                <a:latin typeface="Roboto"/>
              </a:rPr>
              <a:t> in 3 </a:t>
            </a:r>
            <a:r>
              <a:rPr lang="it-IT" dirty="0" err="1">
                <a:latin typeface="Roboto"/>
              </a:rPr>
              <a:t>languages</a:t>
            </a:r>
            <a:r>
              <a:rPr lang="it-IT" dirty="0">
                <a:latin typeface="Roboto"/>
              </a:rPr>
              <a:t> in 3 colors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839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Machine Translation (NMT)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5" y="849495"/>
            <a:ext cx="4830417" cy="496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sequence to sequence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7623" y="1891744"/>
            <a:ext cx="4671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latin typeface="Calibri-Italic"/>
              </a:rPr>
              <a:t>the  poor   don’t   have   any  money &lt;END&gt;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574530" y="4568683"/>
            <a:ext cx="4890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-Italic"/>
              </a:rPr>
              <a:t>&lt;START&gt; the     poor    don’t    have    any    money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06578" y="4568683"/>
            <a:ext cx="2510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836373" y="3033087"/>
            <a:ext cx="1145217" cy="1472687"/>
            <a:chOff x="3257764" y="3392556"/>
            <a:chExt cx="1145217" cy="1472687"/>
          </a:xfrm>
        </p:grpSpPr>
        <p:grpSp>
          <p:nvGrpSpPr>
            <p:cNvPr id="12" name="Group 11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5" name="Straight Arrow Connector 14"/>
            <p:cNvCxnSpPr>
              <a:endCxn id="7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19760" y="3821595"/>
              <a:ext cx="883221" cy="356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4198294" y="3033087"/>
            <a:ext cx="638078" cy="1472687"/>
            <a:chOff x="3257764" y="3392556"/>
            <a:chExt cx="638078" cy="1472687"/>
          </a:xfrm>
        </p:grpSpPr>
        <p:grpSp>
          <p:nvGrpSpPr>
            <p:cNvPr id="23" name="Group 2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6" name="Rounded Rectangle 2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4" name="Straight Arrow Connector 23"/>
            <p:cNvCxnSpPr>
              <a:endCxn id="26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3548271" y="3033087"/>
            <a:ext cx="638078" cy="1472687"/>
            <a:chOff x="3257764" y="3392556"/>
            <a:chExt cx="638078" cy="1472687"/>
          </a:xfrm>
        </p:grpSpPr>
        <p:grpSp>
          <p:nvGrpSpPr>
            <p:cNvPr id="32" name="Group 31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33" name="Straight Arrow Connector 32"/>
            <p:cNvCxnSpPr>
              <a:endCxn id="35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2904022" y="3033087"/>
            <a:ext cx="638078" cy="1472687"/>
            <a:chOff x="3257764" y="3392556"/>
            <a:chExt cx="638078" cy="1472687"/>
          </a:xfrm>
        </p:grpSpPr>
        <p:grpSp>
          <p:nvGrpSpPr>
            <p:cNvPr id="41" name="Group 40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44" name="Rounded Rectangle 43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42" name="Straight Arrow Connector 41"/>
            <p:cNvCxnSpPr>
              <a:endCxn id="44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53" name="Rectangle 52"/>
          <p:cNvSpPr/>
          <p:nvPr/>
        </p:nvSpPr>
        <p:spPr bwMode="auto">
          <a:xfrm>
            <a:off x="4656373" y="2915127"/>
            <a:ext cx="610984" cy="1070810"/>
          </a:xfrm>
          <a:prstGeom prst="rect">
            <a:avLst/>
          </a:prstGeom>
          <a:noFill/>
          <a:ln w="38100" cap="sq" cmpd="sng" algn="ctr">
            <a:solidFill>
              <a:srgbClr val="FF96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38663" y="1790354"/>
            <a:ext cx="3378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FF8800"/>
                </a:solidFill>
                <a:latin typeface="Calibri" panose="020F0502020204030204" pitchFamily="34" charset="0"/>
              </a:rPr>
              <a:t>Encoding of the source sentence.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FF8800"/>
                </a:solidFill>
                <a:latin typeface="Calibri" panose="020F0502020204030204" pitchFamily="34" charset="0"/>
              </a:rPr>
              <a:t>Provides initial hidden state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FF8800"/>
                </a:solidFill>
                <a:latin typeface="Calibri" panose="020F0502020204030204" pitchFamily="34" charset="0"/>
              </a:rPr>
              <a:t>for </a:t>
            </a:r>
            <a:r>
              <a:rPr lang="en-US" sz="1800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r>
              <a:rPr lang="en-US" sz="1800" b="0" i="0" u="none" strike="noStrike" baseline="0" dirty="0">
                <a:solidFill>
                  <a:srgbClr val="FF8800"/>
                </a:solidFill>
                <a:latin typeface="Calibri" panose="020F0502020204030204" pitchFamily="34" charset="0"/>
              </a:rPr>
              <a:t>.</a:t>
            </a:r>
            <a:endParaRPr lang="en-US" sz="1800" dirty="0"/>
          </a:p>
        </p:txBody>
      </p:sp>
      <p:sp>
        <p:nvSpPr>
          <p:cNvPr id="56" name="Rectangle 55"/>
          <p:cNvSpPr/>
          <p:nvPr/>
        </p:nvSpPr>
        <p:spPr>
          <a:xfrm>
            <a:off x="2669393" y="5446612"/>
            <a:ext cx="2784994" cy="923330"/>
          </a:xfrm>
          <a:prstGeom prst="rect">
            <a:avLst/>
          </a:prstGeom>
          <a:ln w="38100">
            <a:solidFill>
              <a:srgbClr val="FF9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produces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an </a:t>
            </a:r>
            <a:r>
              <a:rPr lang="en-US" sz="1800" b="0" i="0" u="none" strike="noStrike" baseline="0" dirty="0">
                <a:solidFill>
                  <a:srgbClr val="FF8800"/>
                </a:solidFill>
                <a:latin typeface="Calibri" panose="020F0502020204030204" pitchFamily="34" charset="0"/>
              </a:rPr>
              <a:t>encoding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of the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source sentence.</a:t>
            </a:r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5890705" y="5005885"/>
            <a:ext cx="4881051" cy="646331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is a Language Model that generates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target sentence conditioned on </a:t>
            </a:r>
            <a:r>
              <a:rPr lang="en-US" sz="1800" b="0" i="0" u="none" strike="noStrike" baseline="0" dirty="0">
                <a:solidFill>
                  <a:srgbClr val="FF8800"/>
                </a:solidFill>
                <a:latin typeface="Calibri" panose="020F0502020204030204" pitchFamily="34" charset="0"/>
              </a:rPr>
              <a:t>encoding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1800" dirty="0"/>
          </a:p>
        </p:txBody>
      </p:sp>
      <p:sp>
        <p:nvSpPr>
          <p:cNvPr id="58" name="Rectangle 57"/>
          <p:cNvSpPr/>
          <p:nvPr/>
        </p:nvSpPr>
        <p:spPr>
          <a:xfrm>
            <a:off x="5891150" y="5738696"/>
            <a:ext cx="4880607" cy="646331"/>
          </a:xfrm>
          <a:prstGeom prst="rect">
            <a:avLst/>
          </a:prstGeom>
          <a:ln w="28575"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FF8BD9"/>
                </a:solidFill>
                <a:latin typeface="Calibri" panose="020F0502020204030204" pitchFamily="34" charset="0"/>
              </a:rPr>
              <a:t>Note: This diagram shows </a:t>
            </a:r>
            <a:r>
              <a:rPr lang="en-US" sz="1800" b="1" i="0" u="none" strike="noStrike" baseline="0" dirty="0">
                <a:solidFill>
                  <a:srgbClr val="FF8BD9"/>
                </a:solidFill>
                <a:latin typeface="Calibri-Bold"/>
              </a:rPr>
              <a:t>test time </a:t>
            </a:r>
            <a:r>
              <a:rPr lang="en-US" sz="1800" b="0" i="0" u="none" strike="noStrike" baseline="0" dirty="0">
                <a:solidFill>
                  <a:srgbClr val="FF8BD9"/>
                </a:solidFill>
                <a:latin typeface="Calibri" panose="020F0502020204030204" pitchFamily="34" charset="0"/>
              </a:rPr>
              <a:t>behavior:</a:t>
            </a:r>
          </a:p>
          <a:p>
            <a:r>
              <a:rPr lang="en-US" sz="1800" b="0" i="0" u="none" strike="noStrike" baseline="0" dirty="0">
                <a:solidFill>
                  <a:srgbClr val="FF8BD9"/>
                </a:solidFill>
                <a:latin typeface="Calibri" panose="020F0502020204030204" pitchFamily="34" charset="0"/>
              </a:rPr>
              <a:t>decoder output is fed in as next step’s input</a:t>
            </a:r>
            <a:endParaRPr lang="en-US" sz="1800" dirty="0"/>
          </a:p>
        </p:txBody>
      </p:sp>
      <p:sp>
        <p:nvSpPr>
          <p:cNvPr id="59" name="Rectangle 58"/>
          <p:cNvSpPr/>
          <p:nvPr/>
        </p:nvSpPr>
        <p:spPr>
          <a:xfrm>
            <a:off x="2980055" y="5035101"/>
            <a:ext cx="2163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Source sentence (input)</a:t>
            </a:r>
            <a:endParaRPr lang="en-US" dirty="0"/>
          </a:p>
        </p:txBody>
      </p:sp>
      <p:sp>
        <p:nvSpPr>
          <p:cNvPr id="60" name="Left Brace 59"/>
          <p:cNvSpPr/>
          <p:nvPr/>
        </p:nvSpPr>
        <p:spPr bwMode="auto">
          <a:xfrm>
            <a:off x="2287220" y="3059591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 rot="16200000">
            <a:off x="1489801" y="3281253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sp>
        <p:nvSpPr>
          <p:cNvPr id="62" name="Right Brace 61"/>
          <p:cNvSpPr/>
          <p:nvPr/>
        </p:nvSpPr>
        <p:spPr bwMode="auto">
          <a:xfrm>
            <a:off x="10464583" y="3033087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 rot="5400000">
            <a:off x="10366387" y="3339334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cxnSp>
        <p:nvCxnSpPr>
          <p:cNvPr id="65" name="Straight Arrow Connector 64"/>
          <p:cNvCxnSpPr>
            <a:stCxn id="55" idx="2"/>
          </p:cNvCxnSpPr>
          <p:nvPr/>
        </p:nvCxnSpPr>
        <p:spPr bwMode="auto">
          <a:xfrm>
            <a:off x="4228021" y="2713684"/>
            <a:ext cx="428351" cy="201443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C000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grpSp>
        <p:nvGrpSpPr>
          <p:cNvPr id="145" name="Group 144"/>
          <p:cNvGrpSpPr/>
          <p:nvPr/>
        </p:nvGrpSpPr>
        <p:grpSpPr>
          <a:xfrm>
            <a:off x="7254170" y="3032385"/>
            <a:ext cx="638078" cy="1472687"/>
            <a:chOff x="3257764" y="3392556"/>
            <a:chExt cx="638078" cy="1472687"/>
          </a:xfrm>
        </p:grpSpPr>
        <p:grpSp>
          <p:nvGrpSpPr>
            <p:cNvPr id="146" name="Group 14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49" name="Rounded Rectangle 14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47" name="Straight Arrow Connector 146"/>
            <p:cNvCxnSpPr>
              <a:endCxn id="14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8" name="Straight Arrow Connector 147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54" name="Group 153"/>
          <p:cNvGrpSpPr/>
          <p:nvPr/>
        </p:nvGrpSpPr>
        <p:grpSpPr>
          <a:xfrm>
            <a:off x="6604147" y="3032385"/>
            <a:ext cx="638078" cy="1472687"/>
            <a:chOff x="3257764" y="3392556"/>
            <a:chExt cx="638078" cy="1472687"/>
          </a:xfrm>
        </p:grpSpPr>
        <p:grpSp>
          <p:nvGrpSpPr>
            <p:cNvPr id="155" name="Group 15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58" name="Rounded Rectangle 15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56" name="Straight Arrow Connector 155"/>
            <p:cNvCxnSpPr>
              <a:endCxn id="158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63" name="Group 162"/>
          <p:cNvGrpSpPr/>
          <p:nvPr/>
        </p:nvGrpSpPr>
        <p:grpSpPr>
          <a:xfrm>
            <a:off x="5959898" y="3032385"/>
            <a:ext cx="638078" cy="1472687"/>
            <a:chOff x="3257764" y="3392556"/>
            <a:chExt cx="638078" cy="1472687"/>
          </a:xfrm>
        </p:grpSpPr>
        <p:grpSp>
          <p:nvGrpSpPr>
            <p:cNvPr id="164" name="Group 163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67" name="Rounded Rectangle 166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65" name="Straight Arrow Connector 164"/>
            <p:cNvCxnSpPr>
              <a:endCxn id="167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72" name="Group 171"/>
          <p:cNvGrpSpPr/>
          <p:nvPr/>
        </p:nvGrpSpPr>
        <p:grpSpPr>
          <a:xfrm>
            <a:off x="7902903" y="3018086"/>
            <a:ext cx="638078" cy="1472687"/>
            <a:chOff x="3257764" y="3392556"/>
            <a:chExt cx="638078" cy="1472687"/>
          </a:xfrm>
        </p:grpSpPr>
        <p:grpSp>
          <p:nvGrpSpPr>
            <p:cNvPr id="173" name="Group 17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76" name="Rounded Rectangle 17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8" name="Oval 17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9" name="Oval 17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0" name="Oval 17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74" name="Straight Arrow Connector 173"/>
            <p:cNvCxnSpPr>
              <a:endCxn id="176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75" name="Straight Arrow Connector 174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81" name="Group 180"/>
          <p:cNvGrpSpPr/>
          <p:nvPr/>
        </p:nvGrpSpPr>
        <p:grpSpPr>
          <a:xfrm>
            <a:off x="9171204" y="3006535"/>
            <a:ext cx="638078" cy="1472687"/>
            <a:chOff x="3257764" y="3392556"/>
            <a:chExt cx="638078" cy="1472687"/>
          </a:xfrm>
        </p:grpSpPr>
        <p:grpSp>
          <p:nvGrpSpPr>
            <p:cNvPr id="182" name="Group 181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85" name="Rounded Rectangle 184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7" name="Oval 186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8" name="Oval 187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9" name="Oval 188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83" name="Straight Arrow Connector 182"/>
            <p:cNvCxnSpPr>
              <a:endCxn id="185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84" name="Straight Arrow Connector 183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90" name="Group 189"/>
          <p:cNvGrpSpPr/>
          <p:nvPr/>
        </p:nvGrpSpPr>
        <p:grpSpPr>
          <a:xfrm>
            <a:off x="8521181" y="3006535"/>
            <a:ext cx="638078" cy="1472687"/>
            <a:chOff x="3257764" y="3392556"/>
            <a:chExt cx="638078" cy="1472687"/>
          </a:xfrm>
        </p:grpSpPr>
        <p:grpSp>
          <p:nvGrpSpPr>
            <p:cNvPr id="191" name="Group 190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94" name="Rounded Rectangle 193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5" name="Oval 194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6" name="Oval 195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7" name="Oval 196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8" name="Oval 197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92" name="Straight Arrow Connector 191"/>
            <p:cNvCxnSpPr>
              <a:endCxn id="194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93" name="Straight Arrow Connector 192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99" name="Group 198"/>
          <p:cNvGrpSpPr/>
          <p:nvPr/>
        </p:nvGrpSpPr>
        <p:grpSpPr>
          <a:xfrm>
            <a:off x="9819937" y="2992236"/>
            <a:ext cx="267423" cy="1472687"/>
            <a:chOff x="3257764" y="3392556"/>
            <a:chExt cx="267423" cy="1472687"/>
          </a:xfrm>
        </p:grpSpPr>
        <p:grpSp>
          <p:nvGrpSpPr>
            <p:cNvPr id="200" name="Group 199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02" name="Rounded Rectangle 201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3" name="Oval 202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4" name="Oval 203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5" name="Oval 204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6" name="Oval 205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01" name="Straight Arrow Connector 200"/>
            <p:cNvCxnSpPr>
              <a:endCxn id="202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07" name="Group 206"/>
          <p:cNvGrpSpPr/>
          <p:nvPr/>
        </p:nvGrpSpPr>
        <p:grpSpPr>
          <a:xfrm>
            <a:off x="6087036" y="2222762"/>
            <a:ext cx="3866612" cy="809625"/>
            <a:chOff x="6520544" y="2635577"/>
            <a:chExt cx="3866612" cy="635694"/>
          </a:xfrm>
        </p:grpSpPr>
        <p:cxnSp>
          <p:nvCxnSpPr>
            <p:cNvPr id="208" name="Straight Arrow Connector 207"/>
            <p:cNvCxnSpPr/>
            <p:nvPr/>
          </p:nvCxnSpPr>
          <p:spPr bwMode="auto">
            <a:xfrm flipH="1" flipV="1">
              <a:off x="6520544" y="2681851"/>
              <a:ext cx="6573" cy="589420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 bwMode="auto">
            <a:xfrm flipH="1" flipV="1">
              <a:off x="7165161" y="2673311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 bwMode="auto">
            <a:xfrm flipH="1" flipV="1">
              <a:off x="7805938" y="2667720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11" name="Straight Arrow Connector 210"/>
            <p:cNvCxnSpPr/>
            <p:nvPr/>
          </p:nvCxnSpPr>
          <p:spPr bwMode="auto">
            <a:xfrm flipH="1" flipV="1">
              <a:off x="8449743" y="2661602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 bwMode="auto">
            <a:xfrm flipH="1" flipV="1">
              <a:off x="9095634" y="2644086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13" name="Straight Arrow Connector 212"/>
            <p:cNvCxnSpPr/>
            <p:nvPr/>
          </p:nvCxnSpPr>
          <p:spPr bwMode="auto">
            <a:xfrm flipH="1" flipV="1">
              <a:off x="9738423" y="2635577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14" name="Straight Arrow Connector 213"/>
            <p:cNvCxnSpPr/>
            <p:nvPr/>
          </p:nvCxnSpPr>
          <p:spPr bwMode="auto">
            <a:xfrm flipH="1" flipV="1">
              <a:off x="10380583" y="2642360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215" name="Rectangle 214"/>
          <p:cNvSpPr/>
          <p:nvPr/>
        </p:nvSpPr>
        <p:spPr>
          <a:xfrm rot="16200000">
            <a:off x="5549320" y="2518887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 rot="16200000">
            <a:off x="6179392" y="2551173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17" name="Rectangle 216"/>
          <p:cNvSpPr/>
          <p:nvPr/>
        </p:nvSpPr>
        <p:spPr>
          <a:xfrm rot="16200000">
            <a:off x="6829352" y="2540233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18" name="Rectangle 217"/>
          <p:cNvSpPr/>
          <p:nvPr/>
        </p:nvSpPr>
        <p:spPr>
          <a:xfrm rot="16200000">
            <a:off x="7464056" y="2538163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19" name="Rectangle 218"/>
          <p:cNvSpPr/>
          <p:nvPr/>
        </p:nvSpPr>
        <p:spPr>
          <a:xfrm rot="16200000">
            <a:off x="8140211" y="2525511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 rot="16200000">
            <a:off x="8784665" y="2525511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 rot="16200000">
            <a:off x="9425112" y="2499280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cxnSp>
        <p:nvCxnSpPr>
          <p:cNvPr id="222" name="Straight Arrow Connector 221"/>
          <p:cNvCxnSpPr/>
          <p:nvPr/>
        </p:nvCxnSpPr>
        <p:spPr bwMode="auto">
          <a:xfrm>
            <a:off x="6154809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223" name="Straight Arrow Connector 222"/>
          <p:cNvCxnSpPr/>
          <p:nvPr/>
        </p:nvCxnSpPr>
        <p:spPr bwMode="auto">
          <a:xfrm>
            <a:off x="6811699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224" name="Straight Arrow Connector 223"/>
          <p:cNvCxnSpPr/>
          <p:nvPr/>
        </p:nvCxnSpPr>
        <p:spPr bwMode="auto">
          <a:xfrm>
            <a:off x="7445848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225" name="Straight Arrow Connector 224"/>
          <p:cNvCxnSpPr/>
          <p:nvPr/>
        </p:nvCxnSpPr>
        <p:spPr bwMode="auto">
          <a:xfrm>
            <a:off x="8110269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226" name="Straight Arrow Connector 225"/>
          <p:cNvCxnSpPr/>
          <p:nvPr/>
        </p:nvCxnSpPr>
        <p:spPr bwMode="auto">
          <a:xfrm>
            <a:off x="8719370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227" name="Straight Arrow Connector 226"/>
          <p:cNvCxnSpPr/>
          <p:nvPr/>
        </p:nvCxnSpPr>
        <p:spPr bwMode="auto">
          <a:xfrm>
            <a:off x="9368520" y="2242325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sp>
        <p:nvSpPr>
          <p:cNvPr id="228" name="Right Brace 227"/>
          <p:cNvSpPr/>
          <p:nvPr/>
        </p:nvSpPr>
        <p:spPr bwMode="auto">
          <a:xfrm rot="5400000">
            <a:off x="3985631" y="3818259"/>
            <a:ext cx="173610" cy="2336830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6935400" y="1166819"/>
            <a:ext cx="2502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Target sentence (output)</a:t>
            </a:r>
            <a:endParaRPr lang="en-US" sz="1800" dirty="0"/>
          </a:p>
        </p:txBody>
      </p:sp>
      <p:sp>
        <p:nvSpPr>
          <p:cNvPr id="230" name="Right Brace 229"/>
          <p:cNvSpPr/>
          <p:nvPr/>
        </p:nvSpPr>
        <p:spPr bwMode="auto">
          <a:xfrm rot="16200000" flipV="1">
            <a:off x="8051173" y="-431311"/>
            <a:ext cx="220750" cy="4376797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82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F7F9-7CA5-1E4A-A5BF-1FADB94E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Quality</a:t>
            </a:r>
            <a:r>
              <a:rPr lang="it-IT" dirty="0"/>
              <a:t>: BLEU Score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BF7528-2D68-044B-B06D-300B08D68A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51536" y="801894"/>
          <a:ext cx="8346832" cy="60209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118338">
                  <a:extLst>
                    <a:ext uri="{9D8B030D-6E8A-4147-A177-3AD203B41FA5}">
                      <a16:colId xmlns:a16="http://schemas.microsoft.com/office/drawing/2014/main" val="270920027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802105905"/>
                    </a:ext>
                  </a:extLst>
                </a:gridCol>
                <a:gridCol w="785446">
                  <a:extLst>
                    <a:ext uri="{9D8B030D-6E8A-4147-A177-3AD203B41FA5}">
                      <a16:colId xmlns:a16="http://schemas.microsoft.com/office/drawing/2014/main" val="2631399057"/>
                    </a:ext>
                  </a:extLst>
                </a:gridCol>
                <a:gridCol w="1043354">
                  <a:extLst>
                    <a:ext uri="{9D8B030D-6E8A-4147-A177-3AD203B41FA5}">
                      <a16:colId xmlns:a16="http://schemas.microsoft.com/office/drawing/2014/main" val="308103180"/>
                    </a:ext>
                  </a:extLst>
                </a:gridCol>
                <a:gridCol w="961293">
                  <a:extLst>
                    <a:ext uri="{9D8B030D-6E8A-4147-A177-3AD203B41FA5}">
                      <a16:colId xmlns:a16="http://schemas.microsoft.com/office/drawing/2014/main" val="86125046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331167402"/>
                    </a:ext>
                  </a:extLst>
                </a:gridCol>
              </a:tblGrid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2771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#nodes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904273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#params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255M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367M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499M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650M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526484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English→Japanese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23.66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21.10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21.72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1330116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English→Korean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5763932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Japanese→English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2064666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Korean→English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3208716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English→Spanish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34.70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1148418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English→Portuguese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0769812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Spanish→English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738099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Portuguese→English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6918482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English→German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6392186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English→French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0740133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German→English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32.32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575254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 French→English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34.40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34.56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35.35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35.52</a:t>
                      </a: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683718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-1.72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-1.43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-0.76</a:t>
                      </a: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004745"/>
                  </a:ext>
                </a:extLst>
              </a:tr>
              <a:tr h="35417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single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184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2162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0889-DD60-4674-9850-82794C48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understand meaning of sentences?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228C3-30A7-489D-8285-E18B2E7F3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NMT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attempt</a:t>
            </a:r>
            <a:r>
              <a:rPr lang="it-IT" dirty="0"/>
              <a:t> to </a:t>
            </a:r>
            <a:r>
              <a:rPr lang="it-IT" dirty="0" err="1"/>
              <a:t>capture</a:t>
            </a:r>
            <a:r>
              <a:rPr lang="it-IT" dirty="0"/>
              <a:t> </a:t>
            </a:r>
            <a:r>
              <a:rPr lang="it-IT" dirty="0" err="1"/>
              <a:t>maning</a:t>
            </a:r>
            <a:r>
              <a:rPr lang="it-IT" dirty="0"/>
              <a:t> of </a:t>
            </a:r>
            <a:r>
              <a:rPr lang="it-IT" dirty="0" err="1"/>
              <a:t>phrases</a:t>
            </a:r>
            <a:endParaRPr lang="it-IT" dirty="0"/>
          </a:p>
          <a:p>
            <a:pPr lvl="1"/>
            <a:r>
              <a:rPr lang="it-IT" dirty="0" err="1"/>
              <a:t>Example</a:t>
            </a:r>
            <a:r>
              <a:rPr lang="it-IT" dirty="0"/>
              <a:t> on GPT-2</a:t>
            </a:r>
          </a:p>
          <a:p>
            <a:pPr lvl="2"/>
            <a:r>
              <a:rPr lang="en-US" dirty="0"/>
              <a:t>Two plus two is … </a:t>
            </a:r>
          </a:p>
          <a:p>
            <a:pPr lvl="3"/>
            <a:r>
              <a:rPr lang="en-US" dirty="0"/>
              <a:t>a three, five is a six seven</a:t>
            </a:r>
          </a:p>
          <a:p>
            <a:pPr lvl="3"/>
            <a:r>
              <a:rPr lang="en-US" dirty="0"/>
              <a:t>the result of a simple equation, and the</a:t>
            </a:r>
          </a:p>
          <a:p>
            <a:pPr lvl="3"/>
            <a:r>
              <a:rPr lang="en-US" dirty="0"/>
              <a:t>four, and two plus three is four</a:t>
            </a:r>
          </a:p>
          <a:p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understand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</a:t>
            </a:r>
            <a:r>
              <a:rPr lang="it-IT" dirty="0" err="1"/>
              <a:t>grammar</a:t>
            </a:r>
            <a:r>
              <a:rPr lang="it-IT" dirty="0"/>
              <a:t>?</a:t>
            </a:r>
          </a:p>
          <a:p>
            <a:pPr lvl="1"/>
            <a:r>
              <a:rPr lang="it-IT" dirty="0" err="1"/>
              <a:t>Neither</a:t>
            </a:r>
            <a:r>
              <a:rPr lang="it-IT" dirty="0"/>
              <a:t>, </a:t>
            </a:r>
            <a:r>
              <a:rPr lang="it-IT" dirty="0" err="1"/>
              <a:t>attempts</a:t>
            </a:r>
            <a:r>
              <a:rPr lang="it-IT" dirty="0"/>
              <a:t> to use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successful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4991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learned the history of Machine Translation (MT)</a:t>
            </a:r>
          </a:p>
          <a:p>
            <a:r>
              <a:rPr lang="en-US" dirty="0"/>
              <a:t>Since 2014, Neural MT rapidly replaced intricate Statistical MT</a:t>
            </a:r>
          </a:p>
          <a:p>
            <a:r>
              <a:rPr lang="en-US" dirty="0"/>
              <a:t>Sequence-to-sequence is the architecture for NMT (uses 2 RNNs)</a:t>
            </a:r>
          </a:p>
          <a:p>
            <a:r>
              <a:rPr lang="en-US" dirty="0"/>
              <a:t>Attention is a way to </a:t>
            </a:r>
            <a:r>
              <a:rPr lang="en-US" i="1" dirty="0"/>
              <a:t>focus on particular parts </a:t>
            </a:r>
            <a:r>
              <a:rPr lang="en-US" dirty="0"/>
              <a:t>of the input</a:t>
            </a:r>
          </a:p>
          <a:p>
            <a:pPr lvl="1"/>
            <a:r>
              <a:rPr lang="en-US" dirty="0"/>
              <a:t>Improves sequence-to-sequence a lot!</a:t>
            </a:r>
          </a:p>
          <a:p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models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inspired</a:t>
            </a:r>
            <a:r>
              <a:rPr lang="it-IT" dirty="0"/>
              <a:t> the </a:t>
            </a:r>
            <a:r>
              <a:rPr lang="it-IT" b="1" dirty="0">
                <a:solidFill>
                  <a:srgbClr val="C00000"/>
                </a:solidFill>
              </a:rPr>
              <a:t>Transformer Model</a:t>
            </a:r>
            <a:r>
              <a:rPr lang="it-IT" dirty="0"/>
              <a:t> (12 </a:t>
            </a:r>
            <a:r>
              <a:rPr lang="it-IT" dirty="0" err="1"/>
              <a:t>Layer</a:t>
            </a:r>
            <a:r>
              <a:rPr lang="it-IT" dirty="0"/>
              <a:t>),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</a:t>
            </a:r>
            <a:r>
              <a:rPr lang="it-IT" dirty="0" err="1"/>
              <a:t>SoTA</a:t>
            </a:r>
            <a:r>
              <a:rPr lang="it-IT" dirty="0"/>
              <a:t> </a:t>
            </a:r>
            <a:r>
              <a:rPr lang="it-IT" dirty="0" err="1"/>
              <a:t>solutions</a:t>
            </a:r>
            <a:r>
              <a:rPr lang="it-IT" dirty="0"/>
              <a:t> for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tasks</a:t>
            </a:r>
            <a:r>
              <a:rPr lang="it-IT" dirty="0"/>
              <a:t>, </a:t>
            </a:r>
            <a:r>
              <a:rPr lang="it-IT" dirty="0" err="1"/>
              <a:t>besides</a:t>
            </a:r>
            <a:r>
              <a:rPr lang="it-IT" dirty="0"/>
              <a:t> MT</a:t>
            </a:r>
          </a:p>
          <a:p>
            <a:r>
              <a:rPr lang="it-IT" dirty="0"/>
              <a:t>NMT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surprisingly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, </a:t>
            </a:r>
            <a:r>
              <a:rPr lang="it-IT" dirty="0" err="1"/>
              <a:t>considering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yet</a:t>
            </a:r>
            <a:r>
              <a:rPr lang="it-IT" dirty="0"/>
              <a:t> </a:t>
            </a:r>
            <a:r>
              <a:rPr lang="it-IT" dirty="0" err="1"/>
              <a:t>understands</a:t>
            </a:r>
            <a:r>
              <a:rPr lang="it-IT" dirty="0"/>
              <a:t> the </a:t>
            </a:r>
            <a:r>
              <a:rPr lang="it-IT" dirty="0" err="1"/>
              <a:t>texts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translates</a:t>
            </a:r>
            <a:endParaRPr lang="it-IT" dirty="0"/>
          </a:p>
          <a:p>
            <a:r>
              <a:rPr lang="it-IT" dirty="0" err="1"/>
              <a:t>Multilingual</a:t>
            </a:r>
            <a:r>
              <a:rPr lang="it-IT" dirty="0"/>
              <a:t> </a:t>
            </a:r>
            <a:r>
              <a:rPr lang="it-IT" dirty="0" err="1"/>
              <a:t>translation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with zero-</a:t>
            </a:r>
            <a:r>
              <a:rPr lang="it-IT" dirty="0" err="1"/>
              <a:t>shot</a:t>
            </a:r>
            <a:r>
              <a:rPr lang="it-IT" dirty="0"/>
              <a:t> </a:t>
            </a:r>
            <a:r>
              <a:rPr lang="it-IT" dirty="0" err="1"/>
              <a:t>learning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9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Machine Translation (NMT)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80892"/>
            <a:ext cx="9601200" cy="5294235"/>
          </a:xfrm>
          <a:ln>
            <a:noFill/>
          </a:ln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C3399"/>
                </a:solidFill>
              </a:rPr>
              <a:t>sequence-to-sequence</a:t>
            </a:r>
            <a:r>
              <a:rPr lang="en-US" dirty="0"/>
              <a:t> model is an example of a </a:t>
            </a:r>
            <a:r>
              <a:rPr lang="en-US" b="1" dirty="0">
                <a:solidFill>
                  <a:srgbClr val="CC3399"/>
                </a:solidFill>
              </a:rPr>
              <a:t>Conditional Language Model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Language Model </a:t>
            </a:r>
            <a:r>
              <a:rPr lang="en-US" dirty="0"/>
              <a:t>because the decoder is predicting the next word of the target sentence </a:t>
            </a:r>
            <a:r>
              <a:rPr lang="en-US" i="1" dirty="0">
                <a:latin typeface="+mj-lt"/>
              </a:rPr>
              <a:t>y</a:t>
            </a:r>
          </a:p>
          <a:p>
            <a:pPr lvl="1"/>
            <a:r>
              <a:rPr lang="en-US" b="1" dirty="0"/>
              <a:t>Conditional </a:t>
            </a:r>
            <a:r>
              <a:rPr lang="en-US" dirty="0"/>
              <a:t>because its predictions are </a:t>
            </a:r>
            <a:r>
              <a:rPr lang="en-US" i="1" dirty="0"/>
              <a:t>also </a:t>
            </a:r>
            <a:r>
              <a:rPr lang="en-US" dirty="0"/>
              <a:t>conditioned on the source sentence </a:t>
            </a:r>
            <a:r>
              <a:rPr lang="en-US" i="1" dirty="0">
                <a:latin typeface="+mj-lt"/>
              </a:rPr>
              <a:t>x</a:t>
            </a:r>
          </a:p>
          <a:p>
            <a:r>
              <a:rPr lang="en-US" dirty="0"/>
              <a:t>NMT directly calculates </a:t>
            </a:r>
            <a:r>
              <a:rPr lang="en-US" i="1" dirty="0">
                <a:latin typeface="+mj-lt"/>
              </a:rPr>
              <a:t>P</a:t>
            </a:r>
            <a:r>
              <a:rPr lang="en-US" dirty="0">
                <a:latin typeface="+mj-lt"/>
              </a:rPr>
              <a:t>(</a:t>
            </a:r>
            <a:r>
              <a:rPr lang="en-US" i="1" dirty="0" err="1">
                <a:latin typeface="+mj-lt"/>
              </a:rPr>
              <a:t>y</a:t>
            </a:r>
            <a:r>
              <a:rPr lang="en-US" dirty="0" err="1">
                <a:latin typeface="+mj-lt"/>
              </a:rPr>
              <a:t>|</a:t>
            </a:r>
            <a:r>
              <a:rPr lang="en-US" i="1" dirty="0" err="1">
                <a:latin typeface="+mj-lt"/>
              </a:rPr>
              <a:t>x</a:t>
            </a:r>
            <a:r>
              <a:rPr lang="en-US" dirty="0">
                <a:latin typeface="+mj-lt"/>
              </a:rPr>
              <a:t>)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effectLst/>
                <a:latin typeface="+mj-lt"/>
              </a:rPr>
              <a:t>P</a:t>
            </a:r>
            <a:r>
              <a:rPr lang="en-US" dirty="0">
                <a:effectLst/>
                <a:latin typeface="+mj-lt"/>
              </a:rPr>
              <a:t>(</a:t>
            </a:r>
            <a:r>
              <a:rPr lang="en-US" i="1" dirty="0" err="1">
                <a:effectLst/>
                <a:latin typeface="+mj-lt"/>
              </a:rPr>
              <a:t>y</a:t>
            </a:r>
            <a:r>
              <a:rPr lang="en-US" dirty="0" err="1">
                <a:effectLst/>
                <a:latin typeface="+mj-lt"/>
              </a:rPr>
              <a:t>|</a:t>
            </a:r>
            <a:r>
              <a:rPr lang="en-US" i="1" dirty="0" err="1">
                <a:effectLst/>
                <a:latin typeface="+mj-lt"/>
              </a:rPr>
              <a:t>x</a:t>
            </a:r>
            <a:r>
              <a:rPr lang="en-US" dirty="0">
                <a:effectLst/>
                <a:latin typeface="+mj-lt"/>
              </a:rPr>
              <a:t>) = </a:t>
            </a:r>
            <a:r>
              <a:rPr lang="en-US" i="1" dirty="0">
                <a:effectLst/>
                <a:latin typeface="+mj-lt"/>
              </a:rPr>
              <a:t>P</a:t>
            </a:r>
            <a:r>
              <a:rPr lang="en-US" dirty="0">
                <a:effectLst/>
                <a:latin typeface="+mj-lt"/>
              </a:rPr>
              <a:t>(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1</a:t>
            </a:r>
            <a:r>
              <a:rPr lang="en-US" dirty="0">
                <a:effectLst/>
                <a:latin typeface="+mj-lt"/>
              </a:rPr>
              <a:t>|</a:t>
            </a:r>
            <a:r>
              <a:rPr lang="en-US" i="1" dirty="0">
                <a:effectLst/>
                <a:latin typeface="+mj-lt"/>
              </a:rPr>
              <a:t>x</a:t>
            </a:r>
            <a:r>
              <a:rPr lang="en-US" dirty="0">
                <a:effectLst/>
                <a:latin typeface="+mj-lt"/>
              </a:rPr>
              <a:t>)</a:t>
            </a:r>
            <a:r>
              <a:rPr lang="en-US" i="1" dirty="0">
                <a:effectLst/>
              </a:rPr>
              <a:t> </a:t>
            </a:r>
            <a:r>
              <a:rPr lang="en-US" i="1" dirty="0">
                <a:effectLst/>
                <a:latin typeface="+mj-lt"/>
              </a:rPr>
              <a:t>P</a:t>
            </a:r>
            <a:r>
              <a:rPr lang="en-US" dirty="0">
                <a:effectLst/>
                <a:latin typeface="+mj-lt"/>
              </a:rPr>
              <a:t>(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2</a:t>
            </a:r>
            <a:r>
              <a:rPr lang="en-US" dirty="0">
                <a:effectLst/>
                <a:latin typeface="+mj-lt"/>
              </a:rPr>
              <a:t>|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1</a:t>
            </a:r>
            <a:r>
              <a:rPr lang="en-US" dirty="0">
                <a:effectLst/>
                <a:latin typeface="+mj-lt"/>
              </a:rPr>
              <a:t>, </a:t>
            </a:r>
            <a:r>
              <a:rPr lang="en-US" i="1" dirty="0">
                <a:effectLst/>
                <a:latin typeface="+mj-lt"/>
              </a:rPr>
              <a:t>x</a:t>
            </a:r>
            <a:r>
              <a:rPr lang="en-US" dirty="0">
                <a:effectLst/>
                <a:latin typeface="+mj-lt"/>
              </a:rPr>
              <a:t>)</a:t>
            </a:r>
            <a:r>
              <a:rPr lang="en-US" i="1" dirty="0">
                <a:effectLst/>
                <a:latin typeface="+mj-lt"/>
              </a:rPr>
              <a:t> P</a:t>
            </a:r>
            <a:r>
              <a:rPr lang="en-US" dirty="0">
                <a:effectLst/>
                <a:latin typeface="+mj-lt"/>
              </a:rPr>
              <a:t>(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3</a:t>
            </a:r>
            <a:r>
              <a:rPr lang="en-US" dirty="0">
                <a:effectLst/>
                <a:latin typeface="+mj-lt"/>
              </a:rPr>
              <a:t>|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1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2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  <a:latin typeface="+mj-lt"/>
              </a:rPr>
              <a:t>x</a:t>
            </a:r>
            <a:r>
              <a:rPr lang="en-US" dirty="0">
                <a:effectLst/>
                <a:latin typeface="+mj-lt"/>
              </a:rPr>
              <a:t>)</a:t>
            </a:r>
            <a:r>
              <a:rPr lang="en-US" i="1" dirty="0">
                <a:effectLst/>
                <a:latin typeface="+mj-lt"/>
              </a:rPr>
              <a:t> …, P</a:t>
            </a:r>
            <a:r>
              <a:rPr lang="en-US" dirty="0">
                <a:effectLst/>
                <a:latin typeface="+mj-lt"/>
              </a:rPr>
              <a:t>(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i="1" baseline="-25000" dirty="0">
                <a:effectLst/>
                <a:latin typeface="+mj-lt"/>
              </a:rPr>
              <a:t>T</a:t>
            </a:r>
            <a:r>
              <a:rPr lang="en-US" dirty="0">
                <a:effectLst/>
                <a:latin typeface="+mj-lt"/>
              </a:rPr>
              <a:t>|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baseline="-25000" dirty="0">
                <a:effectLst/>
                <a:latin typeface="+mj-lt"/>
              </a:rPr>
              <a:t>1</a:t>
            </a:r>
            <a:r>
              <a:rPr lang="en-US" dirty="0">
                <a:effectLst/>
                <a:latin typeface="+mj-lt"/>
              </a:rPr>
              <a:t>,…, </a:t>
            </a:r>
            <a:r>
              <a:rPr lang="en-US" i="1" dirty="0">
                <a:effectLst/>
                <a:latin typeface="+mj-lt"/>
              </a:rPr>
              <a:t>y</a:t>
            </a:r>
            <a:r>
              <a:rPr lang="en-US" i="1" baseline="-25000" dirty="0">
                <a:effectLst/>
                <a:latin typeface="+mj-lt"/>
              </a:rPr>
              <a:t>T</a:t>
            </a:r>
            <a:r>
              <a:rPr lang="en-US" baseline="-25000" dirty="0">
                <a:effectLst/>
                <a:latin typeface="+mj-lt"/>
              </a:rPr>
              <a:t>-1</a:t>
            </a:r>
            <a:r>
              <a:rPr lang="en-US" dirty="0">
                <a:effectLst/>
                <a:latin typeface="+mj-lt"/>
              </a:rPr>
              <a:t>, </a:t>
            </a:r>
            <a:r>
              <a:rPr lang="en-US" i="1" dirty="0">
                <a:effectLst/>
                <a:latin typeface="+mj-lt"/>
              </a:rPr>
              <a:t>x</a:t>
            </a:r>
            <a:r>
              <a:rPr lang="en-US" dirty="0">
                <a:effectLst/>
                <a:latin typeface="+mj-lt"/>
              </a:rPr>
              <a:t>)  </a:t>
            </a:r>
          </a:p>
          <a:p>
            <a:pPr marL="0" indent="0">
              <a:buNone/>
            </a:pPr>
            <a:endParaRPr lang="en-US" dirty="0">
              <a:effectLst/>
              <a:latin typeface="+mj-lt"/>
            </a:endParaRPr>
          </a:p>
          <a:p>
            <a:pPr marL="0" indent="0">
              <a:buNone/>
            </a:pPr>
            <a:endParaRPr lang="en-US" dirty="0">
              <a:effectLst/>
              <a:latin typeface="+mj-lt"/>
            </a:endParaRPr>
          </a:p>
          <a:p>
            <a:r>
              <a:rPr lang="en-US" b="1" dirty="0"/>
              <a:t>Question</a:t>
            </a:r>
            <a:r>
              <a:rPr lang="en-US" dirty="0"/>
              <a:t>: How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train</a:t>
            </a:r>
            <a:r>
              <a:rPr lang="en-US" dirty="0"/>
              <a:t> a NMT system?</a:t>
            </a:r>
          </a:p>
          <a:p>
            <a:r>
              <a:rPr lang="en-US" b="1" dirty="0"/>
              <a:t>Answer</a:t>
            </a:r>
            <a:r>
              <a:rPr lang="en-US" dirty="0"/>
              <a:t>: Get a big parallel corpus…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5026" y="4488336"/>
            <a:ext cx="4091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Probability of next target word, given</a:t>
            </a:r>
          </a:p>
          <a:p>
            <a:pPr algn="r"/>
            <a:r>
              <a:rPr lang="en-US" sz="1800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target words so far and source sentence </a:t>
            </a:r>
            <a:r>
              <a:rPr lang="en-US" sz="1800" b="0" i="1" u="none" strike="noStrike" baseline="0" dirty="0">
                <a:solidFill>
                  <a:srgbClr val="BC57BF"/>
                </a:solidFill>
                <a:latin typeface="Calibri-Italic"/>
              </a:rPr>
              <a:t>x</a:t>
            </a:r>
            <a:endParaRPr lang="en-US" sz="1800" dirty="0"/>
          </a:p>
        </p:txBody>
      </p:sp>
      <p:sp>
        <p:nvSpPr>
          <p:cNvPr id="5" name="Right Brace 4"/>
          <p:cNvSpPr/>
          <p:nvPr/>
        </p:nvSpPr>
        <p:spPr bwMode="auto">
          <a:xfrm rot="5400000">
            <a:off x="8965095" y="3328775"/>
            <a:ext cx="212034" cy="218660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0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Neural Machine Translation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9634" y="5959324"/>
            <a:ext cx="4664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Seq2seq is optimized as a </a:t>
            </a:r>
            <a:r>
              <a:rPr lang="en-US" sz="1800" b="1" i="0" u="none" strike="noStrike" baseline="0" dirty="0">
                <a:solidFill>
                  <a:srgbClr val="3A88FF"/>
                </a:solidFill>
                <a:latin typeface="Calibri-Bold"/>
              </a:rPr>
              <a:t>single system.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3A88FF"/>
                </a:solidFill>
                <a:latin typeface="Calibri" panose="020F0502020204030204" pitchFamily="34" charset="0"/>
              </a:rPr>
              <a:t>Backpropagation operates “</a:t>
            </a:r>
            <a:r>
              <a:rPr lang="en-US" sz="1800" b="0" i="1" u="none" strike="noStrike" baseline="0" dirty="0">
                <a:solidFill>
                  <a:srgbClr val="3A88FF"/>
                </a:solidFill>
                <a:latin typeface="Calibri-Italic"/>
              </a:rPr>
              <a:t>end to end”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2693246" y="5387893"/>
            <a:ext cx="2737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Source sentence (from corpus)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64913" y="4797125"/>
            <a:ext cx="48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&lt;START&gt;   the       poor      don’t     have       any     money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6578" y="4807219"/>
            <a:ext cx="2510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-Italic"/>
              </a:rPr>
              <a:t>les </a:t>
            </a:r>
            <a:r>
              <a:rPr lang="en-US" i="1" dirty="0" err="1">
                <a:latin typeface="Calibri-Italic"/>
              </a:rPr>
              <a:t>pauvres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sont</a:t>
            </a:r>
            <a:r>
              <a:rPr lang="en-US" i="1" dirty="0">
                <a:latin typeface="Calibri-Italic"/>
              </a:rPr>
              <a:t> </a:t>
            </a:r>
            <a:r>
              <a:rPr lang="en-US" i="1" dirty="0" err="1">
                <a:latin typeface="Calibri-Italic"/>
              </a:rPr>
              <a:t>démunis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198294" y="3258371"/>
            <a:ext cx="638078" cy="1472687"/>
            <a:chOff x="3257764" y="3392556"/>
            <a:chExt cx="638078" cy="1472687"/>
          </a:xfrm>
        </p:grpSpPr>
        <p:grpSp>
          <p:nvGrpSpPr>
            <p:cNvPr id="9" name="Group 8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0" name="Straight Arrow Connector 9"/>
            <p:cNvCxnSpPr>
              <a:endCxn id="12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3548271" y="3258371"/>
            <a:ext cx="638078" cy="1472687"/>
            <a:chOff x="3257764" y="3392556"/>
            <a:chExt cx="638078" cy="1472687"/>
          </a:xfrm>
        </p:grpSpPr>
        <p:grpSp>
          <p:nvGrpSpPr>
            <p:cNvPr id="18" name="Group 17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9" name="Straight Arrow Connector 18"/>
            <p:cNvCxnSpPr>
              <a:endCxn id="21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2904022" y="3258371"/>
            <a:ext cx="638078" cy="1472687"/>
            <a:chOff x="3257764" y="3392556"/>
            <a:chExt cx="638078" cy="1472687"/>
          </a:xfrm>
        </p:grpSpPr>
        <p:grpSp>
          <p:nvGrpSpPr>
            <p:cNvPr id="27" name="Group 2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28" name="Straight Arrow Connector 27"/>
            <p:cNvCxnSpPr>
              <a:endCxn id="30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36" name="Left Brace 35"/>
          <p:cNvSpPr/>
          <p:nvPr/>
        </p:nvSpPr>
        <p:spPr bwMode="auto">
          <a:xfrm>
            <a:off x="2273968" y="3311379"/>
            <a:ext cx="264695" cy="781878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1476549" y="3533041"/>
            <a:ext cx="129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Encoder RNN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4847027" y="3244072"/>
            <a:ext cx="1546379" cy="1472687"/>
            <a:chOff x="3257764" y="3392556"/>
            <a:chExt cx="1546379" cy="1472687"/>
          </a:xfrm>
        </p:grpSpPr>
        <p:grpSp>
          <p:nvGrpSpPr>
            <p:cNvPr id="40" name="Group 39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A50021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41" name="Straight Arrow Connector 40"/>
            <p:cNvCxnSpPr>
              <a:endCxn id="43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3535842" y="3824298"/>
              <a:ext cx="1268301" cy="10906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7687678" y="3271623"/>
            <a:ext cx="638078" cy="1472687"/>
            <a:chOff x="3257764" y="3392556"/>
            <a:chExt cx="638078" cy="1472687"/>
          </a:xfrm>
        </p:grpSpPr>
        <p:grpSp>
          <p:nvGrpSpPr>
            <p:cNvPr id="49" name="Group 48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50" name="Straight Arrow Connector 49"/>
            <p:cNvCxnSpPr>
              <a:endCxn id="52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7037655" y="3271623"/>
            <a:ext cx="638078" cy="1472687"/>
            <a:chOff x="3257764" y="3392556"/>
            <a:chExt cx="638078" cy="1472687"/>
          </a:xfrm>
        </p:grpSpPr>
        <p:grpSp>
          <p:nvGrpSpPr>
            <p:cNvPr id="58" name="Group 57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59" name="Straight Arrow Connector 58"/>
            <p:cNvCxnSpPr>
              <a:endCxn id="61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6393406" y="3271623"/>
            <a:ext cx="638078" cy="1472687"/>
            <a:chOff x="3257764" y="3392556"/>
            <a:chExt cx="638078" cy="1472687"/>
          </a:xfrm>
        </p:grpSpPr>
        <p:grpSp>
          <p:nvGrpSpPr>
            <p:cNvPr id="67" name="Group 6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70" name="Rounded Rectangle 6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68" name="Straight Arrow Connector 67"/>
            <p:cNvCxnSpPr>
              <a:endCxn id="70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3535842" y="3793797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75" name="Group 74"/>
          <p:cNvGrpSpPr/>
          <p:nvPr/>
        </p:nvGrpSpPr>
        <p:grpSpPr>
          <a:xfrm>
            <a:off x="8336411" y="3257324"/>
            <a:ext cx="638078" cy="1472687"/>
            <a:chOff x="3257764" y="3392556"/>
            <a:chExt cx="638078" cy="1472687"/>
          </a:xfrm>
        </p:grpSpPr>
        <p:grpSp>
          <p:nvGrpSpPr>
            <p:cNvPr id="76" name="Group 7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79" name="Rounded Rectangle 7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77" name="Straight Arrow Connector 76"/>
            <p:cNvCxnSpPr>
              <a:endCxn id="79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84" name="Group 83"/>
          <p:cNvGrpSpPr/>
          <p:nvPr/>
        </p:nvGrpSpPr>
        <p:grpSpPr>
          <a:xfrm>
            <a:off x="9604712" y="3245773"/>
            <a:ext cx="638078" cy="1472687"/>
            <a:chOff x="3257764" y="3392556"/>
            <a:chExt cx="638078" cy="1472687"/>
          </a:xfrm>
        </p:grpSpPr>
        <p:grpSp>
          <p:nvGrpSpPr>
            <p:cNvPr id="85" name="Group 8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88" name="Rounded Rectangle 8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6" name="Straight Arrow Connector 85"/>
            <p:cNvCxnSpPr>
              <a:endCxn id="88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93" name="Group 92"/>
          <p:cNvGrpSpPr/>
          <p:nvPr/>
        </p:nvGrpSpPr>
        <p:grpSpPr>
          <a:xfrm>
            <a:off x="8954689" y="3245773"/>
            <a:ext cx="638078" cy="1472687"/>
            <a:chOff x="3257764" y="3392556"/>
            <a:chExt cx="638078" cy="1472687"/>
          </a:xfrm>
        </p:grpSpPr>
        <p:grpSp>
          <p:nvGrpSpPr>
            <p:cNvPr id="94" name="Group 93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95" name="Straight Arrow Connector 94"/>
            <p:cNvCxnSpPr>
              <a:endCxn id="97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10253445" y="3231474"/>
            <a:ext cx="267423" cy="1472687"/>
            <a:chOff x="3257764" y="3392556"/>
            <a:chExt cx="267423" cy="1472687"/>
          </a:xfrm>
        </p:grpSpPr>
        <p:grpSp>
          <p:nvGrpSpPr>
            <p:cNvPr id="103" name="Group 10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6" name="Rounded Rectangle 10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04" name="Straight Arrow Connector 103"/>
            <p:cNvCxnSpPr>
              <a:endCxn id="106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11" name="Right Brace 110"/>
          <p:cNvSpPr/>
          <p:nvPr/>
        </p:nvSpPr>
        <p:spPr bwMode="auto">
          <a:xfrm>
            <a:off x="10729627" y="3245119"/>
            <a:ext cx="307174" cy="78187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 rot="5400000">
            <a:off x="10631431" y="3551366"/>
            <a:ext cx="1314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Decoder RNN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7272807" y="5358806"/>
            <a:ext cx="2683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Target sentence (from corpus)</a:t>
            </a:r>
            <a:endParaRPr lang="en-US" dirty="0"/>
          </a:p>
        </p:txBody>
      </p:sp>
      <p:sp>
        <p:nvSpPr>
          <p:cNvPr id="114" name="Right Brace 113"/>
          <p:cNvSpPr/>
          <p:nvPr/>
        </p:nvSpPr>
        <p:spPr bwMode="auto">
          <a:xfrm rot="5400000">
            <a:off x="8346137" y="3017040"/>
            <a:ext cx="239368" cy="4527609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Right Brace 114"/>
          <p:cNvSpPr/>
          <p:nvPr/>
        </p:nvSpPr>
        <p:spPr bwMode="auto">
          <a:xfrm rot="5400000">
            <a:off x="3900332" y="4174964"/>
            <a:ext cx="212034" cy="2186608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353650" y="1498626"/>
            <a:ext cx="4237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1" u="none" strike="noStrike" baseline="0" dirty="0">
                <a:latin typeface="+mj-lt"/>
              </a:rPr>
              <a:t>J</a:t>
            </a:r>
            <a:r>
              <a:rPr lang="en-US" sz="2000" b="0" i="0" u="none" strike="noStrike" baseline="-25000" dirty="0">
                <a:latin typeface="+mj-lt"/>
              </a:rPr>
              <a:t>1</a:t>
            </a:r>
            <a:r>
              <a:rPr lang="en-US" sz="2000" b="0" i="0" u="none" strike="noStrike" dirty="0">
                <a:latin typeface="+mj-lt"/>
              </a:rPr>
              <a:t>  +  </a:t>
            </a:r>
            <a:r>
              <a:rPr lang="en-US" sz="2000" b="0" i="1" u="none" strike="noStrike" dirty="0">
                <a:latin typeface="+mj-lt"/>
              </a:rPr>
              <a:t>J</a:t>
            </a:r>
            <a:r>
              <a:rPr lang="en-US" sz="2000" b="0" i="0" u="none" strike="noStrike" baseline="-25000" dirty="0">
                <a:latin typeface="+mj-lt"/>
              </a:rPr>
              <a:t>2</a:t>
            </a:r>
            <a:r>
              <a:rPr lang="en-US" sz="2000" b="0" i="0" u="none" strike="noStrike" dirty="0">
                <a:latin typeface="+mj-lt"/>
              </a:rPr>
              <a:t>   +  </a:t>
            </a:r>
            <a:r>
              <a:rPr lang="en-US" sz="2000" b="0" i="1" u="none" strike="noStrike" dirty="0">
                <a:latin typeface="+mj-lt"/>
              </a:rPr>
              <a:t>J</a:t>
            </a:r>
            <a:r>
              <a:rPr lang="en-US" sz="2000" b="0" i="0" u="none" strike="noStrike" baseline="-25000" dirty="0">
                <a:latin typeface="+mj-lt"/>
              </a:rPr>
              <a:t>3</a:t>
            </a:r>
            <a:r>
              <a:rPr lang="en-US" sz="2000" b="0" i="0" u="none" strike="noStrike" dirty="0">
                <a:latin typeface="+mj-lt"/>
              </a:rPr>
              <a:t>   +  </a:t>
            </a:r>
            <a:r>
              <a:rPr lang="en-US" sz="2000" b="0" i="1" u="none" strike="noStrike" dirty="0">
                <a:latin typeface="+mj-lt"/>
              </a:rPr>
              <a:t>J</a:t>
            </a:r>
            <a:r>
              <a:rPr lang="en-US" sz="2000" b="0" i="0" u="none" strike="noStrike" baseline="-25000" dirty="0">
                <a:latin typeface="+mj-lt"/>
              </a:rPr>
              <a:t>4</a:t>
            </a:r>
            <a:r>
              <a:rPr lang="en-US" sz="2000" b="0" i="0" u="none" strike="noStrike" dirty="0">
                <a:latin typeface="+mj-lt"/>
              </a:rPr>
              <a:t>   +  </a:t>
            </a:r>
            <a:r>
              <a:rPr lang="en-US" sz="2000" b="0" i="1" u="none" strike="noStrike" dirty="0">
                <a:latin typeface="+mj-lt"/>
              </a:rPr>
              <a:t>J</a:t>
            </a:r>
            <a:r>
              <a:rPr lang="en-US" sz="2000" b="0" i="0" u="none" strike="noStrike" baseline="-25000" dirty="0">
                <a:latin typeface="+mj-lt"/>
              </a:rPr>
              <a:t>5</a:t>
            </a:r>
            <a:r>
              <a:rPr lang="en-US" sz="2000" b="0" i="0" u="none" strike="noStrike" dirty="0">
                <a:latin typeface="+mj-lt"/>
              </a:rPr>
              <a:t>   +  </a:t>
            </a:r>
            <a:r>
              <a:rPr lang="en-US" sz="2000" b="0" i="1" u="none" strike="noStrike" dirty="0">
                <a:latin typeface="+mj-lt"/>
              </a:rPr>
              <a:t>J</a:t>
            </a:r>
            <a:r>
              <a:rPr lang="en-US" sz="2000" b="0" i="0" u="none" strike="noStrike" baseline="-25000" dirty="0">
                <a:latin typeface="+mj-lt"/>
              </a:rPr>
              <a:t>6</a:t>
            </a:r>
            <a:r>
              <a:rPr lang="en-US" sz="2000" b="0" i="0" u="none" strike="noStrike" dirty="0">
                <a:latin typeface="+mj-lt"/>
              </a:rPr>
              <a:t>  +  </a:t>
            </a:r>
            <a:r>
              <a:rPr lang="en-US" sz="2000" b="0" i="1" u="none" strike="noStrike" dirty="0">
                <a:latin typeface="+mj-lt"/>
              </a:rPr>
              <a:t>J</a:t>
            </a:r>
            <a:r>
              <a:rPr lang="en-US" sz="2000" b="0" i="0" u="none" strike="noStrike" baseline="-25000" dirty="0">
                <a:latin typeface="+mj-lt"/>
              </a:rPr>
              <a:t>7</a:t>
            </a:r>
            <a:endParaRPr lang="en-US" baseline="-25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801997" y="1270416"/>
                <a:ext cx="2090059" cy="863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97" y="1270416"/>
                <a:ext cx="2090059" cy="8638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Rectangle 119"/>
          <p:cNvSpPr/>
          <p:nvPr/>
        </p:nvSpPr>
        <p:spPr>
          <a:xfrm>
            <a:off x="6359688" y="2353054"/>
            <a:ext cx="426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2000" b="0" i="1" u="none" strike="noStrike" baseline="0" dirty="0">
                <a:latin typeface="+mj-lt"/>
              </a:rPr>
              <a:t>ŷ</a:t>
            </a:r>
            <a:r>
              <a:rPr lang="en-US" sz="2000" b="0" i="0" u="none" strike="noStrike" baseline="-25000" dirty="0">
                <a:latin typeface="+mj-lt"/>
              </a:rPr>
              <a:t>1</a:t>
            </a:r>
            <a:r>
              <a:rPr lang="en-US" sz="2000" b="0" i="0" u="none" strike="noStrike" dirty="0">
                <a:latin typeface="+mj-lt"/>
              </a:rPr>
              <a:t>  </a:t>
            </a:r>
            <a:r>
              <a:rPr lang="en-US" sz="2000" dirty="0">
                <a:latin typeface="+mj-lt"/>
              </a:rPr>
              <a:t>   </a:t>
            </a:r>
            <a:r>
              <a:rPr lang="en-US" sz="2000" b="0" i="0" u="none" strike="noStrike" dirty="0">
                <a:latin typeface="+mj-lt"/>
              </a:rPr>
              <a:t>  </a:t>
            </a:r>
            <a:r>
              <a:rPr lang="cy-GB" sz="2000" i="1" dirty="0"/>
              <a:t>ŷ</a:t>
            </a:r>
            <a:r>
              <a:rPr lang="en-US" sz="2000" b="0" i="0" u="none" strike="noStrike" baseline="-25000" dirty="0">
                <a:latin typeface="+mj-lt"/>
              </a:rPr>
              <a:t>2</a:t>
            </a:r>
            <a:r>
              <a:rPr lang="en-US" sz="2000" b="0" i="0" u="none" strike="noStrike" dirty="0">
                <a:latin typeface="+mj-lt"/>
              </a:rPr>
              <a:t>       </a:t>
            </a:r>
            <a:r>
              <a:rPr lang="cy-GB" sz="2000" i="1" dirty="0"/>
              <a:t>ŷ</a:t>
            </a:r>
            <a:r>
              <a:rPr lang="en-US" sz="2000" b="0" i="0" u="none" strike="noStrike" baseline="-25000" dirty="0">
                <a:latin typeface="+mj-lt"/>
              </a:rPr>
              <a:t>3</a:t>
            </a:r>
            <a:r>
              <a:rPr lang="en-US" sz="2000" b="0" i="0" u="none" strike="noStrike" dirty="0">
                <a:latin typeface="+mj-lt"/>
              </a:rPr>
              <a:t>       </a:t>
            </a:r>
            <a:r>
              <a:rPr lang="cy-GB" sz="2000" i="1" dirty="0"/>
              <a:t>ŷ</a:t>
            </a:r>
            <a:r>
              <a:rPr lang="en-US" sz="2000" b="0" i="0" u="none" strike="noStrike" baseline="-25000" dirty="0">
                <a:latin typeface="+mj-lt"/>
              </a:rPr>
              <a:t>4</a:t>
            </a:r>
            <a:r>
              <a:rPr lang="en-US" sz="2000" b="0" i="0" u="none" strike="noStrike" dirty="0">
                <a:latin typeface="+mj-lt"/>
              </a:rPr>
              <a:t>       </a:t>
            </a:r>
            <a:r>
              <a:rPr lang="cy-GB" sz="2000" i="1" dirty="0"/>
              <a:t>ŷ</a:t>
            </a:r>
            <a:r>
              <a:rPr lang="en-US" sz="2000" b="0" i="0" u="none" strike="noStrike" baseline="-25000" dirty="0">
                <a:latin typeface="+mj-lt"/>
              </a:rPr>
              <a:t>5</a:t>
            </a:r>
            <a:r>
              <a:rPr lang="en-US" sz="2000" b="0" i="0" u="none" strike="noStrike" dirty="0">
                <a:latin typeface="+mj-lt"/>
              </a:rPr>
              <a:t>       </a:t>
            </a:r>
            <a:r>
              <a:rPr lang="cy-GB" sz="2000" i="1" dirty="0"/>
              <a:t>ŷ</a:t>
            </a:r>
            <a:r>
              <a:rPr lang="en-US" sz="2000" b="0" i="0" u="none" strike="noStrike" baseline="-25000" dirty="0">
                <a:latin typeface="+mj-lt"/>
              </a:rPr>
              <a:t>6</a:t>
            </a:r>
            <a:r>
              <a:rPr lang="en-US" sz="2000" b="0" i="0" u="none" strike="noStrike" dirty="0">
                <a:latin typeface="+mj-lt"/>
              </a:rPr>
              <a:t>       </a:t>
            </a:r>
            <a:r>
              <a:rPr lang="cy-GB" sz="2000" i="1" dirty="0"/>
              <a:t>ŷ</a:t>
            </a:r>
            <a:r>
              <a:rPr lang="en-US" sz="2000" b="0" i="0" u="none" strike="noStrike" baseline="-25000" dirty="0">
                <a:latin typeface="+mj-lt"/>
              </a:rPr>
              <a:t>7</a:t>
            </a:r>
            <a:endParaRPr lang="en-US" baseline="-25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520545" y="2675851"/>
            <a:ext cx="3866611" cy="601019"/>
            <a:chOff x="6520545" y="2635577"/>
            <a:chExt cx="3866611" cy="641293"/>
          </a:xfrm>
        </p:grpSpPr>
        <p:cxnSp>
          <p:nvCxnSpPr>
            <p:cNvPr id="121" name="Straight Arrow Connector 120"/>
            <p:cNvCxnSpPr>
              <a:stCxn id="70" idx="0"/>
            </p:cNvCxnSpPr>
            <p:nvPr/>
          </p:nvCxnSpPr>
          <p:spPr bwMode="auto">
            <a:xfrm flipH="1" flipV="1">
              <a:off x="6520545" y="2682204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 bwMode="auto">
            <a:xfrm flipH="1" flipV="1">
              <a:off x="7165161" y="2687451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 flipH="1" flipV="1">
              <a:off x="7805938" y="2667720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H="1" flipV="1">
              <a:off x="8449743" y="2675742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26" name="Straight Arrow Connector 125"/>
            <p:cNvCxnSpPr/>
            <p:nvPr/>
          </p:nvCxnSpPr>
          <p:spPr bwMode="auto">
            <a:xfrm flipH="1" flipV="1">
              <a:off x="9095634" y="2644086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27" name="Straight Arrow Connector 126"/>
            <p:cNvCxnSpPr/>
            <p:nvPr/>
          </p:nvCxnSpPr>
          <p:spPr bwMode="auto">
            <a:xfrm flipH="1" flipV="1">
              <a:off x="9738423" y="2635577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28" name="Straight Arrow Connector 127"/>
            <p:cNvCxnSpPr/>
            <p:nvPr/>
          </p:nvCxnSpPr>
          <p:spPr bwMode="auto">
            <a:xfrm flipH="1" flipV="1">
              <a:off x="10380583" y="2642360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36" name="Rectangle 135"/>
          <p:cNvSpPr/>
          <p:nvPr/>
        </p:nvSpPr>
        <p:spPr>
          <a:xfrm>
            <a:off x="5936277" y="910215"/>
            <a:ext cx="1353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= negative log</a:t>
            </a:r>
          </a:p>
          <a:p>
            <a:r>
              <a:rPr lang="en-US" b="0" i="0" u="none" strike="noStrike" baseline="0" dirty="0" err="1">
                <a:solidFill>
                  <a:srgbClr val="BC57BF"/>
                </a:solidFill>
                <a:latin typeface="Calibri" panose="020F0502020204030204" pitchFamily="34" charset="0"/>
              </a:rPr>
              <a:t>prob</a:t>
            </a:r>
            <a:r>
              <a:rPr lang="en-US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 of “the”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7865436" y="858177"/>
            <a:ext cx="14416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= negative log</a:t>
            </a:r>
          </a:p>
          <a:p>
            <a:r>
              <a:rPr lang="en-US" b="0" i="0" u="none" strike="noStrike" baseline="0" dirty="0" err="1">
                <a:solidFill>
                  <a:srgbClr val="BC57BF"/>
                </a:solidFill>
                <a:latin typeface="Calibri" panose="020F0502020204030204" pitchFamily="34" charset="0"/>
              </a:rPr>
              <a:t>prob</a:t>
            </a:r>
            <a:r>
              <a:rPr lang="en-US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 of “have”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6302531" y="1521494"/>
            <a:ext cx="447087" cy="403746"/>
          </a:xfrm>
          <a:prstGeom prst="rect">
            <a:avLst/>
          </a:prstGeom>
          <a:noFill/>
          <a:ln w="38100" cap="sq" cmpd="sng" algn="ctr">
            <a:solidFill>
              <a:srgbClr val="6600FF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8214917" y="1498608"/>
            <a:ext cx="447087" cy="403746"/>
          </a:xfrm>
          <a:prstGeom prst="rect">
            <a:avLst/>
          </a:prstGeom>
          <a:noFill/>
          <a:ln w="38100" cap="sq" cmpd="sng" algn="ctr">
            <a:solidFill>
              <a:srgbClr val="6600FF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9882790" y="882396"/>
            <a:ext cx="1327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= negative log</a:t>
            </a:r>
          </a:p>
          <a:p>
            <a:r>
              <a:rPr lang="en-US" b="0" i="0" u="none" strike="noStrike" baseline="0" dirty="0" err="1">
                <a:solidFill>
                  <a:srgbClr val="BC57BF"/>
                </a:solidFill>
                <a:latin typeface="Calibri" panose="020F0502020204030204" pitchFamily="34" charset="0"/>
              </a:rPr>
              <a:t>prob</a:t>
            </a:r>
            <a:r>
              <a:rPr lang="en-US" b="0" i="0" u="none" strike="noStrike" baseline="0" dirty="0">
                <a:solidFill>
                  <a:srgbClr val="BC57BF"/>
                </a:solidFill>
                <a:latin typeface="Calibri" panose="020F0502020204030204" pitchFamily="34" charset="0"/>
              </a:rPr>
              <a:t> of &lt;END</a:t>
            </a:r>
            <a:endParaRPr lang="en-US" dirty="0"/>
          </a:p>
        </p:txBody>
      </p:sp>
      <p:sp>
        <p:nvSpPr>
          <p:cNvPr id="143" name="Rectangle 142"/>
          <p:cNvSpPr/>
          <p:nvPr/>
        </p:nvSpPr>
        <p:spPr bwMode="auto">
          <a:xfrm>
            <a:off x="10127303" y="1492178"/>
            <a:ext cx="447087" cy="403746"/>
          </a:xfrm>
          <a:prstGeom prst="rect">
            <a:avLst/>
          </a:prstGeom>
          <a:noFill/>
          <a:ln w="38100" cap="sq" cmpd="sng" algn="ctr">
            <a:solidFill>
              <a:srgbClr val="6600FF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6505154" y="1925222"/>
            <a:ext cx="3866611" cy="504178"/>
            <a:chOff x="6520545" y="2635577"/>
            <a:chExt cx="3866611" cy="641293"/>
          </a:xfrm>
        </p:grpSpPr>
        <p:cxnSp>
          <p:nvCxnSpPr>
            <p:cNvPr id="152" name="Straight Arrow Connector 151"/>
            <p:cNvCxnSpPr/>
            <p:nvPr/>
          </p:nvCxnSpPr>
          <p:spPr bwMode="auto">
            <a:xfrm flipH="1" flipV="1">
              <a:off x="6520545" y="2682204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53" name="Straight Arrow Connector 152"/>
            <p:cNvCxnSpPr/>
            <p:nvPr/>
          </p:nvCxnSpPr>
          <p:spPr bwMode="auto">
            <a:xfrm flipH="1" flipV="1">
              <a:off x="7165161" y="2687451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54" name="Straight Arrow Connector 153"/>
            <p:cNvCxnSpPr/>
            <p:nvPr/>
          </p:nvCxnSpPr>
          <p:spPr bwMode="auto">
            <a:xfrm flipH="1" flipV="1">
              <a:off x="7805938" y="2667720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 bwMode="auto">
            <a:xfrm flipH="1" flipV="1">
              <a:off x="8449743" y="2675742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56" name="Straight Arrow Connector 155"/>
            <p:cNvCxnSpPr/>
            <p:nvPr/>
          </p:nvCxnSpPr>
          <p:spPr bwMode="auto">
            <a:xfrm flipH="1" flipV="1">
              <a:off x="9095634" y="2644086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 bwMode="auto">
            <a:xfrm flipH="1" flipV="1">
              <a:off x="9738423" y="2635577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58" name="Straight Arrow Connector 157"/>
            <p:cNvCxnSpPr/>
            <p:nvPr/>
          </p:nvCxnSpPr>
          <p:spPr bwMode="auto">
            <a:xfrm flipH="1" flipV="1">
              <a:off x="10380583" y="2642360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cxnSp>
        <p:nvCxnSpPr>
          <p:cNvPr id="160" name="Straight Arrow Connector 159"/>
          <p:cNvCxnSpPr/>
          <p:nvPr/>
        </p:nvCxnSpPr>
        <p:spPr bwMode="auto">
          <a:xfrm>
            <a:off x="6526075" y="1938492"/>
            <a:ext cx="1042" cy="1775778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rgbClr val="00B0F0">
                <a:alpha val="60000"/>
              </a:srgbClr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63" name="Straight Arrow Connector 162"/>
          <p:cNvCxnSpPr/>
          <p:nvPr/>
        </p:nvCxnSpPr>
        <p:spPr bwMode="auto">
          <a:xfrm>
            <a:off x="7183687" y="1971729"/>
            <a:ext cx="1042" cy="1775778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rgbClr val="00B0F0">
                <a:alpha val="60000"/>
              </a:srgbClr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>
            <a:off x="7814011" y="1924217"/>
            <a:ext cx="1042" cy="1775778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rgbClr val="00B0F0">
                <a:alpha val="60000"/>
              </a:srgbClr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65" name="Straight Arrow Connector 164"/>
          <p:cNvCxnSpPr/>
          <p:nvPr/>
        </p:nvCxnSpPr>
        <p:spPr bwMode="auto">
          <a:xfrm>
            <a:off x="8461122" y="1978528"/>
            <a:ext cx="1042" cy="1775778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rgbClr val="00B0F0">
                <a:alpha val="60000"/>
              </a:srgbClr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66" name="Straight Arrow Connector 165"/>
          <p:cNvCxnSpPr/>
          <p:nvPr/>
        </p:nvCxnSpPr>
        <p:spPr bwMode="auto">
          <a:xfrm>
            <a:off x="9083904" y="1924217"/>
            <a:ext cx="1042" cy="1775778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rgbClr val="00B0F0">
                <a:alpha val="60000"/>
              </a:srgbClr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67" name="Straight Arrow Connector 166"/>
          <p:cNvCxnSpPr/>
          <p:nvPr/>
        </p:nvCxnSpPr>
        <p:spPr bwMode="auto">
          <a:xfrm>
            <a:off x="9733157" y="1950492"/>
            <a:ext cx="18518" cy="1724676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rgbClr val="00B0F0">
                <a:alpha val="60000"/>
              </a:srgbClr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68" name="Straight Arrow Connector 167"/>
          <p:cNvCxnSpPr/>
          <p:nvPr/>
        </p:nvCxnSpPr>
        <p:spPr bwMode="auto">
          <a:xfrm>
            <a:off x="10367790" y="1961646"/>
            <a:ext cx="32618" cy="1819698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rgbClr val="00B0F0">
                <a:alpha val="60000"/>
              </a:srgbClr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69" name="Straight Arrow Connector 168"/>
          <p:cNvCxnSpPr/>
          <p:nvPr/>
        </p:nvCxnSpPr>
        <p:spPr bwMode="auto">
          <a:xfrm flipH="1">
            <a:off x="2406315" y="3664960"/>
            <a:ext cx="7965126" cy="34738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rgbClr val="00B0F0">
                <a:alpha val="60000"/>
              </a:srgbClr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77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Better-than-greedy decoding?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showed how to generate (or “decode”) the target sentence by taking </a:t>
            </a:r>
            <a:r>
              <a:rPr lang="en-US" dirty="0" err="1">
                <a:latin typeface="+mj-lt"/>
              </a:rPr>
              <a:t>argmax</a:t>
            </a:r>
            <a:r>
              <a:rPr lang="en-US" dirty="0"/>
              <a:t> on each step of the decoder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greedy decoding</a:t>
            </a:r>
            <a:r>
              <a:rPr lang="en-US" dirty="0"/>
              <a:t> (take most probable word on each step)</a:t>
            </a:r>
          </a:p>
          <a:p>
            <a:r>
              <a:rPr lang="en-US" b="1" dirty="0">
                <a:solidFill>
                  <a:srgbClr val="C00000"/>
                </a:solidFill>
              </a:rPr>
              <a:t>Problems?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05733" y="5074805"/>
            <a:ext cx="4826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&lt;START&gt;   the       poor      don’t     have       any     money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28498" y="3549303"/>
            <a:ext cx="638078" cy="1472687"/>
            <a:chOff x="3257764" y="3392556"/>
            <a:chExt cx="638078" cy="1472687"/>
          </a:xfrm>
        </p:grpSpPr>
        <p:grpSp>
          <p:nvGrpSpPr>
            <p:cNvPr id="77" name="Group 76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80" name="Rounded Rectangle 79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78" name="Straight Arrow Connector 77"/>
            <p:cNvCxnSpPr>
              <a:endCxn id="80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>
            <a:off x="4978475" y="3549303"/>
            <a:ext cx="638078" cy="1472687"/>
            <a:chOff x="3257764" y="3392556"/>
            <a:chExt cx="638078" cy="1472687"/>
          </a:xfrm>
        </p:grpSpPr>
        <p:grpSp>
          <p:nvGrpSpPr>
            <p:cNvPr id="86" name="Group 85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89" name="Rounded Rectangle 88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87" name="Straight Arrow Connector 86"/>
            <p:cNvCxnSpPr>
              <a:endCxn id="89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4334226" y="3549303"/>
            <a:ext cx="638078" cy="1472687"/>
            <a:chOff x="3257764" y="3392556"/>
            <a:chExt cx="638078" cy="1472687"/>
          </a:xfrm>
        </p:grpSpPr>
        <p:grpSp>
          <p:nvGrpSpPr>
            <p:cNvPr id="95" name="Group 94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98" name="Rounded Rectangle 97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96" name="Straight Arrow Connector 95"/>
            <p:cNvCxnSpPr>
              <a:endCxn id="98" idx="2"/>
            </p:cNvCxnSpPr>
            <p:nvPr/>
          </p:nvCxnSpPr>
          <p:spPr bwMode="auto">
            <a:xfrm flipV="1">
              <a:off x="3388588" y="4174434"/>
              <a:ext cx="2888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6277231" y="3535004"/>
            <a:ext cx="638078" cy="1472687"/>
            <a:chOff x="3257764" y="3392556"/>
            <a:chExt cx="638078" cy="1472687"/>
          </a:xfrm>
        </p:grpSpPr>
        <p:grpSp>
          <p:nvGrpSpPr>
            <p:cNvPr id="104" name="Group 103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07" name="Rounded Rectangle 106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05" name="Straight Arrow Connector 104"/>
            <p:cNvCxnSpPr>
              <a:endCxn id="107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>
            <a:off x="7545532" y="3523453"/>
            <a:ext cx="638078" cy="1472687"/>
            <a:chOff x="3257764" y="3392556"/>
            <a:chExt cx="638078" cy="1472687"/>
          </a:xfrm>
        </p:grpSpPr>
        <p:grpSp>
          <p:nvGrpSpPr>
            <p:cNvPr id="113" name="Group 112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16" name="Rounded Rectangle 115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14" name="Straight Arrow Connector 113"/>
            <p:cNvCxnSpPr>
              <a:endCxn id="116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6895509" y="3523453"/>
            <a:ext cx="638078" cy="1472687"/>
            <a:chOff x="3257764" y="3392556"/>
            <a:chExt cx="638078" cy="1472687"/>
          </a:xfrm>
        </p:grpSpPr>
        <p:grpSp>
          <p:nvGrpSpPr>
            <p:cNvPr id="122" name="Group 121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25" name="Rounded Rectangle 124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23" name="Straight Arrow Connector 122"/>
            <p:cNvCxnSpPr>
              <a:endCxn id="125" idx="2"/>
            </p:cNvCxnSpPr>
            <p:nvPr/>
          </p:nvCxnSpPr>
          <p:spPr bwMode="auto">
            <a:xfrm flipH="1" flipV="1">
              <a:off x="3391476" y="4174434"/>
              <a:ext cx="2886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 flipV="1">
              <a:off x="3535842" y="3820301"/>
              <a:ext cx="360000" cy="164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30" name="Group 129"/>
          <p:cNvGrpSpPr/>
          <p:nvPr/>
        </p:nvGrpSpPr>
        <p:grpSpPr>
          <a:xfrm>
            <a:off x="8194265" y="3509154"/>
            <a:ext cx="267423" cy="1472687"/>
            <a:chOff x="3257764" y="3392556"/>
            <a:chExt cx="267423" cy="1472687"/>
          </a:xfrm>
        </p:grpSpPr>
        <p:grpSp>
          <p:nvGrpSpPr>
            <p:cNvPr id="131" name="Group 130"/>
            <p:cNvGrpSpPr/>
            <p:nvPr/>
          </p:nvGrpSpPr>
          <p:grpSpPr>
            <a:xfrm>
              <a:off x="3257764" y="3392556"/>
              <a:ext cx="267423" cy="781878"/>
              <a:chOff x="6373104" y="3356773"/>
              <a:chExt cx="267423" cy="781878"/>
            </a:xfrm>
          </p:grpSpPr>
          <p:sp>
            <p:nvSpPr>
              <p:cNvPr id="133" name="Rounded Rectangle 132"/>
              <p:cNvSpPr/>
              <p:nvPr/>
            </p:nvSpPr>
            <p:spPr bwMode="auto">
              <a:xfrm>
                <a:off x="6373104" y="3356773"/>
                <a:ext cx="267423" cy="781878"/>
              </a:xfrm>
              <a:prstGeom prst="roundRect">
                <a:avLst/>
              </a:prstGeom>
              <a:noFill/>
              <a:ln w="1905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 bwMode="auto">
              <a:xfrm>
                <a:off x="6445615" y="3423459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 bwMode="auto">
              <a:xfrm>
                <a:off x="6445615" y="3602783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 bwMode="auto">
              <a:xfrm>
                <a:off x="6445615" y="3786168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 bwMode="auto">
              <a:xfrm>
                <a:off x="6445615" y="3965492"/>
                <a:ext cx="122400" cy="120475"/>
              </a:xfrm>
              <a:prstGeom prst="ellipse">
                <a:avLst/>
              </a:prstGeom>
              <a:solidFill>
                <a:srgbClr val="00B050"/>
              </a:solidFill>
              <a:ln w="12700" cap="sq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132" name="Straight Arrow Connector 131"/>
            <p:cNvCxnSpPr>
              <a:endCxn id="133" idx="2"/>
            </p:cNvCxnSpPr>
            <p:nvPr/>
          </p:nvCxnSpPr>
          <p:spPr bwMode="auto">
            <a:xfrm flipV="1">
              <a:off x="3391475" y="4174434"/>
              <a:ext cx="1" cy="69080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grpSp>
        <p:nvGrpSpPr>
          <p:cNvPr id="138" name="Group 137"/>
          <p:cNvGrpSpPr/>
          <p:nvPr/>
        </p:nvGrpSpPr>
        <p:grpSpPr>
          <a:xfrm>
            <a:off x="4461364" y="2739680"/>
            <a:ext cx="3866612" cy="809625"/>
            <a:chOff x="6520544" y="2635577"/>
            <a:chExt cx="3866612" cy="635694"/>
          </a:xfrm>
        </p:grpSpPr>
        <p:cxnSp>
          <p:nvCxnSpPr>
            <p:cNvPr id="139" name="Straight Arrow Connector 138"/>
            <p:cNvCxnSpPr/>
            <p:nvPr/>
          </p:nvCxnSpPr>
          <p:spPr bwMode="auto">
            <a:xfrm flipH="1" flipV="1">
              <a:off x="6520544" y="2681851"/>
              <a:ext cx="6573" cy="589420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 flipV="1">
              <a:off x="7165161" y="2673311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1" name="Straight Arrow Connector 140"/>
            <p:cNvCxnSpPr/>
            <p:nvPr/>
          </p:nvCxnSpPr>
          <p:spPr bwMode="auto">
            <a:xfrm flipH="1" flipV="1">
              <a:off x="7805938" y="2667720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2" name="Straight Arrow Connector 141"/>
            <p:cNvCxnSpPr/>
            <p:nvPr/>
          </p:nvCxnSpPr>
          <p:spPr bwMode="auto">
            <a:xfrm flipH="1" flipV="1">
              <a:off x="8449743" y="2661602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3" name="Straight Arrow Connector 142"/>
            <p:cNvCxnSpPr/>
            <p:nvPr/>
          </p:nvCxnSpPr>
          <p:spPr bwMode="auto">
            <a:xfrm flipH="1" flipV="1">
              <a:off x="9095634" y="2644086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4" name="Straight Arrow Connector 143"/>
            <p:cNvCxnSpPr/>
            <p:nvPr/>
          </p:nvCxnSpPr>
          <p:spPr bwMode="auto">
            <a:xfrm flipH="1" flipV="1">
              <a:off x="9738423" y="2635577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  <p:cxnSp>
          <p:nvCxnSpPr>
            <p:cNvPr id="145" name="Straight Arrow Connector 144"/>
            <p:cNvCxnSpPr/>
            <p:nvPr/>
          </p:nvCxnSpPr>
          <p:spPr bwMode="auto">
            <a:xfrm flipH="1" flipV="1">
              <a:off x="10380583" y="2642360"/>
              <a:ext cx="6573" cy="589419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triangle"/>
            </a:ln>
            <a:effectLst/>
          </p:spPr>
        </p:cxnSp>
      </p:grpSp>
      <p:sp>
        <p:nvSpPr>
          <p:cNvPr id="146" name="Rectangle 145"/>
          <p:cNvSpPr/>
          <p:nvPr/>
        </p:nvSpPr>
        <p:spPr>
          <a:xfrm>
            <a:off x="4142005" y="2432473"/>
            <a:ext cx="4690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the       poor      don’t     have       any     money   &lt;END&gt;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 rot="16200000">
            <a:off x="3923648" y="3035805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 rot="16200000">
            <a:off x="4553720" y="3068091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 rot="16200000">
            <a:off x="5203680" y="3057151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 rot="16200000">
            <a:off x="5838384" y="3055081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 rot="16200000">
            <a:off x="6514539" y="3042429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 rot="16200000">
            <a:off x="7158993" y="3042429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 rot="16200000">
            <a:off x="7799440" y="3016198"/>
            <a:ext cx="795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>
                <a:solidFill>
                  <a:srgbClr val="7F7F7F"/>
                </a:solidFill>
                <a:latin typeface="Calibri" panose="020F0502020204030204" pitchFamily="34" charset="0"/>
              </a:rPr>
              <a:t>argmax</a:t>
            </a:r>
            <a:endParaRPr lang="en-US" dirty="0"/>
          </a:p>
        </p:txBody>
      </p:sp>
      <p:cxnSp>
        <p:nvCxnSpPr>
          <p:cNvPr id="155" name="Straight Arrow Connector 154"/>
          <p:cNvCxnSpPr/>
          <p:nvPr/>
        </p:nvCxnSpPr>
        <p:spPr bwMode="auto">
          <a:xfrm>
            <a:off x="4529137" y="2759243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56" name="Straight Arrow Connector 155"/>
          <p:cNvCxnSpPr/>
          <p:nvPr/>
        </p:nvCxnSpPr>
        <p:spPr bwMode="auto">
          <a:xfrm>
            <a:off x="5186027" y="2759243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57" name="Straight Arrow Connector 156"/>
          <p:cNvCxnSpPr/>
          <p:nvPr/>
        </p:nvCxnSpPr>
        <p:spPr bwMode="auto">
          <a:xfrm>
            <a:off x="5820176" y="2759243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58" name="Straight Arrow Connector 157"/>
          <p:cNvCxnSpPr/>
          <p:nvPr/>
        </p:nvCxnSpPr>
        <p:spPr bwMode="auto">
          <a:xfrm>
            <a:off x="6484597" y="2759243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59" name="Straight Arrow Connector 158"/>
          <p:cNvCxnSpPr/>
          <p:nvPr/>
        </p:nvCxnSpPr>
        <p:spPr bwMode="auto">
          <a:xfrm>
            <a:off x="7093698" y="2759243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>
            <a:off x="7742848" y="2759243"/>
            <a:ext cx="521849" cy="232648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FF"/>
            </a:solidFill>
            <a:prstDash val="sysDot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6770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Better-than-greedy decoding?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decoding has no way to undo decisions!</a:t>
            </a:r>
          </a:p>
          <a:p>
            <a:pPr lvl="1"/>
            <a:r>
              <a:rPr lang="en-US" i="1" dirty="0"/>
              <a:t>les </a:t>
            </a:r>
            <a:r>
              <a:rPr lang="en-US" i="1" dirty="0" err="1"/>
              <a:t>pauvres</a:t>
            </a:r>
            <a:r>
              <a:rPr lang="en-US" i="1" dirty="0"/>
              <a:t> </a:t>
            </a:r>
            <a:r>
              <a:rPr lang="en-US" i="1" dirty="0" err="1"/>
              <a:t>sont</a:t>
            </a:r>
            <a:r>
              <a:rPr lang="en-US" i="1" dirty="0"/>
              <a:t> </a:t>
            </a:r>
            <a:r>
              <a:rPr lang="en-US" i="1" dirty="0" err="1"/>
              <a:t>demunis</a:t>
            </a:r>
            <a:r>
              <a:rPr lang="en-US" i="1" dirty="0"/>
              <a:t> (the poor don’t have any money)</a:t>
            </a:r>
          </a:p>
          <a:p>
            <a:pPr lvl="1"/>
            <a:r>
              <a:rPr lang="en-US" i="1" dirty="0"/>
              <a:t>→ the ____</a:t>
            </a:r>
          </a:p>
          <a:p>
            <a:pPr lvl="1"/>
            <a:r>
              <a:rPr lang="en-US" i="1" dirty="0"/>
              <a:t>→ the poor ____</a:t>
            </a:r>
          </a:p>
          <a:p>
            <a:pPr lvl="1"/>
            <a:r>
              <a:rPr lang="en-US" i="1" dirty="0"/>
              <a:t>→ the poor are ____</a:t>
            </a:r>
          </a:p>
          <a:p>
            <a:r>
              <a:rPr lang="en-US" dirty="0"/>
              <a:t>Better option: use </a:t>
            </a:r>
            <a:r>
              <a:rPr lang="en-US" dirty="0">
                <a:solidFill>
                  <a:srgbClr val="FF00FF"/>
                </a:solidFill>
              </a:rPr>
              <a:t>beam search</a:t>
            </a:r>
            <a:r>
              <a:rPr lang="en-US" dirty="0"/>
              <a:t> (a search algorithm) to explore </a:t>
            </a:r>
            <a:r>
              <a:rPr lang="en-US" i="1" dirty="0"/>
              <a:t>several </a:t>
            </a:r>
            <a:r>
              <a:rPr lang="en-US" dirty="0"/>
              <a:t>hypotheses and select the best one</a:t>
            </a:r>
          </a:p>
        </p:txBody>
      </p:sp>
    </p:spTree>
    <p:extLst>
      <p:ext uri="{BB962C8B-B14F-4D97-AF65-F5344CB8AC3E}">
        <p14:creationId xmlns:p14="http://schemas.microsoft.com/office/powerpoint/2010/main" val="1092878272"/>
      </p:ext>
    </p:extLst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19-SMT</Template>
  <TotalTime>18024</TotalTime>
  <Words>2535</Words>
  <Application>Microsoft Macintosh PowerPoint</Application>
  <PresentationFormat>Widescreen</PresentationFormat>
  <Paragraphs>599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Arial</vt:lpstr>
      <vt:lpstr>Calibri</vt:lpstr>
      <vt:lpstr>Calibri-Bold</vt:lpstr>
      <vt:lpstr>Calibri-Italic</vt:lpstr>
      <vt:lpstr>Cambria Math</vt:lpstr>
      <vt:lpstr>CambriaMath</vt:lpstr>
      <vt:lpstr>Palatino Linotype</vt:lpstr>
      <vt:lpstr>Roboto</vt:lpstr>
      <vt:lpstr>Symbol</vt:lpstr>
      <vt:lpstr>Times New Roman</vt:lpstr>
      <vt:lpstr>Tw Cen MT</vt:lpstr>
      <vt:lpstr>TW Cen MT Condensed</vt:lpstr>
      <vt:lpstr>TW Cen MT Condensed</vt:lpstr>
      <vt:lpstr>Verdana</vt:lpstr>
      <vt:lpstr>Wingdings</vt:lpstr>
      <vt:lpstr>1_AIIA00</vt:lpstr>
      <vt:lpstr>Neural Machine Translation</vt:lpstr>
      <vt:lpstr>1990s-2010s: Statistical Machine Translation</vt:lpstr>
      <vt:lpstr>2014: Neural Machine Translation</vt:lpstr>
      <vt:lpstr>What is Neural Machine Translation</vt:lpstr>
      <vt:lpstr>Neural Machine Translation (NMT)</vt:lpstr>
      <vt:lpstr>Neural Machine Translation (NMT)</vt:lpstr>
      <vt:lpstr>Training a Neural Machine Translation system</vt:lpstr>
      <vt:lpstr>Better-than-greedy decoding?</vt:lpstr>
      <vt:lpstr>Better-than-greedy decoding?</vt:lpstr>
      <vt:lpstr>Beam search decoding</vt:lpstr>
      <vt:lpstr>Beam search decoding: example</vt:lpstr>
      <vt:lpstr>Pro/Cons of NMT wrt SMT</vt:lpstr>
      <vt:lpstr>MT progress over time</vt:lpstr>
      <vt:lpstr>NMT: the biggest success story of NLP Deep Learning</vt:lpstr>
      <vt:lpstr>Is MT a solved problem?</vt:lpstr>
      <vt:lpstr>NMT research continues</vt:lpstr>
      <vt:lpstr>Neural Machine Translation (NMT)</vt:lpstr>
      <vt:lpstr>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Sequence-to-sequence with attention</vt:lpstr>
      <vt:lpstr>Attention in Equations</vt:lpstr>
      <vt:lpstr>Attention is great</vt:lpstr>
      <vt:lpstr>Sequence to sequence is versatile</vt:lpstr>
      <vt:lpstr>Attention is all you need</vt:lpstr>
      <vt:lpstr>PowerPoint Presentation</vt:lpstr>
      <vt:lpstr>PowerPoint Presentation</vt:lpstr>
      <vt:lpstr>PowerPoint Presentation</vt:lpstr>
      <vt:lpstr>Applicazione ad altri task</vt:lpstr>
      <vt:lpstr>PowerPoint Presentation</vt:lpstr>
      <vt:lpstr>SuperGlue: benchmark on 10 tasks</vt:lpstr>
      <vt:lpstr>Transformer Models</vt:lpstr>
      <vt:lpstr>Dimensioni</vt:lpstr>
      <vt:lpstr>Google Neural MT Architecture</vt:lpstr>
      <vt:lpstr>MT State of the Art</vt:lpstr>
      <vt:lpstr>Training Costs</vt:lpstr>
      <vt:lpstr>Multilingual Translation</vt:lpstr>
      <vt:lpstr>Monolingual Translation</vt:lpstr>
      <vt:lpstr>Multilingual Zero-shot Translation</vt:lpstr>
      <vt:lpstr>Multilanguage NMT</vt:lpstr>
      <vt:lpstr>Zero-shot translation</vt:lpstr>
      <vt:lpstr>Word Piece Model</vt:lpstr>
      <vt:lpstr>Visualizzation of translations</vt:lpstr>
      <vt:lpstr>Quality: BLEU Score</vt:lpstr>
      <vt:lpstr>Does it understand meaning of sentences?</vt:lpstr>
      <vt:lpstr>Conclusions</vt:lpstr>
    </vt:vector>
  </TitlesOfParts>
  <Manager/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LSA.303 Introduction to Computational Linguistics</dc:title>
  <dc:subject/>
  <dc:creator>Dan Jurafsky</dc:creator>
  <cp:keywords/>
  <dc:description/>
  <cp:lastModifiedBy>Giuseppe Attardi</cp:lastModifiedBy>
  <cp:revision>412</cp:revision>
  <dcterms:created xsi:type="dcterms:W3CDTF">2011-03-01T05:19:33Z</dcterms:created>
  <dcterms:modified xsi:type="dcterms:W3CDTF">2020-04-23T06:52:58Z</dcterms:modified>
  <cp:category/>
</cp:coreProperties>
</file>