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661" r:id="rId1"/>
  </p:sldMasterIdLst>
  <p:notesMasterIdLst>
    <p:notesMasterId r:id="rId76"/>
  </p:notesMasterIdLst>
  <p:sldIdLst>
    <p:sldId id="708" r:id="rId2"/>
    <p:sldId id="258" r:id="rId3"/>
    <p:sldId id="736" r:id="rId4"/>
    <p:sldId id="78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729" r:id="rId39"/>
    <p:sldId id="731" r:id="rId40"/>
    <p:sldId id="732" r:id="rId41"/>
    <p:sldId id="733" r:id="rId42"/>
    <p:sldId id="734" r:id="rId43"/>
    <p:sldId id="730" r:id="rId44"/>
    <p:sldId id="292" r:id="rId45"/>
    <p:sldId id="782" r:id="rId46"/>
    <p:sldId id="783" r:id="rId47"/>
    <p:sldId id="295" r:id="rId48"/>
    <p:sldId id="293" r:id="rId49"/>
    <p:sldId id="728" r:id="rId50"/>
    <p:sldId id="727" r:id="rId51"/>
    <p:sldId id="294" r:id="rId52"/>
    <p:sldId id="296" r:id="rId53"/>
    <p:sldId id="725" r:id="rId54"/>
    <p:sldId id="726" r:id="rId55"/>
    <p:sldId id="735" r:id="rId56"/>
    <p:sldId id="297" r:id="rId57"/>
    <p:sldId id="298" r:id="rId58"/>
    <p:sldId id="299" r:id="rId59"/>
    <p:sldId id="709" r:id="rId60"/>
    <p:sldId id="710" r:id="rId61"/>
    <p:sldId id="711" r:id="rId62"/>
    <p:sldId id="712" r:id="rId63"/>
    <p:sldId id="713" r:id="rId64"/>
    <p:sldId id="714" r:id="rId65"/>
    <p:sldId id="715" r:id="rId66"/>
    <p:sldId id="716" r:id="rId67"/>
    <p:sldId id="717" r:id="rId68"/>
    <p:sldId id="718" r:id="rId69"/>
    <p:sldId id="719" r:id="rId70"/>
    <p:sldId id="720" r:id="rId71"/>
    <p:sldId id="721" r:id="rId72"/>
    <p:sldId id="722" r:id="rId73"/>
    <p:sldId id="723" r:id="rId74"/>
    <p:sldId id="724" r:id="rId7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%"/>
      </a:spcBef>
      <a:spcAft>
        <a:spcPct val="0%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%"/>
      </a:spcBef>
      <a:spcAft>
        <a:spcPct val="0%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%"/>
      </a:spcBef>
      <a:spcAft>
        <a:spcPct val="0%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%"/>
      </a:spcBef>
      <a:spcAft>
        <a:spcPct val="0%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%"/>
      </a:spcBef>
      <a:spcAft>
        <a:spcPct val="0%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clrMru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 horzBarState="maximized">
    <p:restoredLeft sz="16.074%" autoAdjust="0"/>
    <p:restoredTop sz="94.66%"/>
  </p:normalViewPr>
  <p:slideViewPr>
    <p:cSldViewPr snapToGrid="0">
      <p:cViewPr varScale="1">
        <p:scale>
          <a:sx n="114" d="100"/>
          <a:sy n="114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purl.oclc.org/ooxml/officeDocument/relationships/slide" Target="slides/slide25.xml"/><Relationship Id="rId21" Type="http://purl.oclc.org/ooxml/officeDocument/relationships/slide" Target="slides/slide20.xml"/><Relationship Id="rId42" Type="http://purl.oclc.org/ooxml/officeDocument/relationships/slide" Target="slides/slide41.xml"/><Relationship Id="rId47" Type="http://purl.oclc.org/ooxml/officeDocument/relationships/slide" Target="slides/slide46.xml"/><Relationship Id="rId63" Type="http://purl.oclc.org/ooxml/officeDocument/relationships/slide" Target="slides/slide62.xml"/><Relationship Id="rId68" Type="http://purl.oclc.org/ooxml/officeDocument/relationships/slide" Target="slides/slide67.xml"/><Relationship Id="rId16" Type="http://purl.oclc.org/ooxml/officeDocument/relationships/slide" Target="slides/slide15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37" Type="http://purl.oclc.org/ooxml/officeDocument/relationships/slide" Target="slides/slide36.xml"/><Relationship Id="rId40" Type="http://purl.oclc.org/ooxml/officeDocument/relationships/slide" Target="slides/slide39.xml"/><Relationship Id="rId45" Type="http://purl.oclc.org/ooxml/officeDocument/relationships/slide" Target="slides/slide44.xml"/><Relationship Id="rId53" Type="http://purl.oclc.org/ooxml/officeDocument/relationships/slide" Target="slides/slide52.xml"/><Relationship Id="rId58" Type="http://purl.oclc.org/ooxml/officeDocument/relationships/slide" Target="slides/slide57.xml"/><Relationship Id="rId66" Type="http://purl.oclc.org/ooxml/officeDocument/relationships/slide" Target="slides/slide65.xml"/><Relationship Id="rId74" Type="http://purl.oclc.org/ooxml/officeDocument/relationships/slide" Target="slides/slide73.xml"/><Relationship Id="rId79" Type="http://purl.oclc.org/ooxml/officeDocument/relationships/theme" Target="theme/theme1.xml"/><Relationship Id="rId5" Type="http://purl.oclc.org/ooxml/officeDocument/relationships/slide" Target="slides/slide4.xml"/><Relationship Id="rId61" Type="http://purl.oclc.org/ooxml/officeDocument/relationships/slide" Target="slides/slide60.xml"/><Relationship Id="rId19" Type="http://purl.oclc.org/ooxml/officeDocument/relationships/slide" Target="slides/slide1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slide" Target="slides/slide42.xml"/><Relationship Id="rId48" Type="http://purl.oclc.org/ooxml/officeDocument/relationships/slide" Target="slides/slide47.xml"/><Relationship Id="rId56" Type="http://purl.oclc.org/ooxml/officeDocument/relationships/slide" Target="slides/slide55.xml"/><Relationship Id="rId64" Type="http://purl.oclc.org/ooxml/officeDocument/relationships/slide" Target="slides/slide63.xml"/><Relationship Id="rId69" Type="http://purl.oclc.org/ooxml/officeDocument/relationships/slide" Target="slides/slide68.xml"/><Relationship Id="rId77" Type="http://purl.oclc.org/ooxml/officeDocument/relationships/presProps" Target="presProps.xml"/><Relationship Id="rId8" Type="http://purl.oclc.org/ooxml/officeDocument/relationships/slide" Target="slides/slide7.xml"/><Relationship Id="rId51" Type="http://purl.oclc.org/ooxml/officeDocument/relationships/slide" Target="slides/slide50.xml"/><Relationship Id="rId72" Type="http://purl.oclc.org/ooxml/officeDocument/relationships/slide" Target="slides/slide71.xml"/><Relationship Id="rId80" Type="http://purl.oclc.org/ooxml/officeDocument/relationships/tableStyles" Target="tableStyles.xml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46" Type="http://purl.oclc.org/ooxml/officeDocument/relationships/slide" Target="slides/slide45.xml"/><Relationship Id="rId59" Type="http://purl.oclc.org/ooxml/officeDocument/relationships/slide" Target="slides/slide58.xml"/><Relationship Id="rId67" Type="http://purl.oclc.org/ooxml/officeDocument/relationships/slide" Target="slides/slide66.xml"/><Relationship Id="rId20" Type="http://purl.oclc.org/ooxml/officeDocument/relationships/slide" Target="slides/slide19.xml"/><Relationship Id="rId41" Type="http://purl.oclc.org/ooxml/officeDocument/relationships/slide" Target="slides/slide40.xml"/><Relationship Id="rId54" Type="http://purl.oclc.org/ooxml/officeDocument/relationships/slide" Target="slides/slide53.xml"/><Relationship Id="rId62" Type="http://purl.oclc.org/ooxml/officeDocument/relationships/slide" Target="slides/slide61.xml"/><Relationship Id="rId70" Type="http://purl.oclc.org/ooxml/officeDocument/relationships/slide" Target="slides/slide69.xml"/><Relationship Id="rId75" Type="http://purl.oclc.org/ooxml/officeDocument/relationships/slide" Target="slides/slide74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49" Type="http://purl.oclc.org/ooxml/officeDocument/relationships/slide" Target="slides/slide48.xml"/><Relationship Id="rId57" Type="http://purl.oclc.org/ooxml/officeDocument/relationships/slide" Target="slides/slide56.xml"/><Relationship Id="rId10" Type="http://purl.oclc.org/ooxml/officeDocument/relationships/slide" Target="slides/slide9.xml"/><Relationship Id="rId31" Type="http://purl.oclc.org/ooxml/officeDocument/relationships/slide" Target="slides/slide30.xml"/><Relationship Id="rId44" Type="http://purl.oclc.org/ooxml/officeDocument/relationships/slide" Target="slides/slide43.xml"/><Relationship Id="rId52" Type="http://purl.oclc.org/ooxml/officeDocument/relationships/slide" Target="slides/slide51.xml"/><Relationship Id="rId60" Type="http://purl.oclc.org/ooxml/officeDocument/relationships/slide" Target="slides/slide59.xml"/><Relationship Id="rId65" Type="http://purl.oclc.org/ooxml/officeDocument/relationships/slide" Target="slides/slide64.xml"/><Relationship Id="rId73" Type="http://purl.oclc.org/ooxml/officeDocument/relationships/slide" Target="slides/slide72.xml"/><Relationship Id="rId78" Type="http://purl.oclc.org/ooxml/officeDocument/relationships/viewProps" Target="viewProps.xml"/><Relationship Id="rId4" Type="http://purl.oclc.org/ooxml/officeDocument/relationships/slide" Target="slides/slide3.xml"/><Relationship Id="rId9" Type="http://purl.oclc.org/ooxml/officeDocument/relationships/slide" Target="slides/slide8.xml"/><Relationship Id="rId13" Type="http://purl.oclc.org/ooxml/officeDocument/relationships/slide" Target="slides/slide12.xml"/><Relationship Id="rId18" Type="http://purl.oclc.org/ooxml/officeDocument/relationships/slide" Target="slides/slide17.xml"/><Relationship Id="rId39" Type="http://purl.oclc.org/ooxml/officeDocument/relationships/slide" Target="slides/slide38.xml"/><Relationship Id="rId34" Type="http://purl.oclc.org/ooxml/officeDocument/relationships/slide" Target="slides/slide33.xml"/><Relationship Id="rId50" Type="http://purl.oclc.org/ooxml/officeDocument/relationships/slide" Target="slides/slide49.xml"/><Relationship Id="rId55" Type="http://purl.oclc.org/ooxml/officeDocument/relationships/slide" Target="slides/slide54.xml"/><Relationship Id="rId76" Type="http://purl.oclc.org/ooxml/officeDocument/relationships/notesMaster" Target="notesMasters/notesMaster1.xml"/><Relationship Id="rId7" Type="http://purl.oclc.org/ooxml/officeDocument/relationships/slide" Target="slides/slide6.xml"/><Relationship Id="rId71" Type="http://purl.oclc.org/ooxml/officeDocument/relationships/slide" Target="slides/slide70.xml"/><Relationship Id="rId2" Type="http://purl.oclc.org/ooxml/officeDocument/relationships/slide" Target="slides/slide1.xml"/><Relationship Id="rId29" Type="http://purl.oclc.org/ooxml/officeDocument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9714C-9BFF-4BD0-A977-BD337D3AA8D5}" type="datetimeFigureOut">
              <a:rPr lang="en-US" smtClean="0"/>
              <a:t>4/24/20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F707B-BEB8-4FD7-BBF7-04E2A6EF4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1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3A391-37F9-4D23-BAC3-E19B61F3A98B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9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showMasterSp="0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"/>
            <a:ext cx="1930400" cy="6856413"/>
          </a:xfrm>
          <a:prstGeom prst="rect">
            <a:avLst/>
          </a:prstGeom>
          <a:gradFill rotWithShape="0">
            <a:gsLst>
              <a:gs pos="0%">
                <a:srgbClr val="33CCCC"/>
              </a:gs>
              <a:gs pos="50%">
                <a:srgbClr val="33CCCC">
                  <a:gamma/>
                  <a:tint val="0%"/>
                  <a:invGamma/>
                </a:srgbClr>
              </a:gs>
              <a:gs pos="100%">
                <a:srgbClr val="33CCCC"/>
              </a:gs>
            </a:gsLst>
            <a:lin ang="5400000" scaled="1"/>
          </a:gradFill>
          <a:ln w="9525">
            <a:noFill/>
            <a:miter lim="800%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%">
                <a:srgbClr val="33CCCC">
                  <a:gamma/>
                  <a:tint val="0%"/>
                  <a:invGamma/>
                </a:srgbClr>
              </a:gs>
              <a:gs pos="100%">
                <a:srgbClr val="33CCCC"/>
              </a:gs>
            </a:gsLst>
            <a:lin ang="0" scaled="1"/>
          </a:gradFill>
          <a:ln w="9525">
            <a:noFill/>
            <a:miter lim="800%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%"/>
            </a:schemeClr>
          </a:solidFill>
          <a:ln w="9525">
            <a:noFill/>
            <a:miter lim="800%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10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691B-C14F-442E-B819-7145144BB7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9855" y="6240072"/>
            <a:ext cx="10260013" cy="338138"/>
          </a:xfrm>
          <a:solidFill>
            <a:schemeClr val="bg1">
              <a:lumMod val="65%"/>
            </a:schemeClr>
          </a:solidFill>
          <a:effectLst>
            <a:outerShdw blurRad="50800" dist="38100" dir="2700000" algn="tl" rotWithShape="0">
              <a:prstClr val="black">
                <a:alpha val="40%"/>
              </a:prstClr>
            </a:outerShdw>
          </a:effectLst>
        </p:spPr>
        <p:txBody>
          <a:bodyPr anchor="ctr"/>
          <a:lstStyle>
            <a:lvl1pPr marL="0" indent="0" algn="l" defTabSz="914400">
              <a:buNone/>
              <a:tabLst>
                <a:tab pos="9321800" algn="r"/>
              </a:tabLst>
              <a:defRPr sz="1600" b="1"/>
            </a:lvl1pPr>
            <a:lvl2pPr marL="357187" indent="0" algn="ctr">
              <a:buNone/>
              <a:defRPr/>
            </a:lvl2pPr>
            <a:lvl3pPr marL="642938" indent="0" algn="ctr">
              <a:buNone/>
              <a:defRPr/>
            </a:lvl3pPr>
            <a:lvl4pPr marL="900113" indent="0" algn="ctr">
              <a:buNone/>
              <a:defRPr/>
            </a:lvl4pPr>
            <a:lvl5pPr marL="1071562" indent="0" algn="ctr">
              <a:buNone/>
              <a:defRPr/>
            </a:lvl5pPr>
          </a:lstStyle>
          <a:p>
            <a:pPr lvl="0"/>
            <a:r>
              <a:rPr lang="en-US" dirty="0"/>
              <a:t>Click to edit Master location style</a:t>
            </a:r>
          </a:p>
        </p:txBody>
      </p:sp>
    </p:spTree>
    <p:extLst>
      <p:ext uri="{BB962C8B-B14F-4D97-AF65-F5344CB8AC3E}">
        <p14:creationId xmlns:p14="http://schemas.microsoft.com/office/powerpoint/2010/main" val="1691183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showMasterSp="0" type="title" preserve="1">
  <p:cSld name="Sec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"/>
            <a:ext cx="1930400" cy="6856413"/>
          </a:xfrm>
          <a:prstGeom prst="rect">
            <a:avLst/>
          </a:prstGeom>
          <a:gradFill rotWithShape="0">
            <a:gsLst>
              <a:gs pos="0%">
                <a:srgbClr val="33CCCC"/>
              </a:gs>
              <a:gs pos="50%">
                <a:srgbClr val="33CCCC">
                  <a:gamma/>
                  <a:tint val="0%"/>
                  <a:invGamma/>
                </a:srgbClr>
              </a:gs>
              <a:gs pos="100%">
                <a:srgbClr val="33CCCC"/>
              </a:gs>
            </a:gsLst>
            <a:lin ang="5400000" scaled="1"/>
          </a:gradFill>
          <a:ln w="9525">
            <a:noFill/>
            <a:miter lim="800%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%">
                <a:srgbClr val="33CCCC">
                  <a:gamma/>
                  <a:tint val="0%"/>
                  <a:invGamma/>
                </a:srgbClr>
              </a:gs>
              <a:gs pos="100%">
                <a:srgbClr val="33CCCC"/>
              </a:gs>
            </a:gsLst>
            <a:lin ang="0" scaled="1"/>
          </a:gradFill>
          <a:ln w="9525">
            <a:noFill/>
            <a:miter lim="800%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%"/>
            </a:schemeClr>
          </a:solidFill>
          <a:ln w="9525">
            <a:noFill/>
            <a:miter lim="800%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10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8842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7188" marR="0" indent="-357188" algn="l" defTabSz="914400" rtl="0" eaLnBrk="1" fontAlgn="base" latinLnBrk="0" hangingPunct="1">
              <a:lnSpc>
                <a:spcPct val="100%"/>
              </a:lnSpc>
              <a:spcBef>
                <a:spcPct val="20%"/>
              </a:spcBef>
              <a:spcAft>
                <a:spcPct val="0%"/>
              </a:spcAft>
              <a:buClr>
                <a:srgbClr val="009900"/>
              </a:buClr>
              <a:buSzPct val="80%"/>
              <a:buFont typeface="Wingdings" pitchFamily="2" charset="2"/>
              <a:buChar char="l"/>
              <a:tabLst/>
              <a:defRPr sz="2400" b="0">
                <a:latin typeface="Calibri" pitchFamily="34" charset="0"/>
              </a:defRPr>
            </a:lvl1pPr>
            <a:lvl2pPr marL="628650" marR="0" indent="-271463" algn="l" defTabSz="914400" rtl="0" eaLnBrk="1" fontAlgn="base" latinLnBrk="0" hangingPunct="1">
              <a:lnSpc>
                <a:spcPct val="100%"/>
              </a:lnSpc>
              <a:spcBef>
                <a:spcPct val="20%"/>
              </a:spcBef>
              <a:spcAft>
                <a:spcPct val="0%"/>
              </a:spcAft>
              <a:buClrTx/>
              <a:buSzTx/>
              <a:buFont typeface="Wingdings" pitchFamily="2" charset="2"/>
              <a:buChar char="§"/>
              <a:tabLst/>
              <a:defRPr sz="2200" b="0">
                <a:latin typeface="Calibri" pitchFamily="34" charset="0"/>
              </a:defRPr>
            </a:lvl2pPr>
            <a:lvl3pPr marL="900113" marR="0" indent="-257175" algn="l" defTabSz="914400" rtl="0" eaLnBrk="1" fontAlgn="base" latinLnBrk="0" hangingPunct="1">
              <a:lnSpc>
                <a:spcPct val="100%"/>
              </a:lnSpc>
              <a:spcBef>
                <a:spcPct val="20%"/>
              </a:spcBef>
              <a:spcAft>
                <a:spcPct val="0%"/>
              </a:spcAft>
              <a:buClr>
                <a:srgbClr val="009900"/>
              </a:buClr>
              <a:buSzTx/>
              <a:buFontTx/>
              <a:buChar char="•"/>
              <a:tabLst/>
              <a:defRPr sz="2000" b="0">
                <a:latin typeface="Calibri" pitchFamily="34" charset="0"/>
              </a:defRPr>
            </a:lvl3pPr>
            <a:lvl4pPr marL="1071563" marR="0" indent="-171450" algn="l" defTabSz="914400" rtl="0" eaLnBrk="1" fontAlgn="base" latinLnBrk="0" hangingPunct="1">
              <a:lnSpc>
                <a:spcPct val="100%"/>
              </a:lnSpc>
              <a:spcBef>
                <a:spcPct val="20%"/>
              </a:spcBef>
              <a:spcAft>
                <a:spcPct val="0%"/>
              </a:spcAft>
              <a:buClrTx/>
              <a:buSzTx/>
              <a:buFontTx/>
              <a:buChar char="–"/>
              <a:tabLst/>
              <a:defRPr sz="1800" b="0">
                <a:latin typeface="Calibri" pitchFamily="34" charset="0"/>
              </a:defRPr>
            </a:lvl4pPr>
            <a:lvl5pPr marL="1257300" marR="0" indent="-185738" algn="l" defTabSz="914400" rtl="0" eaLnBrk="1" fontAlgn="base" latinLnBrk="0" hangingPunct="1">
              <a:lnSpc>
                <a:spcPct val="100%"/>
              </a:lnSpc>
              <a:spcBef>
                <a:spcPct val="20%"/>
              </a:spcBef>
              <a:spcAft>
                <a:spcPct val="0%"/>
              </a:spcAft>
              <a:buClr>
                <a:srgbClr val="009900"/>
              </a:buClr>
              <a:buSzTx/>
              <a:buFontTx/>
              <a:buChar char="•"/>
              <a:tabLst/>
              <a:defRPr sz="1800" b="0"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57975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showMasterPhAnim="0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2"/>
          <p:cNvSpPr>
            <a:spLocks noGrp="1"/>
          </p:cNvSpPr>
          <p:nvPr>
            <p:ph type="body"/>
          </p:nvPr>
        </p:nvSpPr>
        <p:spPr bwMode="auto">
          <a:xfrm>
            <a:off x="1676520" y="1239840"/>
            <a:ext cx="9600840" cy="529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66149B-E348-408E-ABB5-93B407378A1B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1794640" y="-1"/>
            <a:ext cx="10404768" cy="7550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887"/>
      </p:ext>
    </p:extLst>
  </p:cSld>
  <p:clrMapOvr>
    <a:masterClrMapping/>
  </p:clrMapOvr>
  <p:hf/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ECFEE2-CE70-496C-B424-6F282209B75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97421" y="1278321"/>
            <a:ext cx="4826000" cy="525583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07404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9100" y="1163106"/>
            <a:ext cx="4826000" cy="668337"/>
          </a:xfrm>
          <a:solidFill>
            <a:schemeClr val="accent1">
              <a:lumMod val="60%"/>
              <a:lumOff val="40%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74800" y="1163105"/>
            <a:ext cx="4826000" cy="668337"/>
          </a:xfrm>
          <a:solidFill>
            <a:schemeClr val="accent1">
              <a:lumMod val="60%"/>
              <a:lumOff val="40%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5F990B-26DF-49D0-94B4-2DA5C0F84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991101"/>
            <a:ext cx="4826000" cy="454305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4D40C9-44E8-4D29-B889-2E1A02D7FE8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69100" y="1989317"/>
            <a:ext cx="4826000" cy="454305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91500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40" y="-1"/>
            <a:ext cx="10404768" cy="7550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7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theme" Target="../theme/theme1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5" Type="http://purl.oclc.org/ooxml/officeDocument/relationships/slideLayout" Target="../slideLayouts/slideLayout5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gradFill flip="none" rotWithShape="1">
          <a:gsLst>
            <a:gs pos="9%">
              <a:srgbClr val="EDFBFB"/>
            </a:gs>
            <a:gs pos="7%">
              <a:schemeClr val="bg1">
                <a:lumMod val="65%"/>
              </a:schemeClr>
            </a:gs>
            <a:gs pos="100%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7408" y="-2"/>
            <a:ext cx="12199408" cy="755003"/>
          </a:xfrm>
          <a:prstGeom prst="rect">
            <a:avLst/>
          </a:prstGeom>
          <a:gradFill flip="none" rotWithShape="1">
            <a:gsLst>
              <a:gs pos="0%">
                <a:srgbClr val="34CCCC"/>
              </a:gs>
              <a:gs pos="100%">
                <a:schemeClr val="bg1"/>
              </a:gs>
            </a:gsLst>
            <a:path path="circle">
              <a:fillToRect l="100%" t="100%"/>
            </a:path>
            <a:tileRect r="-100%" b="-100%"/>
          </a:gradFill>
          <a:ln w="12700" cap="sq" cmpd="sng" algn="ctr">
            <a:noFill/>
            <a:prstDash val="solid"/>
            <a:miter lim="800%"/>
            <a:headEnd type="none" w="sm" len="sm"/>
            <a:tailEnd type="none" w="sm" len="sm"/>
          </a:ln>
          <a:effectLst>
            <a:outerShdw blurRad="254000" dist="76200" dir="5400000" algn="t" rotWithShape="0">
              <a:prstClr val="black">
                <a:alpha val="40%"/>
              </a:prstClr>
            </a:outerShdw>
          </a:effec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%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6148" name="Rectangle 4"/>
          <p:cNvSpPr>
            <a:spLocks noChangeArrowheads="1"/>
          </p:cNvSpPr>
          <p:nvPr/>
        </p:nvSpPr>
        <p:spPr bwMode="auto">
          <a:xfrm>
            <a:off x="914400" y="6629401"/>
            <a:ext cx="10363200" cy="237968"/>
          </a:xfrm>
          <a:prstGeom prst="rect">
            <a:avLst/>
          </a:prstGeom>
          <a:gradFill rotWithShape="1">
            <a:gsLst>
              <a:gs pos="20%">
                <a:schemeClr val="bg1">
                  <a:lumMod val="75%"/>
                </a:schemeClr>
              </a:gs>
              <a:gs pos="100%">
                <a:schemeClr val="folHlink">
                  <a:gamma/>
                  <a:shade val="63.137%"/>
                  <a:invGamma/>
                </a:schemeClr>
              </a:gs>
            </a:gsLst>
            <a:lin ang="0" scaled="1"/>
          </a:gradFill>
          <a:ln w="9525">
            <a:noFill/>
            <a:miter lim="800%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-1"/>
            <a:ext cx="10523008" cy="755003"/>
          </a:xfrm>
          <a:prstGeom prst="rect">
            <a:avLst/>
          </a:prstGeom>
          <a:noFill/>
          <a:ln w="9525">
            <a:noFill/>
            <a:miter lim="800%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61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39920"/>
            <a:ext cx="9601200" cy="5294235"/>
          </a:xfrm>
          <a:prstGeom prst="rect">
            <a:avLst/>
          </a:prstGeom>
          <a:noFill/>
          <a:ln w="9525">
            <a:noFill/>
            <a:miter lim="800%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lowchart: Manual Input 2"/>
          <p:cNvSpPr/>
          <p:nvPr/>
        </p:nvSpPr>
        <p:spPr bwMode="auto">
          <a:xfrm rot="16200000" flipV="1">
            <a:off x="-2598984" y="3353985"/>
            <a:ext cx="6112368" cy="914400"/>
          </a:xfrm>
          <a:prstGeom prst="flowChartManualInput">
            <a:avLst/>
          </a:prstGeom>
          <a:gradFill>
            <a:gsLst>
              <a:gs pos="1%">
                <a:srgbClr val="34CCCC"/>
              </a:gs>
              <a:gs pos="100%">
                <a:schemeClr val="bg1"/>
              </a:gs>
            </a:gsLst>
            <a:lin ang="0" scaled="1"/>
          </a:gradFill>
          <a:ln w="12700" cap="sq" cmpd="sng" algn="ctr">
            <a:noFill/>
            <a:prstDash val="solid"/>
            <a:miter lim="800%"/>
            <a:headEnd type="none" w="sm" len="sm"/>
            <a:tailEnd type="none" w="sm" len="sm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%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5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  <p:sldLayoutId id="2147483669" r:id="rId4"/>
    <p:sldLayoutId id="2147483664" r:id="rId5"/>
    <p:sldLayoutId id="2147483665" r:id="rId6"/>
    <p:sldLayoutId id="2147483666" r:id="rId7"/>
  </p:sldLayoutIdLst>
  <p:txStyles>
    <p:titleStyle>
      <a:lvl1pPr algn="l" rtl="0" eaLnBrk="1" fontAlgn="base" hangingPunct="1">
        <a:spcBef>
          <a:spcPct val="0%"/>
        </a:spcBef>
        <a:spcAft>
          <a:spcPct val="0%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  <a:ea typeface="+mj-ea"/>
          <a:cs typeface="+mj-cs"/>
        </a:defRPr>
      </a:lvl1pPr>
      <a:lvl2pPr algn="l" rtl="0" eaLnBrk="1" fontAlgn="base" hangingPunct="1">
        <a:spcBef>
          <a:spcPct val="0%"/>
        </a:spcBef>
        <a:spcAft>
          <a:spcPct val="0%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2pPr>
      <a:lvl3pPr algn="l" rtl="0" eaLnBrk="1" fontAlgn="base" hangingPunct="1">
        <a:spcBef>
          <a:spcPct val="0%"/>
        </a:spcBef>
        <a:spcAft>
          <a:spcPct val="0%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3pPr>
      <a:lvl4pPr algn="l" rtl="0" eaLnBrk="1" fontAlgn="base" hangingPunct="1">
        <a:spcBef>
          <a:spcPct val="0%"/>
        </a:spcBef>
        <a:spcAft>
          <a:spcPct val="0%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4pPr>
      <a:lvl5pPr algn="l" rtl="0" eaLnBrk="1" fontAlgn="base" hangingPunct="1">
        <a:spcBef>
          <a:spcPct val="0%"/>
        </a:spcBef>
        <a:spcAft>
          <a:spcPct val="0%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5pPr>
      <a:lvl6pPr marL="257175" algn="l" rtl="0" eaLnBrk="1" fontAlgn="base" hangingPunct="1">
        <a:spcBef>
          <a:spcPct val="0%"/>
        </a:spcBef>
        <a:spcAft>
          <a:spcPct val="0%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514350" algn="l" rtl="0" eaLnBrk="1" fontAlgn="base" hangingPunct="1">
        <a:spcBef>
          <a:spcPct val="0%"/>
        </a:spcBef>
        <a:spcAft>
          <a:spcPct val="0%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771525" algn="l" rtl="0" eaLnBrk="1" fontAlgn="base" hangingPunct="1">
        <a:spcBef>
          <a:spcPct val="0%"/>
        </a:spcBef>
        <a:spcAft>
          <a:spcPct val="0%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028700" algn="l" rtl="0" eaLnBrk="1" fontAlgn="base" hangingPunct="1">
        <a:spcBef>
          <a:spcPct val="0%"/>
        </a:spcBef>
        <a:spcAft>
          <a:spcPct val="0%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57188" indent="-357188" algn="l" rtl="0" eaLnBrk="1" fontAlgn="base" hangingPunct="1">
        <a:spcBef>
          <a:spcPct val="20%"/>
        </a:spcBef>
        <a:spcAft>
          <a:spcPct val="0%"/>
        </a:spcAft>
        <a:buClr>
          <a:schemeClr val="accent2"/>
        </a:buClr>
        <a:buSzPct val="80%"/>
        <a:buFont typeface="Wingdings" pitchFamily="2" charset="2"/>
        <a:buChar char="l"/>
        <a:defRPr kumimoji="1" sz="2400" b="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+mn-ea"/>
          <a:cs typeface="+mn-cs"/>
        </a:defRPr>
      </a:lvl1pPr>
      <a:lvl2pPr marL="628650" indent="-271463" algn="l" rtl="0" eaLnBrk="1" fontAlgn="base" hangingPunct="1">
        <a:spcBef>
          <a:spcPct val="20%"/>
        </a:spcBef>
        <a:spcAft>
          <a:spcPct val="0%"/>
        </a:spcAft>
        <a:buFont typeface="Wingdings" pitchFamily="2" charset="2"/>
        <a:buChar char="§"/>
        <a:defRPr kumimoji="1" sz="2200" b="0">
          <a:solidFill>
            <a:schemeClr val="tx1"/>
          </a:solidFill>
          <a:latin typeface="Calibri" pitchFamily="34" charset="0"/>
        </a:defRPr>
      </a:lvl2pPr>
      <a:lvl3pPr marL="900113" indent="-257175" algn="l" rtl="0" eaLnBrk="1" fontAlgn="base" hangingPunct="1">
        <a:spcBef>
          <a:spcPct val="20%"/>
        </a:spcBef>
        <a:spcAft>
          <a:spcPct val="0%"/>
        </a:spcAft>
        <a:buClr>
          <a:schemeClr val="accent2"/>
        </a:buClr>
        <a:buChar char="•"/>
        <a:defRPr kumimoji="1" sz="2000" b="0">
          <a:solidFill>
            <a:schemeClr val="tx1"/>
          </a:solidFill>
          <a:latin typeface="Calibri" pitchFamily="34" charset="0"/>
        </a:defRPr>
      </a:lvl3pPr>
      <a:lvl4pPr marL="1071563" indent="-171450" algn="l" rtl="0" eaLnBrk="1" fontAlgn="base" hangingPunct="1">
        <a:spcBef>
          <a:spcPct val="20%"/>
        </a:spcBef>
        <a:spcAft>
          <a:spcPct val="0%"/>
        </a:spcAft>
        <a:buFont typeface="Wingdings" panose="05000000000000000000" pitchFamily="2" charset="2"/>
        <a:buChar char="§"/>
        <a:defRPr kumimoji="1" b="0">
          <a:solidFill>
            <a:schemeClr val="tx1"/>
          </a:solidFill>
          <a:latin typeface="Calibri" pitchFamily="34" charset="0"/>
        </a:defRPr>
      </a:lvl4pPr>
      <a:lvl5pPr marL="1257300" indent="-185738" algn="l" rtl="0" eaLnBrk="1" fontAlgn="base" hangingPunct="1">
        <a:spcBef>
          <a:spcPct val="20%"/>
        </a:spcBef>
        <a:spcAft>
          <a:spcPct val="0%"/>
        </a:spcAft>
        <a:buClr>
          <a:schemeClr val="accent2"/>
        </a:buClr>
        <a:buChar char="•"/>
        <a:defRPr kumimoji="1" sz="1800" b="0">
          <a:solidFill>
            <a:schemeClr val="tx1"/>
          </a:solidFill>
          <a:latin typeface="Calibri" pitchFamily="34" charset="0"/>
        </a:defRPr>
      </a:lvl5pPr>
      <a:lvl6pPr marL="1414463" indent="-128588" algn="l" rtl="0" eaLnBrk="1" fontAlgn="base" hangingPunct="1">
        <a:spcBef>
          <a:spcPct val="20%"/>
        </a:spcBef>
        <a:spcAft>
          <a:spcPct val="0%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%"/>
        </a:spcBef>
        <a:spcAft>
          <a:spcPct val="0%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%"/>
        </a:spcBef>
        <a:spcAft>
          <a:spcPct val="0%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%"/>
        </a:spcBef>
        <a:spcAft>
          <a:spcPct val="0%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1.png"/><Relationship Id="rId2" Type="http://purl.oclc.org/ooxml/officeDocument/relationships/notesSlide" Target="../notesSlides/notesSlide1.xml"/><Relationship Id="rId1" Type="http://purl.oclc.org/ooxml/officeDocument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10.png"/><Relationship Id="rId2" Type="http://purl.oclc.org/ooxml/officeDocument/relationships/hyperlink" Target="https://medium.com/deeper-learning/glossary-of-deep-learning-word-embedding-f90c3cec34ca" TargetMode="External"/><Relationship Id="rId1" Type="http://purl.oclc.org/ooxml/officeDocument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purl.oclc.org/ooxml/officeDocument/relationships/image" Target="../media/image11.png"/><Relationship Id="rId1" Type="http://purl.oclc.org/ooxml/officeDocument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purl.oclc.org/ooxml/officeDocument/relationships/image" Target="../media/image12.png"/><Relationship Id="rId1" Type="http://purl.oclc.org/ooxml/officeDocument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purl.oclc.org/ooxml/officeDocument/relationships/image" Target="../media/image13.png"/><Relationship Id="rId1" Type="http://purl.oclc.org/ooxml/officeDocument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purl.oclc.org/ooxml/officeDocument/relationships/image" Target="../media/image14.png"/><Relationship Id="rId1" Type="http://purl.oclc.org/ooxml/officeDocument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purl.oclc.org/ooxml/officeDocument/relationships/image" Target="../media/image15.png"/><Relationship Id="rId1" Type="http://purl.oclc.org/ooxml/officeDocument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purl.oclc.org/ooxml/officeDocument/relationships/image" Target="../media/image16.png"/><Relationship Id="rId1" Type="http://purl.oclc.org/ooxml/officeDocument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18.png"/><Relationship Id="rId2" Type="http://purl.oclc.org/ooxml/officeDocument/relationships/image" Target="../media/image17.png"/><Relationship Id="rId1" Type="http://purl.oclc.org/ooxml/officeDocument/relationships/slideLayout" Target="../slideLayouts/slideLayout3.xml"/><Relationship Id="rId4" Type="http://purl.oclc.org/ooxml/officeDocument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purl.oclc.org/ooxml/officeDocument/relationships/image" Target="../media/image20.png"/><Relationship Id="rId1" Type="http://purl.oclc.org/ooxml/officeDocument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purl.oclc.org/ooxml/officeDocument/relationships/image" Target="../media/image21.png"/><Relationship Id="rId1" Type="http://purl.oclc.org/ooxml/officeDocument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purl.oclc.org/ooxml/officeDocument/relationships/image" Target="../media/image10.png"/><Relationship Id="rId1" Type="http://purl.oclc.org/ooxml/officeDocument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purl.oclc.org/ooxml/officeDocument/relationships/image" Target="../media/image22.png"/><Relationship Id="rId1" Type="http://purl.oclc.org/ooxml/officeDocument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purl.oclc.org/ooxml/officeDocument/relationships/image" Target="../media/image23.png"/><Relationship Id="rId1" Type="http://purl.oclc.org/ooxml/officeDocument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image" Target="../media/image24.png"/><Relationship Id="rId2" Type="http://purl.oclc.org/ooxml/officeDocument/relationships/hyperlink" Target="https://arxiv.org/abs/1607.06450" TargetMode="External"/><Relationship Id="rId1" Type="http://purl.oclc.org/ooxml/officeDocument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purl.oclc.org/ooxml/officeDocument/relationships/image" Target="../media/image25.png"/><Relationship Id="rId1" Type="http://purl.oclc.org/ooxml/officeDocument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purl.oclc.org/ooxml/officeDocument/relationships/image" Target="../media/image26.png"/><Relationship Id="rId1" Type="http://purl.oclc.org/ooxml/officeDocument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purl.oclc.org/ooxml/officeDocument/relationships/image" Target="../media/image27.png"/><Relationship Id="rId1" Type="http://purl.oclc.org/ooxml/officeDocument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purl.oclc.org/ooxml/officeDocument/relationships/image" Target="../media/image28.gif"/><Relationship Id="rId1" Type="http://purl.oclc.org/ooxml/officeDocument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purl.oclc.org/ooxml/officeDocument/relationships/image" Target="../media/image29.gif"/><Relationship Id="rId1" Type="http://purl.oclc.org/ooxml/officeDocument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purl.oclc.org/ooxml/officeDocument/relationships/image" Target="../media/image30.png"/><Relationship Id="rId1" Type="http://purl.oclc.org/ooxml/officeDocument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purl.oclc.org/ooxml/officeDocument/relationships/image" Target="../media/image31.png"/><Relationship Id="rId1" Type="http://purl.oclc.org/ooxml/officeDocument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purl.oclc.org/ooxml/officeDocument/relationships/image" Target="../media/image32.png"/><Relationship Id="rId1" Type="http://purl.oclc.org/ooxml/officeDocument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purl.oclc.org/ooxml/officeDocument/relationships/image" Target="../media/image33.png"/><Relationship Id="rId1" Type="http://purl.oclc.org/ooxml/officeDocument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purl.oclc.org/ooxml/officeDocument/relationships/hyperlink" Target="https://ai.googleblog.com/2017/08/transformer-novel-neural-network.html" TargetMode="External"/><Relationship Id="rId2" Type="http://purl.oclc.org/ooxml/officeDocument/relationships/hyperlink" Target="https://arxiv.org/abs/1706.03762" TargetMode="External"/><Relationship Id="rId1" Type="http://purl.oclc.org/ooxml/officeDocument/relationships/slideLayout" Target="../slideLayouts/slideLayout3.xml"/><Relationship Id="rId4" Type="http://purl.oclc.org/ooxml/officeDocument/relationships/hyperlink" Target="http://jalammar.github.io/illustrated-transformer/" TargetMode="External"/></Relationships>
</file>

<file path=ppt/slides/_rels/slide3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purl.oclc.org/ooxml/officeDocument/relationships/hyperlink" Target="https://colab.research.google.com/drive/1RhmL0BqNe52FEbdSyLpkfVuCZxE7b5ke" TargetMode="External"/><Relationship Id="rId2" Type="http://purl.oclc.org/ooxml/officeDocument/relationships/hyperlink" Target="http://jalammar.github.io/illustrated-bert/" TargetMode="External"/><Relationship Id="rId1" Type="http://purl.oclc.org/ooxml/officeDocument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image" Target="../media/image4.png"/><Relationship Id="rId2" Type="http://purl.oclc.org/ooxml/officeDocument/relationships/image" Target="../media/image3.png"/><Relationship Id="rId1" Type="http://purl.oclc.org/ooxml/officeDocument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purl.oclc.org/ooxml/officeDocument/relationships/image" Target="../media/image34.png"/><Relationship Id="rId1" Type="http://purl.oclc.org/ooxml/officeDocument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purl.oclc.org/ooxml/officeDocument/relationships/image" Target="../media/image35.png"/><Relationship Id="rId1" Type="http://purl.oclc.org/ooxml/officeDocument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purl.oclc.org/ooxml/officeDocument/relationships/image" Target="../media/image36.png"/><Relationship Id="rId1" Type="http://purl.oclc.org/ooxml/officeDocument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purl.oclc.org/ooxml/officeDocument/relationships/image" Target="../media/image37.png"/><Relationship Id="rId1" Type="http://purl.oclc.org/ooxml/officeDocument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purl.oclc.org/ooxml/officeDocument/relationships/image" Target="../media/image38.tiff"/><Relationship Id="rId1" Type="http://purl.oclc.org/ooxml/officeDocument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purl.oclc.org/ooxml/officeDocument/relationships/image" Target="../media/image39.png"/><Relationship Id="rId1" Type="http://purl.oclc.org/ooxml/officeDocument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purl.oclc.org/ooxml/officeDocument/relationships/image" Target="../media/image41.png"/><Relationship Id="rId2" Type="http://purl.oclc.org/ooxml/officeDocument/relationships/image" Target="../media/image40.png"/><Relationship Id="rId1" Type="http://purl.oclc.org/ooxml/officeDocument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image" Target="../media/image5.png"/><Relationship Id="rId1" Type="http://purl.oclc.org/ooxml/officeDocument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purl.oclc.org/ooxml/officeDocument/relationships/image" Target="../media/image42.png"/><Relationship Id="rId1" Type="http://purl.oclc.org/ooxml/officeDocument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purl.oclc.org/ooxml/officeDocument/relationships/image" Target="../media/image43.png"/><Relationship Id="rId1" Type="http://purl.oclc.org/ooxml/officeDocument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purl.oclc.org/ooxml/officeDocument/relationships/image" Target="../media/image44.png"/><Relationship Id="rId1" Type="http://purl.oclc.org/ooxml/officeDocument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purl.oclc.org/ooxml/officeDocument/relationships/image" Target="../media/image45.png"/><Relationship Id="rId1" Type="http://purl.oclc.org/ooxml/officeDocument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purl.oclc.org/ooxml/officeDocument/relationships/image" Target="../media/image47.png"/><Relationship Id="rId2" Type="http://purl.oclc.org/ooxml/officeDocument/relationships/image" Target="../media/image46.png"/><Relationship Id="rId1" Type="http://purl.oclc.org/ooxml/officeDocument/relationships/slideLayout" Target="../slideLayouts/slideLayout4.xml"/><Relationship Id="rId4" Type="http://purl.oclc.org/ooxml/officeDocument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2" Type="http://purl.oclc.org/ooxml/officeDocument/relationships/image" Target="../media/image49.png"/><Relationship Id="rId1" Type="http://purl.oclc.org/ooxml/officeDocument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purl.oclc.org/ooxml/officeDocument/relationships/image" Target="../media/image50.png"/><Relationship Id="rId1" Type="http://purl.oclc.org/ooxml/officeDocument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purl.oclc.org/ooxml/officeDocument/relationships/image" Target="../media/image51.png"/><Relationship Id="rId1" Type="http://purl.oclc.org/ooxml/officeDocument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purl.oclc.org/ooxml/officeDocument/relationships/hyperlink" Target="https://github.com/google-research/bert" TargetMode="External"/><Relationship Id="rId2" Type="http://purl.oclc.org/ooxml/officeDocument/relationships/hyperlink" Target="http://jalammar.github.io/illustrated-bert/" TargetMode="External"/><Relationship Id="rId1" Type="http://purl.oclc.org/ooxml/officeDocument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purl.oclc.org/ooxml/officeDocument/relationships/image" Target="../media/image6.png"/><Relationship Id="rId1" Type="http://purl.oclc.org/ooxml/officeDocument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purl.oclc.org/ooxml/officeDocument/relationships/image" Target="../media/image52.png"/><Relationship Id="rId1" Type="http://purl.oclc.org/ooxml/officeDocument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purl.oclc.org/ooxml/officeDocument/relationships/image" Target="../media/image53.png"/><Relationship Id="rId1" Type="http://purl.oclc.org/ooxml/officeDocument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purl.oclc.org/ooxml/officeDocument/relationships/image" Target="../media/image54.png"/><Relationship Id="rId1" Type="http://purl.oclc.org/ooxml/officeDocument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purl.oclc.org/ooxml/officeDocument/relationships/image" Target="../media/image56.png"/><Relationship Id="rId2" Type="http://purl.oclc.org/ooxml/officeDocument/relationships/image" Target="../media/image55.png"/><Relationship Id="rId1" Type="http://purl.oclc.org/ooxml/officeDocument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purl.oclc.org/ooxml/officeDocument/relationships/image" Target="../media/image57.png"/><Relationship Id="rId1" Type="http://purl.oclc.org/ooxml/officeDocument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purl.oclc.org/ooxml/officeDocument/relationships/image" Target="../media/image58.png"/><Relationship Id="rId1" Type="http://purl.oclc.org/ooxml/officeDocument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purl.oclc.org/ooxml/officeDocument/relationships/image" Target="../media/image7.png"/><Relationship Id="rId1" Type="http://purl.oclc.org/ooxml/officeDocument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purl.oclc.org/ooxml/officeDocument/relationships/image" Target="../media/image60.png"/><Relationship Id="rId2" Type="http://purl.oclc.org/ooxml/officeDocument/relationships/image" Target="../media/image59.png"/><Relationship Id="rId1" Type="http://purl.oclc.org/ooxml/officeDocument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purl.oclc.org/ooxml/officeDocument/relationships/image" Target="../media/image61.png"/><Relationship Id="rId1" Type="http://purl.oclc.org/ooxml/officeDocument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purl.oclc.org/ooxml/officeDocument/relationships/image" Target="../media/image8.png"/><Relationship Id="rId1" Type="http://purl.oclc.org/ooxml/officeDocument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purl.oclc.org/ooxml/officeDocument/relationships/image" Target="../media/image9.png"/><Relationship Id="rId1" Type="http://purl.oclc.org/ooxml/officeDocument/relationships/slideLayout" Target="../slideLayouts/slideLayout4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pc="-1" dirty="0">
                <a:solidFill>
                  <a:srgbClr val="000000"/>
                </a:solidFill>
              </a:rPr>
              <a:t>Transformer and BERT</a:t>
            </a:r>
            <a:endParaRPr lang="en-US" dirty="0">
              <a:effectLst/>
            </a:endParaRP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spcBef>
                <a:spcPts val="479"/>
              </a:spcBef>
              <a:defRPr/>
            </a:pPr>
            <a:r>
              <a:rPr lang="en-CA" spc="-1" dirty="0">
                <a:solidFill>
                  <a:srgbClr val="000000"/>
                </a:solidFill>
              </a:rPr>
              <a:t>Human Language Technologies</a:t>
            </a:r>
          </a:p>
          <a:p>
            <a:pPr>
              <a:spcBef>
                <a:spcPts val="479"/>
              </a:spcBef>
              <a:defRPr/>
            </a:pPr>
            <a:r>
              <a:rPr lang="en-US" i="1" dirty="0" err="1"/>
              <a:t>Dipartimento</a:t>
            </a:r>
            <a:r>
              <a:rPr lang="en-US" i="1" dirty="0"/>
              <a:t> di Informatica</a:t>
            </a:r>
            <a:endParaRPr lang="en-CA" spc="-1" dirty="0">
              <a:latin typeface="Arial"/>
            </a:endParaRPr>
          </a:p>
          <a:p>
            <a:pPr>
              <a:spcBef>
                <a:spcPts val="479"/>
              </a:spcBef>
              <a:defRPr/>
            </a:pPr>
            <a:r>
              <a:rPr lang="en-CA" spc="-1" dirty="0">
                <a:solidFill>
                  <a:srgbClr val="000000"/>
                </a:solidFill>
              </a:rPr>
              <a:t>Giuseppe Attardi</a:t>
            </a:r>
            <a:endParaRPr lang="en-US" sz="2400" i="1" dirty="0"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B1947-6967-4791-914F-12ECC53166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w Cen MT"/>
              </a:rPr>
              <a:t>Pictures from Jay </a:t>
            </a:r>
            <a:r>
              <a:rPr lang="en-US">
                <a:latin typeface="Tw Cen MT"/>
              </a:rPr>
              <a:t>Alamma</a:t>
            </a:r>
            <a:endParaRPr lang="en-US" dirty="0"/>
          </a:p>
        </p:txBody>
      </p:sp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9115642" y="115887"/>
            <a:ext cx="1090181" cy="1256502"/>
            <a:chOff x="419" y="2976"/>
            <a:chExt cx="959" cy="1057"/>
          </a:xfrm>
        </p:grpSpPr>
        <p:pic>
          <p:nvPicPr>
            <p:cNvPr id="3077" name="Picture 7" descr="cherubin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" y="2976"/>
              <a:ext cx="822" cy="888"/>
            </a:xfrm>
            <a:prstGeom prst="rect">
              <a:avLst/>
            </a:prstGeom>
            <a:noFill/>
            <a:ln w="9525">
              <a:noFill/>
              <a:miter lim="800%"/>
              <a:headEnd/>
              <a:tailEnd/>
            </a:ln>
          </p:spPr>
        </p:pic>
        <p:sp>
          <p:nvSpPr>
            <p:cNvPr id="3078" name="Text Box 8"/>
            <p:cNvSpPr txBox="1">
              <a:spLocks noChangeArrowheads="1"/>
            </p:cNvSpPr>
            <p:nvPr/>
          </p:nvSpPr>
          <p:spPr bwMode="auto">
            <a:xfrm>
              <a:off x="419" y="3839"/>
              <a:ext cx="959" cy="194"/>
            </a:xfrm>
            <a:prstGeom prst="rect">
              <a:avLst/>
            </a:prstGeom>
            <a:noFill/>
            <a:ln w="9525">
              <a:noFill/>
              <a:miter lim="800%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900">
                  <a:solidFill>
                    <a:srgbClr val="006699"/>
                  </a:solidFill>
                  <a:latin typeface="Palatino Linotype" pitchFamily="18" charset="0"/>
                </a:rPr>
                <a:t>Università di Pisa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Word Embeddings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1123949"/>
            <a:ext cx="4190999" cy="5219704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buFont typeface="Arial"/>
              <a:buChar char="•"/>
              <a:defRPr/>
            </a:pPr>
            <a:r>
              <a:rPr lang="en-US" sz="2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each input word is turned into a </a:t>
            </a:r>
            <a:r>
              <a:rPr lang="en-US" sz="2200" b="0" i="0" u="sng" strike="noStrike" cap="none" spc="0" dirty="0">
                <a:latin typeface="Calibri"/>
                <a:ea typeface="Calibri"/>
                <a:cs typeface="Calibri"/>
                <a:hlinkClick r:id="rId2"/>
              </a:rPr>
              <a:t>word embedding</a:t>
            </a:r>
            <a:r>
              <a:rPr lang="en-US" sz="2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vector</a:t>
            </a:r>
            <a:endParaRPr sz="22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  <a:defRPr/>
            </a:pPr>
            <a:r>
              <a:rPr lang="en-US" sz="2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vectors flow through each of the two layers of the encoder</a:t>
            </a:r>
            <a:endParaRPr sz="22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  <a:defRPr/>
            </a:pPr>
            <a:r>
              <a:rPr lang="en-US" sz="2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word in each position flows through its own path in the encoder</a:t>
            </a:r>
          </a:p>
          <a:p>
            <a:pPr>
              <a:buFont typeface="Arial"/>
              <a:buChar char="•"/>
              <a:defRPr/>
            </a:pPr>
            <a:r>
              <a:rPr lang="en-US" sz="2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There are dependencies between these paths in the self-attention layer</a:t>
            </a:r>
          </a:p>
          <a:p>
            <a:pPr>
              <a:buFont typeface="Arial"/>
              <a:buChar char="•"/>
              <a:defRPr/>
            </a:pPr>
            <a:r>
              <a:rPr lang="en-US" sz="22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feed-forward layers are independent and thus the various paths can be executed in </a:t>
            </a:r>
            <a:r>
              <a:rPr lang="en-US" sz="2200" b="0" i="0" u="none" strike="noStrike" cap="none" spc="0" dirty="0">
                <a:solidFill>
                  <a:srgbClr val="C00000"/>
                </a:solidFill>
                <a:ea typeface="Calibri"/>
                <a:cs typeface="Calibri"/>
              </a:rPr>
              <a:t>parallel</a:t>
            </a:r>
            <a:endParaRPr sz="2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86500" y="1123949"/>
            <a:ext cx="4907674" cy="49076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</a:rPr>
              <a:t>Self Attention</a:t>
            </a:r>
            <a:endParaRPr/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1296000"/>
            <a:ext cx="5019480" cy="523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As the model processes each word, self attention allows it to look at </a:t>
            </a:r>
            <a:r>
              <a:rPr lang="en-US" sz="2400" b="0" strike="noStrike" spc="0">
                <a:solidFill>
                  <a:srgbClr val="C00000"/>
                </a:solidFill>
                <a:latin typeface="Calibri"/>
              </a:rPr>
              <a:t>other words</a:t>
            </a:r>
            <a:r>
              <a:rPr lang="en-US" sz="2400" b="0" strike="noStrike" spc="0">
                <a:solidFill>
                  <a:srgbClr val="000000"/>
                </a:solidFill>
                <a:latin typeface="Calibri"/>
              </a:rPr>
              <a:t> in the input sequence for clues that can help lead to a better encoding for this word.</a:t>
            </a:r>
            <a:endParaRPr/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When the model is processing the word “it”, self-attention allows it to associate “it” with “animal”.</a:t>
            </a:r>
            <a:endParaRPr lang="en-US" sz="2400" b="0" strike="noStrike" spc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6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4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Self-attention allows the Transformer to bake into one word hidden vector the “understanding” of other relevant words</a:t>
            </a:r>
            <a:endParaRPr/>
          </a:p>
        </p:txBody>
      </p:sp>
      <p:pic>
        <p:nvPicPr>
          <p:cNvPr id="6" name="Picture 97"/>
          <p:cNvPicPr/>
          <p:nvPr/>
        </p:nvPicPr>
        <p:blipFill>
          <a:blip r:embed="rId2"/>
          <a:stretch/>
        </p:blipFill>
        <p:spPr bwMode="auto">
          <a:xfrm>
            <a:off x="6973920" y="1224000"/>
            <a:ext cx="4906080" cy="463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  <a:ea typeface="Tw Cen MT Condensed"/>
                <a:cs typeface="Tw Cen MT Condensed"/>
              </a:rPr>
              <a:t>Self-Attention in Detail</a:t>
            </a:r>
            <a:endParaRPr sz="4000" b="0" strike="noStrike" spc="-1">
              <a:solidFill>
                <a:srgbClr val="000000"/>
              </a:solidFill>
              <a:latin typeface="Tw Cen MT Condensed"/>
              <a:ea typeface="Tw Cen MT Condensed"/>
              <a:cs typeface="Tw Cen MT Condensed"/>
            </a:endParaRPr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4968000"/>
            <a:ext cx="9600840" cy="156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100"/>
          <p:cNvPicPr/>
          <p:nvPr/>
        </p:nvPicPr>
        <p:blipFill>
          <a:blip r:embed="rId2"/>
          <a:stretch/>
        </p:blipFill>
        <p:spPr bwMode="auto">
          <a:xfrm>
            <a:off x="1676520" y="1079999"/>
            <a:ext cx="6163200" cy="3888000"/>
          </a:xfrm>
          <a:prstGeom prst="rect">
            <a:avLst/>
          </a:prstGeom>
          <a:ln>
            <a:noFill/>
          </a:ln>
        </p:spPr>
      </p:pic>
      <p:sp>
        <p:nvSpPr>
          <p:cNvPr id="7" name=" 6"/>
          <p:cNvSpPr/>
          <p:nvPr/>
        </p:nvSpPr>
        <p:spPr bwMode="auto">
          <a:xfrm>
            <a:off x="1761424" y="5311139"/>
            <a:ext cx="9220899" cy="1165860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14800" indent="-514800">
              <a:buFont typeface="Arial"/>
              <a:buChar char="•"/>
              <a:defRPr/>
            </a:pPr>
            <a:r>
              <a:rPr sz="2200" b="0" i="0" u="none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For each word, we create a </a:t>
            </a:r>
            <a:r>
              <a:rPr sz="2200" b="0" i="0" u="none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Query </a:t>
            </a:r>
            <a:r>
              <a:rPr sz="2200" b="0" i="0" u="none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vector, a </a:t>
            </a:r>
            <a:r>
              <a:rPr sz="2200" b="0" i="0" u="none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Key </a:t>
            </a:r>
            <a:r>
              <a:rPr sz="2200" b="0" i="0" u="none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vector, and a </a:t>
            </a:r>
            <a:r>
              <a:rPr sz="2200" b="0" i="0" u="none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Value </a:t>
            </a:r>
            <a:r>
              <a:rPr sz="2200" b="0" i="0" u="none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vector.</a:t>
            </a:r>
          </a:p>
          <a:p>
            <a:pPr marL="514800" indent="-514800">
              <a:buFont typeface="Arial"/>
              <a:buChar char="•"/>
              <a:defRPr/>
            </a:pPr>
            <a:r>
              <a:rPr sz="2200" b="0" i="0" u="none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These vectors are created by multiplying the embedding by three matrices that were trained during the training process.</a:t>
            </a:r>
            <a:br>
              <a:rPr sz="1350" b="0" i="0" u="none">
                <a:solidFill>
                  <a:srgbClr val="222222"/>
                </a:solidFill>
                <a:latin typeface="Liberation Sans"/>
                <a:ea typeface="Liberation Sans"/>
                <a:cs typeface="Liberation Sans"/>
              </a:rPr>
            </a:br>
            <a:endParaRPr sz="1350" b="0" i="0" u="none">
              <a:solidFill>
                <a:srgbClr val="222222"/>
              </a:solidFill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 bwMode="auto">
          <a:xfrm>
            <a:off x="8800858" y="2197290"/>
            <a:ext cx="2419589" cy="256520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>
                <a:latin typeface="+mj-lt"/>
              </a:rPr>
              <a:t>q</a:t>
            </a:r>
            <a:r>
              <a:rPr lang="en-US" sz="2800" baseline="-25%" dirty="0">
                <a:latin typeface="+mj-lt"/>
              </a:rPr>
              <a:t>i</a:t>
            </a:r>
            <a:r>
              <a:rPr lang="en-US" sz="2800" dirty="0">
                <a:latin typeface="+mj-lt"/>
              </a:rPr>
              <a:t> = </a:t>
            </a:r>
            <a:r>
              <a:rPr lang="en-US" sz="2800" dirty="0" err="1">
                <a:latin typeface="+mj-lt"/>
              </a:rPr>
              <a:t>W</a:t>
            </a:r>
            <a:r>
              <a:rPr lang="en-US" sz="2800" baseline="30%" dirty="0" err="1">
                <a:latin typeface="+mj-lt"/>
              </a:rPr>
              <a:t>Q</a:t>
            </a:r>
            <a:r>
              <a:rPr lang="en-US" sz="2800" dirty="0" err="1">
                <a:latin typeface="+mj-lt"/>
              </a:rPr>
              <a:t>X</a:t>
            </a:r>
            <a:r>
              <a:rPr lang="en-US" sz="2800" baseline="-25%" dirty="0" err="1">
                <a:latin typeface="+mj-lt"/>
              </a:rPr>
              <a:t>i</a:t>
            </a:r>
            <a:endParaRPr lang="en-US" dirty="0">
              <a:latin typeface="+mj-lt"/>
            </a:endParaRPr>
          </a:p>
          <a:p>
            <a:pPr marL="0" indent="0">
              <a:buNone/>
              <a:defRPr/>
            </a:pPr>
            <a:endParaRPr lang="en-US" dirty="0">
              <a:latin typeface="+mj-lt"/>
            </a:endParaRPr>
          </a:p>
          <a:p>
            <a:pPr marL="0" indent="0">
              <a:buNone/>
              <a:defRPr/>
            </a:pPr>
            <a:r>
              <a:rPr lang="en-US" sz="2800" dirty="0" err="1">
                <a:latin typeface="+mj-lt"/>
              </a:rPr>
              <a:t>k</a:t>
            </a:r>
            <a:r>
              <a:rPr lang="en-US" sz="2800" baseline="-25%" dirty="0" err="1">
                <a:latin typeface="+mj-lt"/>
              </a:rPr>
              <a:t>i</a:t>
            </a:r>
            <a:r>
              <a:rPr lang="en-US" sz="2800" dirty="0">
                <a:latin typeface="+mj-lt"/>
              </a:rPr>
              <a:t> = W</a:t>
            </a:r>
            <a:r>
              <a:rPr lang="en-US" sz="2800" baseline="30%" dirty="0">
                <a:latin typeface="+mj-lt"/>
              </a:rPr>
              <a:t>K</a:t>
            </a:r>
            <a:r>
              <a:rPr lang="en-US" sz="2800" dirty="0">
                <a:latin typeface="+mj-lt"/>
              </a:rPr>
              <a:t> X</a:t>
            </a:r>
            <a:r>
              <a:rPr lang="en-US" sz="2800" baseline="-25%" dirty="0">
                <a:latin typeface="+mj-lt"/>
              </a:rPr>
              <a:t>i</a:t>
            </a:r>
            <a:endParaRPr lang="en-US" dirty="0">
              <a:latin typeface="+mj-lt"/>
            </a:endParaRPr>
          </a:p>
          <a:p>
            <a:pPr marL="0" indent="0">
              <a:buNone/>
              <a:defRPr/>
            </a:pPr>
            <a:endParaRPr lang="en-US" dirty="0">
              <a:latin typeface="+mj-lt"/>
            </a:endParaRPr>
          </a:p>
          <a:p>
            <a:pPr marL="0" indent="0">
              <a:buNone/>
              <a:defRPr/>
            </a:pPr>
            <a:r>
              <a:rPr lang="en-US" sz="2800" dirty="0">
                <a:latin typeface="+mj-lt"/>
              </a:rPr>
              <a:t>v</a:t>
            </a:r>
            <a:r>
              <a:rPr lang="en-US" sz="2800" baseline="-25%" dirty="0">
                <a:latin typeface="+mj-lt"/>
              </a:rPr>
              <a:t>i</a:t>
            </a:r>
            <a:r>
              <a:rPr lang="en-US" sz="2800" dirty="0">
                <a:latin typeface="+mj-lt"/>
              </a:rPr>
              <a:t> = W</a:t>
            </a:r>
            <a:r>
              <a:rPr lang="en-US" sz="2800" baseline="30%" dirty="0">
                <a:latin typeface="+mj-lt"/>
              </a:rPr>
              <a:t>V</a:t>
            </a:r>
            <a:r>
              <a:rPr lang="en-US" sz="2800" dirty="0">
                <a:latin typeface="+mj-lt"/>
              </a:rPr>
              <a:t> X</a:t>
            </a:r>
            <a:r>
              <a:rPr lang="en-US" sz="2800" baseline="-25%" dirty="0">
                <a:latin typeface="+mj-lt"/>
              </a:rPr>
              <a:t>i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  <a:ea typeface="Tw Cen MT Condensed"/>
                <a:cs typeface="Tw Cen MT Condensed"/>
              </a:rPr>
              <a:t>Score Calculation</a:t>
            </a:r>
            <a:endParaRPr sz="4000" b="0" strike="noStrike" spc="-1">
              <a:solidFill>
                <a:srgbClr val="000000"/>
              </a:solidFill>
              <a:latin typeface="Tw Cen MT Condensed"/>
              <a:ea typeface="Tw Cen MT Condensed"/>
              <a:cs typeface="Tw Cen MT Condensed"/>
            </a:endParaRPr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1224000"/>
            <a:ext cx="3579480" cy="530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The softmax score determines how much each word will be contribute to this position.</a:t>
            </a:r>
            <a:endParaRPr/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The word at this position will have the highest softmax score, but sometimes it’s useful to attend to other words that are relevant to the current position.</a:t>
            </a:r>
            <a:endParaRPr/>
          </a:p>
        </p:txBody>
      </p:sp>
      <p:pic>
        <p:nvPicPr>
          <p:cNvPr id="6" name="Picture 103"/>
          <p:cNvPicPr/>
          <p:nvPr/>
        </p:nvPicPr>
        <p:blipFill>
          <a:blip r:embed="rId2"/>
          <a:stretch/>
        </p:blipFill>
        <p:spPr bwMode="auto">
          <a:xfrm>
            <a:off x="5544000" y="1080000"/>
            <a:ext cx="6606360" cy="416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endParaRPr lang="en-US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415160" y="1152000"/>
            <a:ext cx="4344840" cy="475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106"/>
          <p:cNvPicPr/>
          <p:nvPr/>
        </p:nvPicPr>
        <p:blipFill>
          <a:blip r:embed="rId2"/>
          <a:stretch/>
        </p:blipFill>
        <p:spPr bwMode="auto">
          <a:xfrm>
            <a:off x="1415160" y="940937"/>
            <a:ext cx="5988960" cy="5691960"/>
          </a:xfrm>
          <a:prstGeom prst="rect">
            <a:avLst/>
          </a:prstGeom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Self-Attention Output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 bwMode="auto">
          <a:xfrm>
            <a:off x="7953374" y="1987677"/>
            <a:ext cx="3343275" cy="3136772"/>
          </a:xfrm>
        </p:spPr>
        <p:txBody>
          <a:bodyPr/>
          <a:lstStyle/>
          <a:p>
            <a:pPr marL="0" indent="0">
              <a:lnSpc>
                <a:spcPct val="150%"/>
              </a:lnSpc>
              <a:buNone/>
              <a:defRPr/>
            </a:pPr>
            <a:r>
              <a:rPr lang="en-US">
                <a:latin typeface="+mj-lt"/>
              </a:rPr>
              <a:t>Q = W</a:t>
            </a:r>
            <a:r>
              <a:rPr lang="en-US" baseline="30%">
                <a:latin typeface="+mj-lt"/>
              </a:rPr>
              <a:t>Q</a:t>
            </a:r>
            <a:r>
              <a:rPr lang="en-US">
                <a:latin typeface="+mj-lt"/>
              </a:rPr>
              <a:t> X</a:t>
            </a:r>
            <a:endParaRPr/>
          </a:p>
          <a:p>
            <a:pPr marL="0" indent="0">
              <a:lnSpc>
                <a:spcPct val="150%"/>
              </a:lnSpc>
              <a:buNone/>
              <a:defRPr/>
            </a:pPr>
            <a:r>
              <a:rPr lang="en-US">
                <a:latin typeface="+mj-lt"/>
              </a:rPr>
              <a:t>K = W</a:t>
            </a:r>
            <a:r>
              <a:rPr lang="en-US" baseline="30%">
                <a:latin typeface="+mj-lt"/>
              </a:rPr>
              <a:t>K</a:t>
            </a:r>
            <a:r>
              <a:rPr lang="en-US">
                <a:latin typeface="+mj-lt"/>
              </a:rPr>
              <a:t> X</a:t>
            </a:r>
            <a:endParaRPr/>
          </a:p>
          <a:p>
            <a:pPr marL="0" indent="0">
              <a:lnSpc>
                <a:spcPct val="150%"/>
              </a:lnSpc>
              <a:buNone/>
              <a:defRPr/>
            </a:pPr>
            <a:r>
              <a:rPr lang="en-US">
                <a:latin typeface="+mj-lt"/>
              </a:rPr>
              <a:t>V = W</a:t>
            </a:r>
            <a:r>
              <a:rPr lang="en-US" baseline="30%">
                <a:latin typeface="+mj-lt"/>
              </a:rPr>
              <a:t>V</a:t>
            </a:r>
            <a:r>
              <a:rPr lang="en-US">
                <a:latin typeface="+mj-lt"/>
              </a:rPr>
              <a:t> X</a:t>
            </a:r>
          </a:p>
          <a:p>
            <a:pPr marL="0" indent="0">
              <a:lnSpc>
                <a:spcPct val="150%"/>
              </a:lnSpc>
              <a:buNone/>
              <a:defRPr/>
            </a:pPr>
            <a:endParaRPr lang="en-US">
              <a:latin typeface="+mj-lt"/>
            </a:endParaRPr>
          </a:p>
          <a:p>
            <a:pPr marL="0" indent="0">
              <a:lnSpc>
                <a:spcPct val="150%"/>
              </a:lnSpc>
              <a:buNone/>
              <a:defRPr/>
            </a:pPr>
            <a:endParaRPr lang="en-US"/>
          </a:p>
          <a:p>
            <a:pPr marL="0" indent="0">
              <a:lnSpc>
                <a:spcPct val="150%"/>
              </a:lnSpc>
              <a:buNone/>
              <a:defRPr/>
            </a:pPr>
            <a:r>
              <a:rPr lang="en-US">
                <a:latin typeface="+mj-lt"/>
              </a:rPr>
              <a:t>Z = softmax(Q K</a:t>
            </a:r>
            <a:r>
              <a:rPr lang="en-US" baseline="30%">
                <a:latin typeface="+mj-lt"/>
              </a:rPr>
              <a:t>T</a:t>
            </a:r>
            <a:r>
              <a:rPr lang="en-US">
                <a:latin typeface="+mj-lt"/>
              </a:rPr>
              <a:t>) V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Matrix Computation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1238249"/>
            <a:ext cx="5118099" cy="5295904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r>
              <a:rPr sz="2200" b="0" i="0" u="none" dirty="0">
                <a:solidFill>
                  <a:srgbClr val="222222"/>
                </a:solidFill>
                <a:latin typeface="Liberation Sans"/>
                <a:ea typeface="Liberation Sans"/>
                <a:cs typeface="Liberation Sans"/>
              </a:rPr>
              <a:t>pack the vectors into a matrix </a:t>
            </a:r>
            <a:r>
              <a:rPr sz="2200" b="0" i="0" u="none" dirty="0">
                <a:solidFill>
                  <a:srgbClr val="70BF41"/>
                </a:solidFill>
                <a:latin typeface="Liberation Sans"/>
                <a:ea typeface="Liberation Sans"/>
                <a:cs typeface="Liberation Sans"/>
              </a:rPr>
              <a:t>X</a:t>
            </a:r>
            <a:r>
              <a:rPr sz="2200" b="0" i="0" u="none" dirty="0">
                <a:solidFill>
                  <a:srgbClr val="222222"/>
                </a:solidFill>
                <a:latin typeface="Liberation Sans"/>
                <a:ea typeface="Liberation Sans"/>
                <a:cs typeface="Liberation Sans"/>
              </a:rPr>
              <a:t>, and multiplying it by the weight matrices (</a:t>
            </a:r>
            <a:r>
              <a:rPr sz="2200" b="0" i="0" u="none" dirty="0">
                <a:solidFill>
                  <a:srgbClr val="B36AE2"/>
                </a:solidFill>
                <a:latin typeface="Liberation Sans"/>
                <a:ea typeface="Liberation Sans"/>
                <a:cs typeface="Liberation Sans"/>
              </a:rPr>
              <a:t>W</a:t>
            </a:r>
            <a:r>
              <a:rPr sz="2200" b="0" i="0" u="none" baseline="30%" dirty="0">
                <a:solidFill>
                  <a:srgbClr val="B36AE2"/>
                </a:solidFill>
                <a:latin typeface="Liberation Sans"/>
                <a:ea typeface="Liberation Sans"/>
                <a:cs typeface="Liberation Sans"/>
              </a:rPr>
              <a:t>Q</a:t>
            </a:r>
            <a:r>
              <a:rPr sz="2200" b="0" i="0" u="none" dirty="0">
                <a:solidFill>
                  <a:srgbClr val="222222"/>
                </a:solidFill>
                <a:latin typeface="Liberation Sans"/>
                <a:ea typeface="Liberation Sans"/>
                <a:cs typeface="Liberation Sans"/>
              </a:rPr>
              <a:t>, </a:t>
            </a:r>
            <a:r>
              <a:rPr sz="2200" b="0" i="0" u="none" dirty="0">
                <a:solidFill>
                  <a:srgbClr val="F39019"/>
                </a:solidFill>
                <a:latin typeface="Liberation Sans"/>
                <a:ea typeface="Liberation Sans"/>
                <a:cs typeface="Liberation Sans"/>
              </a:rPr>
              <a:t>W</a:t>
            </a:r>
            <a:r>
              <a:rPr sz="2200" b="0" i="0" u="none" baseline="30%" dirty="0">
                <a:solidFill>
                  <a:srgbClr val="F39019"/>
                </a:solidFill>
                <a:latin typeface="Liberation Sans"/>
                <a:ea typeface="Liberation Sans"/>
                <a:cs typeface="Liberation Sans"/>
              </a:rPr>
              <a:t>K</a:t>
            </a:r>
            <a:r>
              <a:rPr sz="2200" b="0" i="0" u="none" dirty="0">
                <a:solidFill>
                  <a:srgbClr val="222222"/>
                </a:solidFill>
                <a:latin typeface="Liberation Sans"/>
                <a:ea typeface="Liberation Sans"/>
                <a:cs typeface="Liberation Sans"/>
              </a:rPr>
              <a:t>, </a:t>
            </a:r>
            <a:r>
              <a:rPr sz="2200" b="0" i="0" u="none" dirty="0">
                <a:solidFill>
                  <a:srgbClr val="5CBCE9"/>
                </a:solidFill>
                <a:latin typeface="Liberation Sans"/>
                <a:ea typeface="Liberation Sans"/>
                <a:cs typeface="Liberation Sans"/>
              </a:rPr>
              <a:t>W</a:t>
            </a:r>
            <a:r>
              <a:rPr sz="2200" b="0" i="0" u="none" baseline="30%" dirty="0">
                <a:solidFill>
                  <a:srgbClr val="5CBCE9"/>
                </a:solidFill>
                <a:latin typeface="Liberation Sans"/>
                <a:ea typeface="Liberation Sans"/>
                <a:cs typeface="Liberation Sans"/>
              </a:rPr>
              <a:t>V</a:t>
            </a:r>
            <a:r>
              <a:rPr sz="2200" b="0" i="0" u="none" dirty="0">
                <a:solidFill>
                  <a:srgbClr val="222222"/>
                </a:solidFill>
                <a:latin typeface="Liberation Sans"/>
                <a:ea typeface="Liberation Sans"/>
                <a:cs typeface="Liberation Sans"/>
              </a:rPr>
              <a:t>) as a single matrix operation</a:t>
            </a:r>
            <a:endParaRPr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15666" y="984249"/>
            <a:ext cx="4358399" cy="43583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Multi-Head Attention</a:t>
            </a:r>
            <a:endParaRPr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 bwMode="auto">
          <a:xfrm>
            <a:off x="7707085" y="1278321"/>
            <a:ext cx="4016335" cy="5255830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dirty="0"/>
              <a:t>With simple self-attention: Only one way for a word to interact with others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Expands the model’s ability to focus on different positions</a:t>
            </a:r>
            <a:endParaRPr dirty="0"/>
          </a:p>
          <a:p>
            <a:pPr>
              <a:buFont typeface="Arial"/>
              <a:buChar char="•"/>
              <a:defRPr/>
            </a:pPr>
            <a:r>
              <a:rPr lang="en-US" dirty="0"/>
              <a:t>Multiple sets of Query/Key/Value weight matrices</a:t>
            </a:r>
          </a:p>
          <a:p>
            <a:r>
              <a:rPr lang="en-GB" dirty="0">
                <a:effectLst/>
              </a:rPr>
              <a:t>Apply attention, then concatenate outputs and pipe through linear layer </a:t>
            </a:r>
          </a:p>
          <a:p>
            <a:pPr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6" name="Picture 2" descr="http://jalammar.github.io/images/t/transformer_attention_heads_qkv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457234" y="1278322"/>
            <a:ext cx="6061279" cy="3581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Combine the heads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1239919"/>
            <a:ext cx="5234516" cy="5294234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r>
              <a:t>Concatenate all the attention heads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47333" y="1995233"/>
            <a:ext cx="5079999" cy="727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86839" y="1238249"/>
            <a:ext cx="1354526" cy="4798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969499" y="1996997"/>
            <a:ext cx="1024466" cy="7062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9355666" y="2296583"/>
            <a:ext cx="433988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b="1"/>
              <a:t>=</a:t>
            </a:r>
            <a:endParaRPr/>
          </a:p>
        </p:txBody>
      </p:sp>
      <p:sp>
        <p:nvSpPr>
          <p:cNvPr id="10" name="Rectangle 9"/>
          <p:cNvSpPr/>
          <p:nvPr/>
        </p:nvSpPr>
        <p:spPr bwMode="auto">
          <a:xfrm>
            <a:off x="7313082" y="2296582"/>
            <a:ext cx="434095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x</a:t>
            </a:r>
          </a:p>
        </p:txBody>
      </p:sp>
    </p:spTree>
  </p:cSld>
  <p:clrMapOvr>
    <a:masterClrMapping/>
  </p:clrMapOvr>
</p:sld>
</file>

<file path=ppt/slides/slide18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All together</a:t>
            </a:r>
            <a:endParaRPr/>
          </a:p>
        </p:txBody>
      </p:sp>
      <p:pic>
        <p:nvPicPr>
          <p:cNvPr id="5" name="Picture 2" descr="http://jalammar.github.io/images/t/transformer_multi-headed_self-attention-recap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58983" y="1058010"/>
            <a:ext cx="9514113" cy="5326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Attention Focus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 bwMode="auto">
          <a:xfrm>
            <a:off x="1795462" y="1239919"/>
            <a:ext cx="4200957" cy="5294234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/>
              <a:t>Where the different attention heads are focusing while encoding the word “it” in our example sentence:</a:t>
            </a:r>
          </a:p>
          <a:p>
            <a:pPr lvl="1">
              <a:buFont typeface="Arial"/>
              <a:buChar char="•"/>
              <a:defRPr/>
            </a:pPr>
            <a:r>
              <a:rPr lang="en-US" sz="22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one attention head is focusing most on "the animal"</a:t>
            </a:r>
          </a:p>
          <a:p>
            <a:pPr lvl="1">
              <a:buFont typeface="Arial"/>
              <a:buChar char="•"/>
              <a:defRPr/>
            </a:pPr>
            <a:r>
              <a:rPr lang="en-US" sz="22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another is focusing on "tired" </a:t>
            </a:r>
            <a:endParaRPr lang="en-US"/>
          </a:p>
        </p:txBody>
      </p:sp>
      <p:pic>
        <p:nvPicPr>
          <p:cNvPr id="6" name="Picture 2" descr="http://jalammar.github.io/images/t/transformer_self-attention_visualization_2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95999" y="1239920"/>
            <a:ext cx="5346091" cy="4821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Motivations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Sequence to sequence models with attention</a:t>
            </a:r>
            <a:r>
              <a:rPr lang="en-US"/>
              <a:t> are quite effective in transduction tasks</a:t>
            </a:r>
            <a:endParaRPr/>
          </a:p>
          <a:p>
            <a:pPr>
              <a:defRPr/>
            </a:pPr>
            <a:r>
              <a:rPr lang="en-US"/>
              <a:t>Their </a:t>
            </a:r>
            <a:r>
              <a:rPr lang="en-US">
                <a:solidFill>
                  <a:srgbClr val="C00000"/>
                </a:solidFill>
              </a:rPr>
              <a:t>sequential nature</a:t>
            </a:r>
            <a:r>
              <a:rPr lang="en-US"/>
              <a:t> limits though parallelism</a:t>
            </a:r>
            <a:endParaRPr/>
          </a:p>
          <a:p>
            <a:pPr>
              <a:defRPr/>
            </a:pPr>
            <a:r>
              <a:rPr lang="en-US"/>
              <a:t>The Transformer 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transduction model relies entirely on self-attention to compute representations of its input and output</a:t>
            </a:r>
          </a:p>
          <a:p>
            <a:pPr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It does </a:t>
            </a:r>
            <a:r>
              <a:rPr lang="en-US" sz="2400" b="0" i="0" u="none" strike="noStrike" cap="none" spc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not 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use sequence aligned </a:t>
            </a:r>
            <a:r>
              <a:rPr lang="en-US" sz="2400" b="0" i="0" u="none" strike="noStrike" cap="none" spc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RNNs nor convolutions</a:t>
            </a:r>
            <a:endParaRPr lang="en-US" sz="2400" b="0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Training costs are reduced</a:t>
            </a:r>
            <a:r>
              <a:rPr lang="en-US"/>
              <a:t> by 1-2 orders of magnitude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Point-wise Feed-Forward Network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1239919"/>
            <a:ext cx="4790016" cy="5294234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buFont typeface="Arial"/>
              <a:buChar char="•"/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Two linear transformations with a ReLU activation in between</a:t>
            </a:r>
          </a:p>
          <a:p>
            <a:pPr>
              <a:buFont typeface="Arial"/>
              <a:buChar char="•"/>
              <a:defRPr/>
            </a:pPr>
            <a:endParaRPr/>
          </a:p>
          <a:p>
            <a:pPr marL="0" indent="0" algn="ctr">
              <a:buNone/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FFN(</a:t>
            </a:r>
            <a:r>
              <a:rPr sz="2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= max(0, </a:t>
            </a:r>
            <a:r>
              <a:rPr sz="2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xW</a:t>
            </a:r>
            <a:r>
              <a:rPr sz="2200" b="0" i="0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+ </a:t>
            </a:r>
            <a:r>
              <a:rPr sz="2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</a:t>
            </a:r>
            <a:r>
              <a:rPr sz="2200" b="0" i="0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sz="2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</a:t>
            </a:r>
            <a:r>
              <a:rPr sz="2200" b="0" i="0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+ </a:t>
            </a:r>
            <a:r>
              <a:rPr sz="2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</a:t>
            </a:r>
            <a:r>
              <a:rPr sz="2200" b="0" i="0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94499" y="1123948"/>
            <a:ext cx="4907673" cy="490767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Encoding the positions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4715691"/>
            <a:ext cx="9557656" cy="1818464"/>
          </a:xfrm>
        </p:spPr>
        <p:txBody>
          <a:bodyPr/>
          <a:lstStyle/>
          <a:p>
            <a:pPr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model described so far has no way to account for the order of the words in the input sequence.</a:t>
            </a:r>
          </a:p>
          <a:p>
            <a:pPr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add a vector to each input, learned through training, which helps to determine the position of each word, or the distance between different words in the sequence.</a:t>
            </a:r>
            <a:endParaRPr lang="en-US"/>
          </a:p>
        </p:txBody>
      </p:sp>
      <p:pic>
        <p:nvPicPr>
          <p:cNvPr id="6" name="Picture 2" descr="http://jalammar.github.io/images/t/transformer_positional_encoding_vectors.png"/>
          <p:cNvPicPr>
            <a:picLocks noChangeAspect="1" noChangeArrowheads="1"/>
          </p:cNvPicPr>
          <p:nvPr/>
        </p:nvPicPr>
        <p:blipFill>
          <a:blip r:embed="rId2"/>
          <a:srcRect t="51.664%" r="29.284%" b="3.8%"/>
          <a:stretch/>
        </p:blipFill>
        <p:spPr bwMode="auto">
          <a:xfrm>
            <a:off x="2899955" y="1181137"/>
            <a:ext cx="8621486" cy="2994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Example of Positional Encoding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400" y="5042263"/>
            <a:ext cx="9601200" cy="1491892"/>
          </a:xfrm>
        </p:spPr>
        <p:txBody>
          <a:bodyPr/>
          <a:lstStyle/>
          <a:p>
            <a:pPr>
              <a:defRPr/>
            </a:pPr>
            <a:r>
              <a:rPr lang="en-US"/>
              <a:t>Positional encoding of size 4</a:t>
            </a:r>
          </a:p>
          <a:p>
            <a:pPr marL="0" indent="0" algn="ctr">
              <a:buNone/>
              <a:defRPr/>
            </a:pP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PE</a:t>
            </a:r>
            <a:r>
              <a:rPr sz="2400" b="0" i="0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sz="2400" b="0" i="1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pos</a:t>
            </a:r>
            <a:r>
              <a:rPr sz="2400" b="0" i="0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,2i)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= </a:t>
            </a:r>
            <a:r>
              <a:rPr sz="24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sin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sz="24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pos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/10000</a:t>
            </a:r>
            <a:r>
              <a:rPr sz="2400" b="0" i="0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sz="2400" b="0" i="1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sz="2400" b="0" i="0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</a:t>
            </a:r>
            <a:r>
              <a:rPr sz="2400" b="0" i="1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</a:t>
            </a:r>
            <a:r>
              <a:rPr sz="1400" b="0" i="1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model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</a:p>
          <a:p>
            <a:pPr marL="0" indent="0" algn="ctr">
              <a:buNone/>
              <a:defRPr/>
            </a:pP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PE</a:t>
            </a:r>
            <a:r>
              <a:rPr sz="2400" b="0" i="0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sz="2400" b="0" i="1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pos</a:t>
            </a:r>
            <a:r>
              <a:rPr sz="2400" b="0" i="0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,2</a:t>
            </a:r>
            <a:r>
              <a:rPr sz="2400" b="0" i="1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sz="2400" b="0" i="0" u="none" baseline="-25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+1)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= </a:t>
            </a:r>
            <a:r>
              <a:rPr sz="24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cos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sz="24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pos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/10000</a:t>
            </a:r>
            <a:r>
              <a:rPr sz="2400" b="0" i="0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sz="2400" b="0" i="1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sz="2400" b="0" i="0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</a:t>
            </a:r>
            <a:r>
              <a:rPr sz="2400" b="0" i="1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</a:t>
            </a:r>
            <a:r>
              <a:rPr sz="1400" b="0" i="1" u="none" baseline="30%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model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en-US"/>
          </a:p>
        </p:txBody>
      </p:sp>
      <p:pic>
        <p:nvPicPr>
          <p:cNvPr id="6" name="Picture 2" descr="http://jalammar.github.io/images/t/transformer_positional_encoding_exampl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466849" y="1629863"/>
            <a:ext cx="9944100" cy="2762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Residual Connections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400" y="1298529"/>
            <a:ext cx="3535680" cy="523562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/>
              <a:t>Each sub-layer (self-attention, FFNN) in each encoder has a residual connection around it, and is followed by a </a:t>
            </a:r>
            <a:r>
              <a:rPr lang="en-US" u="sng">
                <a:hlinkClick r:id="rId2"/>
              </a:rPr>
              <a:t>layer-normalization</a:t>
            </a:r>
            <a:r>
              <a:rPr lang="en-US"/>
              <a:t> step</a:t>
            </a:r>
          </a:p>
        </p:txBody>
      </p:sp>
      <p:pic>
        <p:nvPicPr>
          <p:cNvPr id="6" name="Picture 2" descr="http://jalammar.github.io/images/t/transformer_resideual_layer_norm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88998" y="1298529"/>
            <a:ext cx="6343650" cy="4600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Layer Normalization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1239919"/>
            <a:ext cx="3335048" cy="5294234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91842" y="1017443"/>
            <a:ext cx="5206278" cy="52062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Summary</a:t>
            </a:r>
            <a:endParaRPr/>
          </a:p>
        </p:txBody>
      </p:sp>
      <p:pic>
        <p:nvPicPr>
          <p:cNvPr id="5" name="Picture 2" descr="http://jalammar.github.io/images/t/transformer_resideual_layer_norm_3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76401" y="924684"/>
            <a:ext cx="9453789" cy="5371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Why Self-Attention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1239919"/>
            <a:ext cx="9601200" cy="3046329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Learning long-range dependencies is a key challenge in many sequence transduction tasks. </a:t>
            </a:r>
          </a:p>
          <a:p>
            <a:pPr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 self-attention layer connects all positions with a </a:t>
            </a:r>
            <a:r>
              <a:rPr lang="en-US" sz="2400" b="0" i="0" u="none" strike="noStrike" cap="none" spc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constant number of sequential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ly executed operations, whereas a recurrent layer requires </a:t>
            </a:r>
            <a:r>
              <a:rPr lang="en-US" sz="24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O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en-US" sz="24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sequential operations.</a:t>
            </a:r>
          </a:p>
          <a:p>
            <a:pPr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 terms of computational complexity, self-attention layers are faster than recurrent layers when the sequence length </a:t>
            </a:r>
            <a:r>
              <a:rPr lang="en-US" sz="24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</a:t>
            </a: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is smaller than the representation dimensionality </a:t>
            </a:r>
            <a:r>
              <a:rPr lang="en-US" sz="24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</a:t>
            </a:r>
            <a:endParaRPr lang="en-US" sz="2400" b="0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371724" y="4505324"/>
            <a:ext cx="7867649" cy="16763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alammar.github.io/images/t/transformer_decoding_1.gif">
            <a:extLst>
              <a:ext uri="{FF2B5EF4-FFF2-40B4-BE49-F238E27FC236}">
                <a16:creationId xmlns:a16="http://schemas.microsoft.com/office/drawing/2014/main" id="{26A964C3-3B9F-4723-9C45-FB947C4327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65" y="837787"/>
            <a:ext cx="10568980" cy="580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idx="10"/>
          </p:nvPr>
        </p:nvSpPr>
        <p:spPr bwMode="auto">
          <a:xfrm>
            <a:off x="1676520" y="0"/>
            <a:ext cx="10522800" cy="754560"/>
          </a:xfrm>
        </p:spPr>
        <p:txBody>
          <a:bodyPr/>
          <a:lstStyle/>
          <a:p>
            <a:pPr>
              <a:defRPr/>
            </a:pPr>
            <a:r>
              <a:rPr lang="en-US"/>
              <a:t>Encoder</a:t>
            </a:r>
            <a:endParaRPr/>
          </a:p>
        </p:txBody>
      </p:sp>
      <p:sp>
        <p:nvSpPr>
          <p:cNvPr id="6" name="Rectangle 5"/>
          <p:cNvSpPr/>
          <p:nvPr/>
        </p:nvSpPr>
        <p:spPr bwMode="auto">
          <a:xfrm>
            <a:off x="6277840" y="4665085"/>
            <a:ext cx="5671704" cy="1807585"/>
          </a:xfrm>
          <a:prstGeom prst="rect">
            <a:avLst/>
          </a:prstGeom>
          <a:solidFill>
            <a:schemeClr val="bg2">
              <a:lumMod val="20%"/>
              <a:lumOff val="80%"/>
            </a:schemeClr>
          </a:solidFill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sz="2200" b="0" i="0" u="none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The output of the top encoder is transformed into a set of attention vectors K and V.</a:t>
            </a:r>
          </a:p>
          <a:p>
            <a:pPr>
              <a:defRPr/>
            </a:pPr>
            <a:r>
              <a:rPr sz="2200" b="0" i="0" u="none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These are used by each decoder in its “encoder-decoder attention” layer, helping focusing on appropriate places in the input sequence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</a:rPr>
              <a:t>The Decoder</a:t>
            </a:r>
            <a:endParaRPr/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5616000"/>
            <a:ext cx="9600840" cy="91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50" name="Picture 2" descr="http://jalammar.github.io/images/t/transformer_decoding_2.gif">
            <a:extLst>
              <a:ext uri="{FF2B5EF4-FFF2-40B4-BE49-F238E27FC236}">
                <a16:creationId xmlns:a16="http://schemas.microsoft.com/office/drawing/2014/main" id="{F468B817-7F07-44B4-9653-0456F70CA9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59" y="844364"/>
            <a:ext cx="10237694" cy="56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10"/>
          </p:nvPr>
        </p:nvSpPr>
        <p:spPr bwMode="auto">
          <a:xfrm>
            <a:off x="1676520" y="0"/>
            <a:ext cx="10522800" cy="754560"/>
          </a:xfrm>
        </p:spPr>
        <p:txBody>
          <a:bodyPr/>
          <a:lstStyle/>
          <a:p>
            <a:pPr>
              <a:defRPr/>
            </a:pPr>
            <a:r>
              <a:rPr lang="en-US"/>
              <a:t>Final Layer and Softmax Layer</a:t>
            </a:r>
            <a:endParaRPr/>
          </a:p>
        </p:txBody>
      </p:sp>
      <p:pic>
        <p:nvPicPr>
          <p:cNvPr id="5" name="Picture 2" descr="http://jalammar.github.io/images/t/transformer_decoder_output_softmax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957387" y="1005433"/>
            <a:ext cx="8277225" cy="5343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04CE-E582-BF42-B8A5-20610C4A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</a:t>
            </a:r>
            <a:r>
              <a:rPr lang="en-GB" dirty="0"/>
              <a:t>he Motivation for Transformers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B788-2272-E64D-A44F-6880A32E5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We want </a:t>
            </a:r>
            <a:r>
              <a:rPr lang="en-GB" b="1" dirty="0">
                <a:solidFill>
                  <a:srgbClr val="C00000"/>
                </a:solidFill>
                <a:effectLst/>
              </a:rPr>
              <a:t>parallelization</a:t>
            </a:r>
            <a:r>
              <a:rPr lang="en-GB" b="1" dirty="0">
                <a:effectLst/>
              </a:rPr>
              <a:t> </a:t>
            </a:r>
            <a:r>
              <a:rPr lang="en-GB" dirty="0">
                <a:effectLst/>
              </a:rPr>
              <a:t>but RNNs are inherently sequential 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pPr marL="0" indent="0">
              <a:buNone/>
            </a:pPr>
            <a:endParaRPr lang="en-IT" dirty="0"/>
          </a:p>
          <a:p>
            <a:endParaRPr lang="en-GB" sz="1800" dirty="0">
              <a:effectLst/>
            </a:endParaRPr>
          </a:p>
          <a:p>
            <a:r>
              <a:rPr lang="en-GB" dirty="0">
                <a:effectLst/>
              </a:rPr>
              <a:t>Despite LSTMs, RNNs generally need attention mechanism to deal with long range dependencies – </a:t>
            </a:r>
            <a:r>
              <a:rPr lang="en-GB" b="1" dirty="0">
                <a:solidFill>
                  <a:srgbClr val="C00000"/>
                </a:solidFill>
                <a:effectLst/>
              </a:rPr>
              <a:t>path length</a:t>
            </a:r>
            <a:r>
              <a:rPr lang="en-GB" b="1" dirty="0">
                <a:effectLst/>
              </a:rPr>
              <a:t> </a:t>
            </a:r>
            <a:r>
              <a:rPr lang="en-GB" dirty="0">
                <a:effectLst/>
              </a:rPr>
              <a:t>between states grows with distance otherwise </a:t>
            </a:r>
          </a:p>
          <a:p>
            <a:r>
              <a:rPr lang="en-GB" dirty="0">
                <a:effectLst/>
              </a:rPr>
              <a:t>But if </a:t>
            </a:r>
            <a:r>
              <a:rPr lang="en-GB" b="1" dirty="0">
                <a:solidFill>
                  <a:srgbClr val="C00000"/>
                </a:solidFill>
                <a:effectLst/>
              </a:rPr>
              <a:t>attention</a:t>
            </a:r>
            <a:r>
              <a:rPr lang="en-GB" b="1" dirty="0">
                <a:effectLst/>
              </a:rPr>
              <a:t> </a:t>
            </a:r>
            <a:r>
              <a:rPr lang="en-GB" dirty="0">
                <a:effectLst/>
              </a:rPr>
              <a:t>gives us access to any state... maybe we can just use attention and don’t need the RNN? </a:t>
            </a:r>
          </a:p>
          <a:p>
            <a:r>
              <a:rPr lang="en-GB" dirty="0">
                <a:effectLst/>
              </a:rPr>
              <a:t>And then NLP can have deep models </a:t>
            </a:r>
          </a:p>
        </p:txBody>
      </p:sp>
      <p:pic>
        <p:nvPicPr>
          <p:cNvPr id="22529" name="Picture 1" descr="page45image2156604368">
            <a:extLst>
              <a:ext uri="{FF2B5EF4-FFF2-40B4-BE49-F238E27FC236}">
                <a16:creationId xmlns:a16="http://schemas.microsoft.com/office/drawing/2014/main" id="{A72E1C3E-92AD-0647-ADDA-311075E6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71" y="1769268"/>
            <a:ext cx="3766121" cy="239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96D56-F45C-D848-9BEE-E15B0D9754D7}"/>
              </a:ext>
            </a:extLst>
          </p:cNvPr>
          <p:cNvSpPr txBox="1"/>
          <p:nvPr/>
        </p:nvSpPr>
        <p:spPr>
          <a:xfrm>
            <a:off x="1676399" y="6623824"/>
            <a:ext cx="1805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Chris Manning</a:t>
            </a:r>
          </a:p>
        </p:txBody>
      </p:sp>
    </p:spTree>
    <p:extLst>
      <p:ext uri="{BB962C8B-B14F-4D97-AF65-F5344CB8AC3E}">
        <p14:creationId xmlns:p14="http://schemas.microsoft.com/office/powerpoint/2010/main" val="2591764805"/>
      </p:ext>
    </p:extLst>
  </p:cSld>
  <p:clrMapOvr>
    <a:masterClrMapping/>
  </p:clrMapOvr>
</p:sld>
</file>

<file path=ppt/slides/slide30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Extracting the Output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spcAft>
                <a:spcPts val="992"/>
              </a:spcAft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Linear layer is a simple fully connected neural network that projects the vector produced by the stack of decoders, into a larger vector called a logits vector.</a:t>
            </a:r>
          </a:p>
          <a:p>
            <a:pPr>
              <a:spcAft>
                <a:spcPts val="992"/>
              </a:spcAft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Let’s assume that the vocabulary consists of 10,000 unique English words. This would make the logits vector 10,000 cells wide – each cell corresponding to the score of a unique word.</a:t>
            </a:r>
          </a:p>
          <a:p>
            <a:pPr>
              <a:spcAft>
                <a:spcPts val="992"/>
              </a:spcAft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softmax layer turns those scores into probabilities (all positive, all add up to 1.0).</a:t>
            </a:r>
          </a:p>
          <a:p>
            <a:pPr>
              <a:spcAft>
                <a:spcPts val="992"/>
              </a:spcAft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cell with the highest probability is chosen, and the word associated with it is produced as the output for this time step.</a:t>
            </a:r>
          </a:p>
        </p:txBody>
      </p:sp>
    </p:spTree>
  </p:cSld>
  <p:clrMapOvr>
    <a:masterClrMapping/>
  </p:clrMapOvr>
</p:sld>
</file>

<file path=ppt/slides/slide31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Beam Search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r>
              <a:rPr dirty="0"/>
              <a:t>Beam search is used to explore a few alternative output sequences with the highest scores</a:t>
            </a:r>
          </a:p>
          <a:p>
            <a:pPr>
              <a:defRPr/>
            </a:pPr>
            <a:r>
              <a:rPr dirty="0"/>
              <a:t>At the end, the highest scoring sequence is selected</a:t>
            </a:r>
          </a:p>
        </p:txBody>
      </p:sp>
    </p:spTree>
  </p:cSld>
  <p:clrMapOvr>
    <a:masterClrMapping/>
  </p:clrMapOvr>
</p:sld>
</file>

<file path=ppt/slides/slide32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Training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1239919"/>
            <a:ext cx="9601200" cy="1087210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assume the vocabulary only contains six words(“a”, “am”, “i”, “thanks”, “student”, and “&lt;eos&gt;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14687" y="2391110"/>
            <a:ext cx="7565014" cy="38455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Loss Function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1239919"/>
            <a:ext cx="9601200" cy="1173801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r>
              <a:t>Cross entropy</a:t>
            </a:r>
          </a:p>
          <a:p>
            <a:pPr>
              <a:defRPr/>
            </a:pPr>
            <a:r>
              <a:t>Gradient of cross entropy is just the difference between the expected and predicted vectors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55397" y="2706322"/>
            <a:ext cx="6007244" cy="32758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Machine Translation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5306785"/>
            <a:ext cx="9601200" cy="1227369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On both WMT 2014 English-to-German and WMT 2014 English-to-French translation tasks, the Transformer achieves a new state of the art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04999" y="1306285"/>
            <a:ext cx="8801100" cy="37337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References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u="sng" dirty="0">
                <a:hlinkClick r:id="rId2"/>
              </a:rPr>
              <a:t>Attention Is All You Need</a:t>
            </a:r>
            <a:endParaRPr dirty="0"/>
          </a:p>
          <a:p>
            <a:pPr>
              <a:defRPr/>
            </a:pPr>
            <a:r>
              <a:rPr lang="en-US" u="sng" dirty="0">
                <a:hlinkClick r:id="rId3"/>
              </a:rPr>
              <a:t>Transformer: A Novel Neural Network Architecture for Language Understanding</a:t>
            </a:r>
            <a:endParaRPr lang="en-US" u="sng" dirty="0"/>
          </a:p>
          <a:p>
            <a:pPr>
              <a:defRPr/>
            </a:pPr>
            <a:r>
              <a:rPr lang="it-IT" b="1" u="sng" dirty="0">
                <a:effectLst/>
                <a:hlinkClick r:id="rId4"/>
              </a:rPr>
              <a:t>The </a:t>
            </a:r>
            <a:r>
              <a:rPr lang="it-IT" b="1" u="sng" dirty="0" err="1">
                <a:effectLst/>
                <a:hlinkClick r:id="rId4"/>
              </a:rPr>
              <a:t>Illustrated</a:t>
            </a:r>
            <a:r>
              <a:rPr lang="it-IT" b="1" u="sng" dirty="0">
                <a:effectLst/>
                <a:hlinkClick r:id="rId4"/>
              </a:rPr>
              <a:t> Transformer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BERT</a:t>
            </a:r>
            <a:endParaRPr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Bidirectional Embeddings for Transformer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1239840"/>
            <a:ext cx="9600840" cy="5293800"/>
          </a:xfrm>
          <a:prstGeom prst="rect">
            <a:avLst/>
          </a:prstGeom>
          <a:noFill/>
          <a:ln w="9360">
            <a:noFill/>
          </a:ln>
        </p:spPr>
        <p:txBody>
          <a:bodyPr lIns="92160" tIns="46080" rIns="92160" bIns="46080"/>
          <a:lstStyle/>
          <a:p>
            <a:pPr marL="515160" indent="-514800">
              <a:lnSpc>
                <a:spcPct val="100%"/>
              </a:lnSpc>
              <a:spcBef>
                <a:spcPts val="479"/>
              </a:spcBef>
              <a:buFont typeface="Arial"/>
              <a:buChar char="•"/>
              <a:defRPr/>
            </a:pPr>
            <a:r>
              <a:rPr lang="en-US" sz="2400" b="0" u="sng" strike="noStrike" spc="-1" dirty="0">
                <a:solidFill>
                  <a:srgbClr val="FF0033"/>
                </a:solidFill>
                <a:latin typeface="Calibri"/>
                <a:hlinkClick r:id="rId2"/>
              </a:rPr>
              <a:t>http://jalammar.github.io/illustrated-bert/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515160" indent="-514800">
              <a:lnSpc>
                <a:spcPct val="100%"/>
              </a:lnSpc>
              <a:spcBef>
                <a:spcPts val="479"/>
              </a:spcBef>
              <a:buFont typeface="Arial"/>
              <a:buChar char="•"/>
              <a:defRPr/>
            </a:pPr>
            <a:r>
              <a:rPr lang="en-US" sz="2400" b="0" strike="noStrike" spc="-1" dirty="0">
                <a:solidFill>
                  <a:schemeClr val="accent2">
                    <a:lumMod val="75%"/>
                  </a:schemeClr>
                </a:solidFill>
                <a:latin typeface="Calibri"/>
              </a:rPr>
              <a:t>Notebook</a:t>
            </a:r>
          </a:p>
          <a:p>
            <a:pPr marL="457560" lvl="1">
              <a:spcBef>
                <a:spcPts val="479"/>
              </a:spcBef>
              <a:buClr>
                <a:srgbClr val="009900"/>
              </a:buClr>
              <a:buSzPct val="80%"/>
              <a:defRPr/>
            </a:pPr>
            <a:r>
              <a:rPr lang="en-US" sz="2400" b="0" u="sng" strike="noStrike" spc="-1" dirty="0">
                <a:solidFill>
                  <a:srgbClr val="FF0033"/>
                </a:solidFill>
                <a:latin typeface="Calibri"/>
                <a:hlinkClick r:id="rId3"/>
              </a:rPr>
              <a:t>https://colab.research.google.com/drive/1RhmL0BqNe52FEbdSyLpkfVuCZxE7b5ke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%"/>
              </a:lnSpc>
              <a:spcBef>
                <a:spcPts val="479"/>
              </a:spcBef>
              <a:defRPr/>
            </a:pP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</a:rPr>
              <a:t>BERT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045B99-2E31-2F44-A787-68D340EDFB3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Problem</a:t>
            </a:r>
            <a:r>
              <a:rPr lang="en-GB" dirty="0">
                <a:effectLst/>
              </a:rPr>
              <a:t>: Language models only use left context </a:t>
            </a:r>
            <a:r>
              <a:rPr lang="en-GB" i="1" dirty="0">
                <a:effectLst/>
              </a:rPr>
              <a:t>or </a:t>
            </a:r>
            <a:r>
              <a:rPr lang="en-GB" dirty="0">
                <a:effectLst/>
              </a:rPr>
              <a:t>right context, but language understanding is bidirectional. </a:t>
            </a:r>
          </a:p>
          <a:p>
            <a:r>
              <a:rPr lang="en-GB" dirty="0">
                <a:effectLst/>
              </a:rPr>
              <a:t>Why are LMs unidirectional? </a:t>
            </a:r>
          </a:p>
          <a:p>
            <a:r>
              <a:rPr lang="en-GB" dirty="0">
                <a:effectLst/>
              </a:rPr>
              <a:t>Reason 1: Directionality is needed to generate a well-formed probability distribution. </a:t>
            </a:r>
          </a:p>
          <a:p>
            <a:pPr lvl="1"/>
            <a:r>
              <a:rPr lang="en-GB" dirty="0">
                <a:effectLst/>
              </a:rPr>
              <a:t>We don’t care about this. </a:t>
            </a:r>
          </a:p>
          <a:p>
            <a:r>
              <a:rPr lang="en-GB" dirty="0">
                <a:effectLst/>
              </a:rPr>
              <a:t>Reason 2: Words can “see themselves” in a bidirectional encoder. </a:t>
            </a:r>
          </a:p>
          <a:p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534EE7-A93D-5646-82CB-0C1B0092B58E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GB" dirty="0"/>
              <a:t> Problem with Previous Methods</a:t>
            </a:r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31F2C-10C7-BB4A-8031-B00FE0655E17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1312293644"/>
      </p:ext>
    </p:extLst>
  </p:cSld>
  <p:clrMapOvr>
    <a:masterClrMapping/>
  </p:clrMapOvr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E7B928-D056-6348-8816-CA7F2514A6B9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Solution</a:t>
            </a:r>
            <a:r>
              <a:rPr lang="en-GB" dirty="0">
                <a:effectLst/>
              </a:rPr>
              <a:t>: Mask out </a:t>
            </a:r>
            <a:r>
              <a:rPr lang="en-GB" i="1" dirty="0">
                <a:effectLst/>
              </a:rPr>
              <a:t>k</a:t>
            </a:r>
            <a:r>
              <a:rPr lang="en-GB" dirty="0">
                <a:effectLst/>
              </a:rPr>
              <a:t>% of the input words, and then predict the masked words </a:t>
            </a:r>
          </a:p>
          <a:p>
            <a:pPr lvl="1"/>
            <a:r>
              <a:rPr lang="en-GB" dirty="0"/>
              <a:t>T</a:t>
            </a:r>
            <a:r>
              <a:rPr lang="en-GB" dirty="0">
                <a:effectLst/>
              </a:rPr>
              <a:t>ypically </a:t>
            </a:r>
            <a:r>
              <a:rPr lang="en-GB" i="1" dirty="0">
                <a:effectLst/>
              </a:rPr>
              <a:t>k </a:t>
            </a:r>
            <a:r>
              <a:rPr lang="en-GB" dirty="0">
                <a:effectLst/>
              </a:rPr>
              <a:t>= 15% </a:t>
            </a:r>
          </a:p>
          <a:p>
            <a:pPr marL="0" indent="0">
              <a:buNone/>
            </a:pPr>
            <a:r>
              <a:rPr lang="en-GB" dirty="0">
                <a:effectLst/>
                <a:latin typeface="+mj-lt"/>
              </a:rPr>
              <a:t>				store 		   gallon</a:t>
            </a:r>
          </a:p>
          <a:p>
            <a:pPr marL="0" indent="0">
              <a:buNone/>
            </a:pPr>
            <a:br>
              <a:rPr lang="en-GB" sz="1200" dirty="0">
                <a:effectLst/>
                <a:latin typeface="+mj-lt"/>
              </a:rPr>
            </a:br>
            <a:r>
              <a:rPr lang="en-GB" dirty="0">
                <a:effectLst/>
                <a:latin typeface="+mj-lt"/>
              </a:rPr>
              <a:t>	the man went to the [MASK] to buy a [MASK] of milk </a:t>
            </a:r>
          </a:p>
          <a:p>
            <a:r>
              <a:rPr lang="en-GB" dirty="0">
                <a:effectLst/>
              </a:rPr>
              <a:t>Too little masking: Too expensive to train </a:t>
            </a:r>
          </a:p>
          <a:p>
            <a:r>
              <a:rPr lang="en-GB" dirty="0">
                <a:effectLst/>
              </a:rPr>
              <a:t>Too much masking: Not enough context </a:t>
            </a:r>
          </a:p>
          <a:p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31CC94-19D2-C441-85FD-F3E138F070B8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GB" dirty="0"/>
              <a:t> Masked LM</a:t>
            </a:r>
            <a:endParaRPr lang="en-IT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6D5753-1913-1D48-B8D7-992F2E8FEBEA}"/>
              </a:ext>
            </a:extLst>
          </p:cNvPr>
          <p:cNvCxnSpPr/>
          <p:nvPr/>
        </p:nvCxnSpPr>
        <p:spPr bwMode="auto">
          <a:xfrm flipV="1">
            <a:off x="5620215" y="2798956"/>
            <a:ext cx="0" cy="24532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11659C-9123-3849-B04C-492F1E4A91F3}"/>
              </a:ext>
            </a:extLst>
          </p:cNvPr>
          <p:cNvCxnSpPr/>
          <p:nvPr/>
        </p:nvCxnSpPr>
        <p:spPr bwMode="auto">
          <a:xfrm flipV="1">
            <a:off x="7790986" y="2798956"/>
            <a:ext cx="0" cy="24532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538A3D0-59AC-7A42-9117-3AE537E45277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41084886"/>
      </p:ext>
    </p:extLst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3D99-6712-C045-AA88-003D2B4A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Attention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need</a:t>
            </a:r>
            <a:endParaRPr lang="it-IT" dirty="0"/>
          </a:p>
        </p:txBody>
      </p:sp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6B2C2584-14EA-304C-8CF5-B6F74DCC4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4248" y="1239918"/>
            <a:ext cx="4651136" cy="5194568"/>
          </a:xfrm>
        </p:spPr>
      </p:pic>
      <p:pic>
        <p:nvPicPr>
          <p:cNvPr id="4097" name="Picture 1" descr="page3image1082330848">
            <a:extLst>
              <a:ext uri="{FF2B5EF4-FFF2-40B4-BE49-F238E27FC236}">
                <a16:creationId xmlns:a16="http://schemas.microsoft.com/office/drawing/2014/main" id="{7C2B99C9-46FD-6342-8A88-25CD4268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19" y="1239918"/>
            <a:ext cx="3682435" cy="54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260324"/>
      </p:ext>
    </p:extLst>
  </p:cSld>
  <p:clrMapOvr>
    <a:masterClrMapping/>
  </p:clrMapOvr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64896E-654D-7741-8441-EDA92CD3403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GB" dirty="0">
                <a:effectLst/>
              </a:rPr>
              <a:t>Problem: Mask token never seen at fine-tuning </a:t>
            </a:r>
          </a:p>
          <a:p>
            <a:r>
              <a:rPr lang="en-GB" dirty="0">
                <a:effectLst/>
              </a:rPr>
              <a:t>Solution: 15% of the words to predict, but don’t replace with [MASK] 100% of the time. Instead: </a:t>
            </a:r>
          </a:p>
          <a:p>
            <a:r>
              <a:rPr lang="en-GB" dirty="0">
                <a:effectLst/>
              </a:rPr>
              <a:t>80% of the time, replace with [MASK]</a:t>
            </a:r>
          </a:p>
          <a:p>
            <a:pPr marL="357187" lvl="1" indent="0">
              <a:buNone/>
            </a:pPr>
            <a:r>
              <a:rPr lang="en-GB" dirty="0">
                <a:effectLst/>
                <a:latin typeface="+mj-lt"/>
              </a:rPr>
              <a:t>went to the store → went to the [MASK] </a:t>
            </a:r>
          </a:p>
          <a:p>
            <a:r>
              <a:rPr lang="en-GB" dirty="0">
                <a:effectLst/>
              </a:rPr>
              <a:t>10% of the time, replace </a:t>
            </a:r>
            <a:r>
              <a:rPr lang="en-GB" dirty="0">
                <a:solidFill>
                  <a:srgbClr val="C00000"/>
                </a:solidFill>
                <a:effectLst/>
              </a:rPr>
              <a:t>random word</a:t>
            </a:r>
            <a:br>
              <a:rPr lang="en-GB" dirty="0">
                <a:effectLst/>
              </a:rPr>
            </a:br>
            <a:r>
              <a:rPr lang="en-GB" dirty="0">
                <a:effectLst/>
                <a:latin typeface="+mj-lt"/>
              </a:rPr>
              <a:t>went to the store → went to the running </a:t>
            </a:r>
          </a:p>
          <a:p>
            <a:r>
              <a:rPr lang="en-GB" dirty="0">
                <a:effectLst/>
              </a:rPr>
              <a:t>10% of the time, keep </a:t>
            </a:r>
            <a:r>
              <a:rPr lang="en-GB" dirty="0">
                <a:solidFill>
                  <a:srgbClr val="C00000"/>
                </a:solidFill>
                <a:effectLst/>
              </a:rPr>
              <a:t>same</a:t>
            </a:r>
            <a:br>
              <a:rPr lang="en-GB" dirty="0">
                <a:effectLst/>
              </a:rPr>
            </a:br>
            <a:r>
              <a:rPr lang="en-GB" dirty="0">
                <a:effectLst/>
                <a:latin typeface="+mj-lt"/>
              </a:rPr>
              <a:t>went to the store → went to the store </a:t>
            </a:r>
          </a:p>
          <a:p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93F9D2-2B21-3C49-B971-A0FB3AB91E1D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IT" dirty="0"/>
              <a:t>Masked LM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9F035-D2C5-9044-B354-802DE16ABEC1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1579799300"/>
      </p:ext>
    </p:extLst>
  </p:cSld>
  <p:clrMapOvr>
    <a:masterClrMapping/>
  </p:clrMapOvr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02F6CC-35CE-424D-A62F-01DAB6C5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Next Sentence Prediction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45D885C-61AA-114D-86A4-396B995EC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1246104"/>
          </a:xfrm>
        </p:spPr>
        <p:txBody>
          <a:bodyPr/>
          <a:lstStyle/>
          <a:p>
            <a:r>
              <a:rPr lang="en-GB" dirty="0">
                <a:effectLst/>
              </a:rPr>
              <a:t>To learn </a:t>
            </a:r>
            <a:r>
              <a:rPr lang="en-GB" i="1" dirty="0">
                <a:effectLst/>
              </a:rPr>
              <a:t>relationships </a:t>
            </a:r>
            <a:r>
              <a:rPr lang="en-GB" dirty="0">
                <a:effectLst/>
              </a:rPr>
              <a:t>between sentences, predict whether Sentence B is actual sentence that follows Sentence A, or a random sentence </a:t>
            </a:r>
          </a:p>
        </p:txBody>
      </p:sp>
      <p:pic>
        <p:nvPicPr>
          <p:cNvPr id="19457" name="Picture 1" descr="page15image1165853504">
            <a:extLst>
              <a:ext uri="{FF2B5EF4-FFF2-40B4-BE49-F238E27FC236}">
                <a16:creationId xmlns:a16="http://schemas.microsoft.com/office/drawing/2014/main" id="{E81B945D-2F72-8648-8EE2-65B601D9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4371975"/>
            <a:ext cx="942109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A34D8B-139C-E24E-B7E8-D3F7D47FF035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2104584899"/>
      </p:ext>
    </p:extLst>
  </p:cSld>
  <p:clrMapOvr>
    <a:masterClrMapping/>
  </p:clrMapOvr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F30DE-7C49-FD46-8828-D258B1868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Input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C5556-454A-814D-9B0E-6197D2915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861932"/>
            <a:ext cx="9601200" cy="1672223"/>
          </a:xfrm>
        </p:spPr>
        <p:txBody>
          <a:bodyPr/>
          <a:lstStyle/>
          <a:p>
            <a:r>
              <a:rPr lang="en-GB" dirty="0">
                <a:effectLst/>
              </a:rPr>
              <a:t>Use 30,000 </a:t>
            </a:r>
            <a:r>
              <a:rPr lang="en-GB" dirty="0" err="1">
                <a:effectLst/>
              </a:rPr>
              <a:t>WordPiece</a:t>
            </a:r>
            <a:r>
              <a:rPr lang="en-GB" dirty="0">
                <a:effectLst/>
              </a:rPr>
              <a:t> vocabulary on input. </a:t>
            </a:r>
          </a:p>
          <a:p>
            <a:r>
              <a:rPr lang="en-GB" dirty="0">
                <a:effectLst/>
              </a:rPr>
              <a:t>Each token is sum of three embeddings </a:t>
            </a:r>
          </a:p>
          <a:p>
            <a:r>
              <a:rPr lang="en-GB" dirty="0">
                <a:effectLst/>
              </a:rPr>
              <a:t>Single sequence is much more efficient. </a:t>
            </a:r>
          </a:p>
        </p:txBody>
      </p:sp>
      <p:pic>
        <p:nvPicPr>
          <p:cNvPr id="20481" name="Picture 1" descr="page16image1199580352">
            <a:extLst>
              <a:ext uri="{FF2B5EF4-FFF2-40B4-BE49-F238E27FC236}">
                <a16:creationId xmlns:a16="http://schemas.microsoft.com/office/drawing/2014/main" id="{919A1324-9E47-7D42-8C5D-9063342CE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54" y="1130299"/>
            <a:ext cx="9831033" cy="29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FE5CCA-78D9-7F40-A282-FE2D3518F6A4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3293045467"/>
      </p:ext>
    </p:extLst>
  </p:cSld>
  <p:clrMapOvr>
    <a:masterClrMapping/>
  </p:clrMapOvr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0A3B89-4E7E-4845-BD7B-392EA5204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  </a:t>
            </a:r>
            <a:r>
              <a:rPr lang="en-GB" dirty="0"/>
              <a:t> Unidirectional vs. Bidirectional Models</a:t>
            </a:r>
            <a:endParaRPr lang="en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9C003-9194-2145-94A1-8B55B8D64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893379"/>
          </a:xfrm>
        </p:spPr>
        <p:txBody>
          <a:bodyPr/>
          <a:lstStyle/>
          <a:p>
            <a:pPr marL="0" lvl="0" indent="0" algn="ctr" eaLnBrk="0" hangingPunct="0">
              <a:spcBef>
                <a:spcPct val="0%"/>
              </a:spcBef>
              <a:buClrTx/>
              <a:buSzTx/>
              <a:buNone/>
            </a:pPr>
            <a:r>
              <a:rPr kumimoji="0" lang="en-IT" altLang="en-IT" b="1" dirty="0">
                <a:effectLst/>
                <a:latin typeface="Arial" panose="020B0604020202020204" pitchFamily="34" charset="0"/>
              </a:rPr>
              <a:t>Unidirectional context </a:t>
            </a:r>
            <a:endParaRPr kumimoji="0" lang="en-IT" altLang="en-IT" sz="1100" dirty="0">
              <a:effectLst/>
            </a:endParaRPr>
          </a:p>
          <a:p>
            <a:pPr marL="0" lvl="0" indent="0" algn="ctr" eaLnBrk="0" hangingPunct="0">
              <a:spcBef>
                <a:spcPct val="0%"/>
              </a:spcBef>
              <a:buClrTx/>
              <a:buSzTx/>
              <a:buNone/>
            </a:pPr>
            <a:r>
              <a:rPr kumimoji="0" lang="en-IT" altLang="en-IT" dirty="0">
                <a:effectLst/>
                <a:latin typeface="ArialMT"/>
              </a:rPr>
              <a:t>Build representation incrementally </a:t>
            </a:r>
            <a:endParaRPr kumimoji="0" lang="en-IT" altLang="en-IT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13566C-578E-4C49-8006-ABA5B15492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97421" y="1278321"/>
            <a:ext cx="4826000" cy="893379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effectLst/>
              </a:rPr>
              <a:t>Bidirectional context </a:t>
            </a:r>
            <a:endParaRPr lang="en-GB" dirty="0">
              <a:effectLst/>
            </a:endParaRPr>
          </a:p>
          <a:p>
            <a:pPr marL="0" indent="0" algn="ctr">
              <a:buNone/>
            </a:pPr>
            <a:r>
              <a:rPr lang="en-GB" dirty="0">
                <a:effectLst/>
              </a:rPr>
              <a:t>Words can “see themselves” </a:t>
            </a:r>
          </a:p>
          <a:p>
            <a:pPr marL="0" indent="0">
              <a:buNone/>
            </a:pPr>
            <a:endParaRPr lang="en-IT" dirty="0"/>
          </a:p>
        </p:txBody>
      </p:sp>
      <p:pic>
        <p:nvPicPr>
          <p:cNvPr id="18433" name="Picture 1" descr="page12image1123882464">
            <a:extLst>
              <a:ext uri="{FF2B5EF4-FFF2-40B4-BE49-F238E27FC236}">
                <a16:creationId xmlns:a16="http://schemas.microsoft.com/office/drawing/2014/main" id="{564D7699-BB80-0341-9182-02F917E6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6F1055-B52D-D44F-9ED2-B349F2EF42E4}"/>
              </a:ext>
            </a:extLst>
          </p:cNvPr>
          <p:cNvSpPr txBox="1"/>
          <p:nvPr/>
        </p:nvSpPr>
        <p:spPr>
          <a:xfrm>
            <a:off x="2205038" y="3017268"/>
            <a:ext cx="3605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pen	               a		  bank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F3241-7197-5C46-A198-229230BFCB53}"/>
              </a:ext>
            </a:extLst>
          </p:cNvPr>
          <p:cNvSpPr txBox="1"/>
          <p:nvPr/>
        </p:nvSpPr>
        <p:spPr>
          <a:xfrm>
            <a:off x="2176345" y="5241125"/>
            <a:ext cx="375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&lt;s&gt;	           o</a:t>
            </a:r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pen	     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2835FB-B143-E547-963C-A08D4D5C8D0C}"/>
              </a:ext>
            </a:extLst>
          </p:cNvPr>
          <p:cNvSpPr txBox="1"/>
          <p:nvPr/>
        </p:nvSpPr>
        <p:spPr>
          <a:xfrm>
            <a:off x="3435391" y="4464549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7CB1FE-0BCD-9A4B-8069-52ACAD89E6AF}"/>
              </a:ext>
            </a:extLst>
          </p:cNvPr>
          <p:cNvSpPr txBox="1"/>
          <p:nvPr/>
        </p:nvSpPr>
        <p:spPr>
          <a:xfrm>
            <a:off x="2019300" y="4449337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7EBCCF-0024-6244-80A6-A53E005C8602}"/>
              </a:ext>
            </a:extLst>
          </p:cNvPr>
          <p:cNvCxnSpPr>
            <a:stCxn id="14" idx="3"/>
            <a:endCxn id="13" idx="1"/>
          </p:cNvCxnSpPr>
          <p:nvPr/>
        </p:nvCxnSpPr>
        <p:spPr bwMode="auto">
          <a:xfrm>
            <a:off x="2978305" y="4674975"/>
            <a:ext cx="457086" cy="15212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C42522-8F92-A94B-88FB-7D735F7A7181}"/>
              </a:ext>
            </a:extLst>
          </p:cNvPr>
          <p:cNvSpPr txBox="1"/>
          <p:nvPr/>
        </p:nvSpPr>
        <p:spPr>
          <a:xfrm>
            <a:off x="2019300" y="3726927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925403-B661-7947-B6DD-4A3777A9A805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6386" y="4900613"/>
            <a:ext cx="0" cy="32442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A805FD-2BDF-8749-BFC7-AF33F8516FC8}"/>
              </a:ext>
            </a:extLst>
          </p:cNvPr>
          <p:cNvCxnSpPr>
            <a:cxnSpLocks/>
            <a:stCxn id="14" idx="0"/>
            <a:endCxn id="17" idx="2"/>
          </p:cNvCxnSpPr>
          <p:nvPr/>
        </p:nvCxnSpPr>
        <p:spPr bwMode="auto">
          <a:xfrm flipV="1">
            <a:off x="2498803" y="4178203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755991E-F38D-BC46-BBD9-C1269C213396}"/>
              </a:ext>
            </a:extLst>
          </p:cNvPr>
          <p:cNvSpPr txBox="1"/>
          <p:nvPr/>
        </p:nvSpPr>
        <p:spPr>
          <a:xfrm>
            <a:off x="3435391" y="3730199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06D8B09-9E95-D347-8EC0-05E7D3350E75}"/>
              </a:ext>
            </a:extLst>
          </p:cNvPr>
          <p:cNvCxnSpPr>
            <a:cxnSpLocks/>
            <a:endCxn id="25" idx="2"/>
          </p:cNvCxnSpPr>
          <p:nvPr/>
        </p:nvCxnSpPr>
        <p:spPr bwMode="auto">
          <a:xfrm flipV="1">
            <a:off x="3914894" y="4181475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41A13D-C17D-D040-81D7-9C87FB0E964F}"/>
              </a:ext>
            </a:extLst>
          </p:cNvPr>
          <p:cNvCxnSpPr>
            <a:cxnSpLocks/>
            <a:endCxn id="25" idx="1"/>
          </p:cNvCxnSpPr>
          <p:nvPr/>
        </p:nvCxnSpPr>
        <p:spPr bwMode="auto">
          <a:xfrm>
            <a:off x="2978305" y="3955837"/>
            <a:ext cx="457086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41A855A-FEA6-E84C-8F75-C0FAA6C69FB4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3565" y="3440940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75F12B5-0272-F349-9D6A-FC1D05D09F68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9656" y="3444212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975A0CE-3288-1A40-8805-60AE75D9C56C}"/>
              </a:ext>
            </a:extLst>
          </p:cNvPr>
          <p:cNvSpPr txBox="1"/>
          <p:nvPr/>
        </p:nvSpPr>
        <p:spPr>
          <a:xfrm>
            <a:off x="4851480" y="4443436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1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638FDE2-7AC7-1F45-86F4-F8BB979309B5}"/>
              </a:ext>
            </a:extLst>
          </p:cNvPr>
          <p:cNvCxnSpPr>
            <a:endCxn id="32" idx="1"/>
          </p:cNvCxnSpPr>
          <p:nvPr/>
        </p:nvCxnSpPr>
        <p:spPr bwMode="auto">
          <a:xfrm>
            <a:off x="4394394" y="4653862"/>
            <a:ext cx="457086" cy="15212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612E02C-B180-3942-A9BD-CEABE7AADC1A}"/>
              </a:ext>
            </a:extLst>
          </p:cNvPr>
          <p:cNvSpPr txBox="1"/>
          <p:nvPr/>
        </p:nvSpPr>
        <p:spPr>
          <a:xfrm>
            <a:off x="4851480" y="3709086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CDE58D-DFB3-D94E-8CA9-576286747280}"/>
              </a:ext>
            </a:extLst>
          </p:cNvPr>
          <p:cNvCxnSpPr>
            <a:cxnSpLocks/>
            <a:endCxn id="34" idx="2"/>
          </p:cNvCxnSpPr>
          <p:nvPr/>
        </p:nvCxnSpPr>
        <p:spPr bwMode="auto">
          <a:xfrm flipV="1">
            <a:off x="5330983" y="4160362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5DB3B7B-D1C3-FE48-B282-28B2562F8EB6}"/>
              </a:ext>
            </a:extLst>
          </p:cNvPr>
          <p:cNvCxnSpPr>
            <a:cxnSpLocks/>
            <a:endCxn id="34" idx="1"/>
          </p:cNvCxnSpPr>
          <p:nvPr/>
        </p:nvCxnSpPr>
        <p:spPr bwMode="auto">
          <a:xfrm>
            <a:off x="4394394" y="3934724"/>
            <a:ext cx="457086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92E9FD4-DEF5-8A48-A022-2FD3A5377A8B}"/>
              </a:ext>
            </a:extLst>
          </p:cNvPr>
          <p:cNvCxnSpPr>
            <a:cxnSpLocks/>
          </p:cNvCxnSpPr>
          <p:nvPr/>
        </p:nvCxnSpPr>
        <p:spPr bwMode="auto">
          <a:xfrm flipV="1">
            <a:off x="5335745" y="3423099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4911C39-04FC-D64E-8818-852DD7FEB786}"/>
              </a:ext>
            </a:extLst>
          </p:cNvPr>
          <p:cNvCxnSpPr>
            <a:cxnSpLocks/>
          </p:cNvCxnSpPr>
          <p:nvPr/>
        </p:nvCxnSpPr>
        <p:spPr bwMode="auto">
          <a:xfrm flipV="1">
            <a:off x="3900492" y="4916701"/>
            <a:ext cx="0" cy="32442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EA2B7A-1168-DB4A-B4C6-B52BEDBA32D2}"/>
              </a:ext>
            </a:extLst>
          </p:cNvPr>
          <p:cNvCxnSpPr>
            <a:cxnSpLocks/>
          </p:cNvCxnSpPr>
          <p:nvPr/>
        </p:nvCxnSpPr>
        <p:spPr bwMode="auto">
          <a:xfrm flipV="1">
            <a:off x="5330869" y="4894712"/>
            <a:ext cx="0" cy="32442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2780083-C5CA-7D48-ABE1-B14E23121595}"/>
              </a:ext>
            </a:extLst>
          </p:cNvPr>
          <p:cNvSpPr txBox="1"/>
          <p:nvPr/>
        </p:nvSpPr>
        <p:spPr>
          <a:xfrm>
            <a:off x="7385132" y="3017268"/>
            <a:ext cx="3605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pen	               a		  bank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B498EE-A446-8244-BBD6-7C08C5EB1BEF}"/>
              </a:ext>
            </a:extLst>
          </p:cNvPr>
          <p:cNvSpPr txBox="1"/>
          <p:nvPr/>
        </p:nvSpPr>
        <p:spPr>
          <a:xfrm>
            <a:off x="7356439" y="5241125"/>
            <a:ext cx="375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&lt;s&gt;	           o</a:t>
            </a:r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pen	      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DA578E-2CE7-7F4A-A0D7-DAB26B1B0D37}"/>
              </a:ext>
            </a:extLst>
          </p:cNvPr>
          <p:cNvSpPr txBox="1"/>
          <p:nvPr/>
        </p:nvSpPr>
        <p:spPr>
          <a:xfrm>
            <a:off x="8615485" y="4464549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2B876D-41CF-B043-911C-0ED2CF86A600}"/>
              </a:ext>
            </a:extLst>
          </p:cNvPr>
          <p:cNvSpPr txBox="1"/>
          <p:nvPr/>
        </p:nvSpPr>
        <p:spPr>
          <a:xfrm>
            <a:off x="7199394" y="4449337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0248826-70B5-B14A-9664-241F1B7522C9}"/>
              </a:ext>
            </a:extLst>
          </p:cNvPr>
          <p:cNvCxnSpPr>
            <a:cxnSpLocks/>
          </p:cNvCxnSpPr>
          <p:nvPr/>
        </p:nvCxnSpPr>
        <p:spPr bwMode="auto">
          <a:xfrm>
            <a:off x="8158399" y="4608069"/>
            <a:ext cx="457086" cy="15212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7553DD0-0632-2943-AA55-C944D15ACE2D}"/>
              </a:ext>
            </a:extLst>
          </p:cNvPr>
          <p:cNvSpPr txBox="1"/>
          <p:nvPr/>
        </p:nvSpPr>
        <p:spPr>
          <a:xfrm>
            <a:off x="7199394" y="3726927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2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BAF094F-7E3F-AB44-9A55-B44D7EEEBEB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6480" y="4900613"/>
            <a:ext cx="0" cy="32442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D19019-963C-7948-9F25-45309FE843DE}"/>
              </a:ext>
            </a:extLst>
          </p:cNvPr>
          <p:cNvCxnSpPr>
            <a:cxnSpLocks/>
            <a:stCxn id="43" idx="0"/>
            <a:endCxn id="45" idx="2"/>
          </p:cNvCxnSpPr>
          <p:nvPr/>
        </p:nvCxnSpPr>
        <p:spPr bwMode="auto">
          <a:xfrm flipV="1">
            <a:off x="7678897" y="4178203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7E06723-918D-8043-88CB-A8F1C4FB83E4}"/>
              </a:ext>
            </a:extLst>
          </p:cNvPr>
          <p:cNvSpPr txBox="1"/>
          <p:nvPr/>
        </p:nvSpPr>
        <p:spPr>
          <a:xfrm>
            <a:off x="8615485" y="3730199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2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D6ABCA9-0D63-FD49-B73A-B76C130196A4}"/>
              </a:ext>
            </a:extLst>
          </p:cNvPr>
          <p:cNvCxnSpPr>
            <a:cxnSpLocks/>
            <a:endCxn id="48" idx="2"/>
          </p:cNvCxnSpPr>
          <p:nvPr/>
        </p:nvCxnSpPr>
        <p:spPr bwMode="auto">
          <a:xfrm flipV="1">
            <a:off x="9094988" y="4181475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D9813A9-AA3B-684A-A136-5FA9CC050CE2}"/>
              </a:ext>
            </a:extLst>
          </p:cNvPr>
          <p:cNvCxnSpPr>
            <a:cxnSpLocks/>
          </p:cNvCxnSpPr>
          <p:nvPr/>
        </p:nvCxnSpPr>
        <p:spPr bwMode="auto">
          <a:xfrm>
            <a:off x="8158399" y="3888931"/>
            <a:ext cx="457086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80FAB9C-CB18-3644-B9A1-DB3365140AA8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3659" y="3440940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2981F87-5FF2-8947-AF90-14EBE2945044}"/>
              </a:ext>
            </a:extLst>
          </p:cNvPr>
          <p:cNvCxnSpPr>
            <a:cxnSpLocks/>
          </p:cNvCxnSpPr>
          <p:nvPr/>
        </p:nvCxnSpPr>
        <p:spPr bwMode="auto">
          <a:xfrm flipV="1">
            <a:off x="9099750" y="3444212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4BE51C1-5937-0041-837F-5E5F5B96F05C}"/>
              </a:ext>
            </a:extLst>
          </p:cNvPr>
          <p:cNvSpPr txBox="1"/>
          <p:nvPr/>
        </p:nvSpPr>
        <p:spPr>
          <a:xfrm>
            <a:off x="10031574" y="4443436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1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CE41E4F-E393-0F41-A1AF-3722988C66FA}"/>
              </a:ext>
            </a:extLst>
          </p:cNvPr>
          <p:cNvCxnSpPr>
            <a:cxnSpLocks/>
          </p:cNvCxnSpPr>
          <p:nvPr/>
        </p:nvCxnSpPr>
        <p:spPr bwMode="auto">
          <a:xfrm>
            <a:off x="9574488" y="4586956"/>
            <a:ext cx="457086" cy="15212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457A086-4D10-C346-832C-8B0246C982A6}"/>
              </a:ext>
            </a:extLst>
          </p:cNvPr>
          <p:cNvSpPr txBox="1"/>
          <p:nvPr/>
        </p:nvSpPr>
        <p:spPr>
          <a:xfrm>
            <a:off x="10031574" y="3709086"/>
            <a:ext cx="959005" cy="451276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Layer 2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3BCBAF3-1419-C848-B0CD-0AD1B113D020}"/>
              </a:ext>
            </a:extLst>
          </p:cNvPr>
          <p:cNvCxnSpPr>
            <a:cxnSpLocks/>
            <a:endCxn id="55" idx="2"/>
          </p:cNvCxnSpPr>
          <p:nvPr/>
        </p:nvCxnSpPr>
        <p:spPr bwMode="auto">
          <a:xfrm flipV="1">
            <a:off x="10511077" y="4160362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A413884-2270-7444-BE37-FAE6C62810DD}"/>
              </a:ext>
            </a:extLst>
          </p:cNvPr>
          <p:cNvCxnSpPr>
            <a:cxnSpLocks/>
          </p:cNvCxnSpPr>
          <p:nvPr/>
        </p:nvCxnSpPr>
        <p:spPr bwMode="auto">
          <a:xfrm>
            <a:off x="9574488" y="3867818"/>
            <a:ext cx="457086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734A39D-ACE0-AE4C-B5F4-83BEE440D0ED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15839" y="3423099"/>
            <a:ext cx="0" cy="27113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B2E2467-B059-8945-A960-0D2C00F4CC35}"/>
              </a:ext>
            </a:extLst>
          </p:cNvPr>
          <p:cNvCxnSpPr>
            <a:cxnSpLocks/>
          </p:cNvCxnSpPr>
          <p:nvPr/>
        </p:nvCxnSpPr>
        <p:spPr bwMode="auto">
          <a:xfrm flipV="1">
            <a:off x="9080586" y="4916701"/>
            <a:ext cx="0" cy="32442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37A37CA-CAF8-0B43-8D30-6CD90C92553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10963" y="4894712"/>
            <a:ext cx="0" cy="324424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210B128-CB6B-AD4B-AA37-8CA85B7F6EC3}"/>
              </a:ext>
            </a:extLst>
          </p:cNvPr>
          <p:cNvCxnSpPr>
            <a:cxnSpLocks/>
          </p:cNvCxnSpPr>
          <p:nvPr/>
        </p:nvCxnSpPr>
        <p:spPr bwMode="auto">
          <a:xfrm flipH="1">
            <a:off x="8165835" y="4764677"/>
            <a:ext cx="457087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61DD862-F659-7044-AB83-0C6D63566E68}"/>
              </a:ext>
            </a:extLst>
          </p:cNvPr>
          <p:cNvCxnSpPr>
            <a:cxnSpLocks/>
          </p:cNvCxnSpPr>
          <p:nvPr/>
        </p:nvCxnSpPr>
        <p:spPr bwMode="auto">
          <a:xfrm flipH="1">
            <a:off x="8165836" y="4041331"/>
            <a:ext cx="457086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60DA219-7FF1-B747-AAB9-2CD53AFA2CB7}"/>
              </a:ext>
            </a:extLst>
          </p:cNvPr>
          <p:cNvCxnSpPr>
            <a:cxnSpLocks/>
          </p:cNvCxnSpPr>
          <p:nvPr/>
        </p:nvCxnSpPr>
        <p:spPr bwMode="auto">
          <a:xfrm flipH="1">
            <a:off x="9581925" y="4764677"/>
            <a:ext cx="442215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2DD3AE4-9B03-C24F-B627-EC7DE98B10E5}"/>
              </a:ext>
            </a:extLst>
          </p:cNvPr>
          <p:cNvCxnSpPr>
            <a:cxnSpLocks/>
          </p:cNvCxnSpPr>
          <p:nvPr/>
        </p:nvCxnSpPr>
        <p:spPr bwMode="auto">
          <a:xfrm flipH="1">
            <a:off x="9581925" y="4020218"/>
            <a:ext cx="457086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triangle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56F4DB0-2CDE-F54E-9731-93A76075E55D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838039290"/>
      </p:ext>
    </p:extLst>
  </p:cSld>
  <p:clrMapOvr>
    <a:masterClrMapping/>
  </p:clrMapOvr>
</p:sld>
</file>

<file path=ppt/slides/slide44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Two Step Development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5724071"/>
            <a:ext cx="9601200" cy="810083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79285" y="729246"/>
            <a:ext cx="10657114" cy="587031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E3BC-7F17-EF46-9E79-3356DB38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Pre-training Tasks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47718C-3ACB-5B41-9F34-64268D88E8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800" dirty="0"/>
              <a:t>Next Sentence Prediction</a:t>
            </a:r>
            <a:endParaRPr lang="en-IT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A51D86-C62E-0342-99E9-EF52135670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800" dirty="0"/>
              <a:t>Masked LM</a:t>
            </a:r>
            <a:endParaRPr lang="en-IT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647AB-F192-0D44-85D3-5FB4B1C05A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train a deep bidirectional representation, masking some percentage of the input tokens at random, and then predicting those masked tokens</a:t>
            </a:r>
          </a:p>
          <a:p>
            <a:r>
              <a:rPr lang="en-GB" dirty="0">
                <a:effectLst/>
              </a:rPr>
              <a:t>the final hidden vectors corresponding to the mask tokens are fed into an output </a:t>
            </a:r>
            <a:r>
              <a:rPr lang="en-GB" dirty="0" err="1">
                <a:effectLst/>
              </a:rPr>
              <a:t>softmax</a:t>
            </a:r>
            <a:r>
              <a:rPr lang="en-GB" dirty="0">
                <a:effectLst/>
              </a:rPr>
              <a:t> over the vocabulary, as in a standard LM</a:t>
            </a:r>
            <a:endParaRPr lang="en-GB" dirty="0"/>
          </a:p>
          <a:p>
            <a:endParaRPr lang="en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1DFAA9-CC0E-AE43-814B-5D79ABBB8724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In order to train a model that understands sentence relationships, we pre-train for a binarized </a:t>
            </a:r>
            <a:r>
              <a:rPr lang="en-GB" i="1" dirty="0">
                <a:effectLst/>
              </a:rPr>
              <a:t>next sentence prediction </a:t>
            </a:r>
            <a:r>
              <a:rPr lang="en-GB" dirty="0">
                <a:effectLst/>
              </a:rPr>
              <a:t>task generated from any corpus </a:t>
            </a:r>
          </a:p>
          <a:p>
            <a:r>
              <a:rPr lang="en-GB" dirty="0">
                <a:effectLst/>
              </a:rPr>
              <a:t>50% of the time B is the actual next sentence that follows A</a:t>
            </a:r>
            <a:r>
              <a:rPr lang="en-GB" dirty="0"/>
              <a:t> </a:t>
            </a:r>
            <a:r>
              <a:rPr lang="en-GB" dirty="0">
                <a:effectLst/>
              </a:rPr>
              <a:t>and 50% of the time it is a random sentence </a:t>
            </a:r>
            <a:endParaRPr lang="en-GB" dirty="0"/>
          </a:p>
          <a:p>
            <a:endParaRPr lang="en-GB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884453757"/>
      </p:ext>
    </p:extLst>
  </p:cSld>
  <p:clrMapOvr>
    <a:masterClrMapping/>
  </p:clrMapOvr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5E6670-43BA-4B4A-9B25-F913FAFD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Masked LM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8A7EC0-0830-9F48-8D8E-4B7EB59EC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0"/>
            <a:ext cx="2335212" cy="5294235"/>
          </a:xfrm>
        </p:spPr>
        <p:txBody>
          <a:bodyPr/>
          <a:lstStyle/>
          <a:p>
            <a:endParaRPr lang="en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FA3137-4B21-154D-AB5E-B25044E3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612" y="1239920"/>
            <a:ext cx="76835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6822"/>
      </p:ext>
    </p:extLst>
  </p:cSld>
  <p:clrMapOvr>
    <a:masterClrMapping/>
  </p:clrMapOvr>
</p:sld>
</file>

<file path=ppt/slides/slide47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 dirty="0">
                <a:solidFill>
                  <a:srgbClr val="000000"/>
                </a:solidFill>
                <a:latin typeface="Tw Cen MT Condensed"/>
              </a:rPr>
              <a:t>Next Sentence Prediction</a:t>
            </a:r>
            <a:endParaRPr dirty="0"/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1296000"/>
            <a:ext cx="4443480" cy="523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121"/>
          <p:cNvPicPr/>
          <p:nvPr/>
        </p:nvPicPr>
        <p:blipFill>
          <a:blip r:embed="rId2"/>
          <a:stretch/>
        </p:blipFill>
        <p:spPr bwMode="auto">
          <a:xfrm>
            <a:off x="3836020" y="1117580"/>
            <a:ext cx="7507019" cy="54160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</a:rPr>
              <a:t>Model Architecture</a:t>
            </a:r>
            <a:endParaRPr/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1368000"/>
            <a:ext cx="5379480" cy="494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BERT BASE – Comparable in size to the OpenAI Transformer in order to compare performance</a:t>
            </a:r>
            <a:endParaRPr/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BERT LARGE – A huge 12 layer model which achieved the state of the art results </a:t>
            </a:r>
            <a:endParaRPr/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BERT is basically a trained Transformer Encoder stack. </a:t>
            </a:r>
            <a:endParaRPr/>
          </a:p>
        </p:txBody>
      </p:sp>
      <p:pic>
        <p:nvPicPr>
          <p:cNvPr id="6" name="Picture 114"/>
          <p:cNvPicPr/>
          <p:nvPr/>
        </p:nvPicPr>
        <p:blipFill>
          <a:blip r:embed="rId2"/>
          <a:stretch/>
        </p:blipFill>
        <p:spPr bwMode="auto">
          <a:xfrm>
            <a:off x="7200000" y="1296000"/>
            <a:ext cx="4374000" cy="1800000"/>
          </a:xfrm>
          <a:prstGeom prst="rect">
            <a:avLst/>
          </a:prstGeom>
          <a:ln>
            <a:noFill/>
          </a:ln>
        </p:spPr>
      </p:pic>
      <p:pic>
        <p:nvPicPr>
          <p:cNvPr id="7" name="Picture 115"/>
          <p:cNvPicPr/>
          <p:nvPr/>
        </p:nvPicPr>
        <p:blipFill>
          <a:blip r:embed="rId3"/>
          <a:stretch/>
        </p:blipFill>
        <p:spPr bwMode="auto">
          <a:xfrm>
            <a:off x="7128000" y="4176000"/>
            <a:ext cx="4280400" cy="18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1E89BB-2BEC-DC4A-94D6-4923E330643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GB" dirty="0">
                <a:effectLst/>
              </a:rPr>
              <a:t>Data: Wikipedia (2.5B words) + </a:t>
            </a:r>
            <a:r>
              <a:rPr lang="en-GB" dirty="0" err="1">
                <a:effectLst/>
              </a:rPr>
              <a:t>BookCorpus</a:t>
            </a:r>
            <a:r>
              <a:rPr lang="en-GB" dirty="0">
                <a:effectLst/>
              </a:rPr>
              <a:t> (800M words) </a:t>
            </a:r>
          </a:p>
          <a:p>
            <a:r>
              <a:rPr lang="en-GB" dirty="0">
                <a:effectLst/>
              </a:rPr>
              <a:t>Batch Size: 131,072 words (1024 sequences * 128 length or 256 sequences * 512 length) </a:t>
            </a:r>
          </a:p>
          <a:p>
            <a:r>
              <a:rPr lang="en-GB" dirty="0">
                <a:effectLst/>
              </a:rPr>
              <a:t>Training Time: 1M steps (~40 epochs) </a:t>
            </a:r>
          </a:p>
          <a:p>
            <a:r>
              <a:rPr lang="en-GB" dirty="0">
                <a:effectLst/>
              </a:rPr>
              <a:t>Optimizer: </a:t>
            </a:r>
            <a:r>
              <a:rPr lang="en-GB" dirty="0" err="1">
                <a:effectLst/>
              </a:rPr>
              <a:t>AdamW</a:t>
            </a:r>
            <a:r>
              <a:rPr lang="en-GB" dirty="0">
                <a:effectLst/>
              </a:rPr>
              <a:t>, 1e-4 learning rate, linear decay </a:t>
            </a:r>
          </a:p>
          <a:p>
            <a:r>
              <a:rPr lang="en-GB" dirty="0">
                <a:effectLst/>
              </a:rPr>
              <a:t>BERT-Base: 12-layer, 768-hidden, 12-head </a:t>
            </a:r>
          </a:p>
          <a:p>
            <a:r>
              <a:rPr lang="en-GB" dirty="0">
                <a:effectLst/>
              </a:rPr>
              <a:t>BERT-Large: 24-layer, 1024-hidden, 16-head </a:t>
            </a:r>
          </a:p>
          <a:p>
            <a:r>
              <a:rPr lang="en-GB" dirty="0">
                <a:effectLst/>
              </a:rPr>
              <a:t>Trained on 4x4 or 8x8 TPU slice for 4 days </a:t>
            </a:r>
          </a:p>
          <a:p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3DFC61-53BE-2749-9AFF-F3B649E31A01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IT" dirty="0"/>
              <a:t>Model Details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59F76-F72D-3745-A495-79E7C5CAE3FA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1011671970"/>
      </p:ext>
    </p:extLst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Transformer Model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7" y="4199658"/>
            <a:ext cx="9601200" cy="2334493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r>
              <a:rPr lang="en-US" sz="2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encoder maps an input sequence of symbol representations </a:t>
            </a:r>
            <a:r>
              <a:rPr lang="en-US" sz="22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en-US" sz="2200" b="0" i="1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</a:t>
            </a:r>
            <a:r>
              <a:rPr lang="en-US" sz="2200" b="0" i="0" u="none" strike="noStrike" cap="none" spc="0" baseline="-25%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22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..., </a:t>
            </a:r>
            <a:r>
              <a:rPr lang="en-US" sz="2200" b="0" i="1" u="none" strike="noStrike" cap="none" spc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</a:t>
            </a:r>
            <a:r>
              <a:rPr lang="en-US" sz="2200" b="0" i="1" u="none" strike="noStrike" cap="none" spc="0" baseline="-25%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</a:t>
            </a:r>
            <a:r>
              <a:rPr lang="en-US" sz="22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to a sequence of continuous representations </a:t>
            </a:r>
            <a:r>
              <a:rPr lang="en-US" sz="2200" b="0" i="1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z</a:t>
            </a:r>
            <a:r>
              <a:rPr lang="en-US" sz="22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= (</a:t>
            </a:r>
            <a:r>
              <a:rPr lang="en-US" sz="2200" b="0" i="1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z</a:t>
            </a:r>
            <a:r>
              <a:rPr lang="en-US" sz="2200" b="0" i="0" u="none" strike="noStrike" cap="none" spc="0" baseline="-25%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22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..., </a:t>
            </a:r>
            <a:r>
              <a:rPr lang="en-US" sz="2200" b="0" i="1" u="none" strike="noStrike" cap="none" spc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z</a:t>
            </a:r>
            <a:r>
              <a:rPr lang="en-US" sz="2200" b="0" i="1" u="none" strike="noStrike" cap="none" spc="0" baseline="-25%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</a:t>
            </a:r>
            <a:r>
              <a:rPr lang="en-US" sz="22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defRPr/>
            </a:pPr>
            <a:r>
              <a:rPr lang="en-US" sz="2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Given </a:t>
            </a:r>
            <a:r>
              <a:rPr lang="en-US" sz="2400" b="0" i="1" u="none" strike="noStrike" cap="none" spc="0" dirty="0">
                <a:solidFill>
                  <a:schemeClr val="tx1"/>
                </a:solidFill>
                <a:latin typeface="+mj-lt"/>
                <a:ea typeface="Calibri"/>
                <a:cs typeface="Calibri"/>
              </a:rPr>
              <a:t>z</a:t>
            </a:r>
            <a:r>
              <a:rPr lang="en-US" sz="2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the decoder then generates an output sequence </a:t>
            </a:r>
            <a:r>
              <a:rPr lang="en-US" sz="22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en-US" sz="2200" b="0" i="1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</a:t>
            </a:r>
            <a:r>
              <a:rPr lang="en-US" sz="2200" b="0" i="0" u="none" strike="noStrike" cap="none" spc="0" baseline="-25%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22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..., </a:t>
            </a:r>
            <a:r>
              <a:rPr lang="en-US" sz="2200" b="0" i="1" u="none" strike="noStrike" cap="none" spc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</a:t>
            </a:r>
            <a:r>
              <a:rPr lang="en-US" sz="2200" b="0" i="1" u="none" strike="noStrike" cap="none" spc="0" baseline="-25%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</a:t>
            </a:r>
            <a:r>
              <a:rPr lang="en-US" sz="22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2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of symbols one element at a time.</a:t>
            </a:r>
          </a:p>
          <a:p>
            <a:pPr>
              <a:defRPr/>
            </a:pPr>
            <a:r>
              <a:rPr lang="en-US" sz="24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At each step the model is auto-regressive, consuming the previously generated symbols as additional input when generating the next.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3050" y="1177786"/>
            <a:ext cx="9505949" cy="247981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6722EA-3F1E-304C-8063-7E7EE0CB673D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IT" dirty="0"/>
              <a:t>Fine Tuning Procedure</a:t>
            </a:r>
          </a:p>
        </p:txBody>
      </p:sp>
      <p:pic>
        <p:nvPicPr>
          <p:cNvPr id="17409" name="Picture 1" descr="page18image1165547968">
            <a:extLst>
              <a:ext uri="{FF2B5EF4-FFF2-40B4-BE49-F238E27FC236}">
                <a16:creationId xmlns:a16="http://schemas.microsoft.com/office/drawing/2014/main" id="{18ED8B50-E61F-CE4D-B428-069085321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.042%" t="6.078%" r="9.223%" b="21.62%"/>
          <a:stretch/>
        </p:blipFill>
        <p:spPr bwMode="auto">
          <a:xfrm>
            <a:off x="1794640" y="1839950"/>
            <a:ext cx="9278522" cy="384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13361"/>
      </p:ext>
    </p:extLst>
  </p:cSld>
  <p:clrMapOvr>
    <a:masterClrMapping/>
  </p:clrMapOvr>
</p:sld>
</file>

<file path=ppt/slides/slide51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</a:rPr>
              <a:t>Example: Sentence Classification</a:t>
            </a:r>
            <a:endParaRPr/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4248000"/>
            <a:ext cx="9600840" cy="228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118"/>
          <p:cNvPicPr/>
          <p:nvPr/>
        </p:nvPicPr>
        <p:blipFill>
          <a:blip r:embed="rId2"/>
          <a:stretch/>
        </p:blipFill>
        <p:spPr bwMode="auto">
          <a:xfrm>
            <a:off x="3024000" y="1111320"/>
            <a:ext cx="6696000" cy="2488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</a:rPr>
              <a:t>Task Specific Models</a:t>
            </a:r>
            <a:endParaRPr/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1239840"/>
            <a:ext cx="4515480" cy="5293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124"/>
          <p:cNvPicPr/>
          <p:nvPr/>
        </p:nvPicPr>
        <p:blipFill>
          <a:blip r:embed="rId2"/>
          <a:srcRect l="17.869%" t="4.288%" r="17.394%" b="1.214%"/>
          <a:stretch/>
        </p:blipFill>
        <p:spPr bwMode="auto">
          <a:xfrm>
            <a:off x="6120000" y="1224000"/>
            <a:ext cx="5335560" cy="525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112440-C330-A341-AECC-3D444F5EB53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IT" dirty="0"/>
              <a:t>GLUE Results</a:t>
            </a:r>
          </a:p>
        </p:txBody>
      </p:sp>
      <p:pic>
        <p:nvPicPr>
          <p:cNvPr id="15361" name="Picture 1" descr="page20image1123717904">
            <a:extLst>
              <a:ext uri="{FF2B5EF4-FFF2-40B4-BE49-F238E27FC236}">
                <a16:creationId xmlns:a16="http://schemas.microsoft.com/office/drawing/2014/main" id="{D7AA6DCD-F212-A34D-B4B8-B4066675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17" y="2007220"/>
            <a:ext cx="9634652" cy="205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2044EA-ED33-EF49-9EA2-666EEA885928}"/>
              </a:ext>
            </a:extLst>
          </p:cNvPr>
          <p:cNvSpPr/>
          <p:nvPr/>
        </p:nvSpPr>
        <p:spPr>
          <a:xfrm>
            <a:off x="1527717" y="4641133"/>
            <a:ext cx="4438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latin typeface="GoogleSans"/>
              </a:rPr>
              <a:t>MultiNLI</a:t>
            </a:r>
            <a:r>
              <a:rPr lang="en-GB" b="1" dirty="0">
                <a:latin typeface="GoogleSans"/>
              </a:rPr>
              <a:t> </a:t>
            </a:r>
            <a:endParaRPr lang="en-GB" dirty="0"/>
          </a:p>
          <a:p>
            <a:r>
              <a:rPr lang="en-GB" dirty="0">
                <a:latin typeface="GoogleSans"/>
              </a:rPr>
              <a:t>Premise: Hills and mountains are especially sanctified in Jainism.</a:t>
            </a:r>
            <a:br>
              <a:rPr lang="en-GB" dirty="0">
                <a:latin typeface="GoogleSans"/>
              </a:rPr>
            </a:br>
            <a:r>
              <a:rPr lang="en-GB" dirty="0">
                <a:latin typeface="GoogleSans"/>
              </a:rPr>
              <a:t>Hypothesis: Jainism hates nature.</a:t>
            </a:r>
            <a:br>
              <a:rPr lang="en-GB" dirty="0">
                <a:latin typeface="GoogleSans"/>
              </a:rPr>
            </a:br>
            <a:r>
              <a:rPr lang="en-GB" dirty="0">
                <a:latin typeface="GoogleSans"/>
              </a:rPr>
              <a:t>Label: </a:t>
            </a:r>
            <a:r>
              <a:rPr lang="en-GB" dirty="0">
                <a:solidFill>
                  <a:srgbClr val="FF0000"/>
                </a:solidFill>
                <a:latin typeface="GoogleSans"/>
              </a:rPr>
              <a:t>Contradiction</a:t>
            </a:r>
            <a:r>
              <a:rPr lang="en-GB" dirty="0">
                <a:latin typeface="GoogleSans"/>
              </a:rPr>
              <a:t> </a:t>
            </a:r>
            <a:endParaRPr lang="en-GB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D79B7-9E06-B140-B0F1-95DE2CBFC3B1}"/>
              </a:ext>
            </a:extLst>
          </p:cNvPr>
          <p:cNvSpPr/>
          <p:nvPr/>
        </p:nvSpPr>
        <p:spPr>
          <a:xfrm>
            <a:off x="6345043" y="4641133"/>
            <a:ext cx="4438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latin typeface="GoogleSans"/>
              </a:rPr>
              <a:t>CoLa</a:t>
            </a:r>
            <a:r>
              <a:rPr lang="en-GB" b="1" dirty="0">
                <a:latin typeface="GoogleSans"/>
              </a:rPr>
              <a:t> </a:t>
            </a:r>
            <a:endParaRPr lang="en-GB" dirty="0"/>
          </a:p>
          <a:p>
            <a:r>
              <a:rPr lang="en-GB" dirty="0">
                <a:latin typeface="GoogleSans"/>
              </a:rPr>
              <a:t>Sentence: The wagon rumbled down the road. Label: </a:t>
            </a:r>
            <a:r>
              <a:rPr lang="en-GB" dirty="0">
                <a:solidFill>
                  <a:schemeClr val="accent2">
                    <a:lumMod val="50%"/>
                  </a:schemeClr>
                </a:solidFill>
                <a:latin typeface="GoogleSans"/>
              </a:rPr>
              <a:t>Acceptable</a:t>
            </a:r>
            <a:r>
              <a:rPr lang="en-GB" dirty="0">
                <a:latin typeface="GoogleSans"/>
              </a:rPr>
              <a:t> </a:t>
            </a:r>
            <a:endParaRPr lang="en-GB" dirty="0"/>
          </a:p>
          <a:p>
            <a:r>
              <a:rPr lang="en-GB" dirty="0">
                <a:latin typeface="GoogleSans"/>
              </a:rPr>
              <a:t>Sentence: The car honked down the road.</a:t>
            </a:r>
          </a:p>
          <a:p>
            <a:r>
              <a:rPr lang="en-GB" dirty="0">
                <a:latin typeface="GoogleSans"/>
              </a:rPr>
              <a:t>Label: </a:t>
            </a:r>
            <a:r>
              <a:rPr lang="en-GB" dirty="0">
                <a:solidFill>
                  <a:srgbClr val="FF0000"/>
                </a:solidFill>
                <a:latin typeface="GoogleSans"/>
              </a:rPr>
              <a:t>Unacceptable</a:t>
            </a:r>
            <a:r>
              <a:rPr lang="en-GB" dirty="0">
                <a:latin typeface="GoogleSans"/>
              </a:rPr>
              <a:t> </a:t>
            </a:r>
            <a:endParaRPr lang="en-GB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ECC49-93C8-4942-859B-670EA879DF4E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3959304779"/>
      </p:ext>
    </p:extLst>
  </p:cSld>
  <p:clrMapOvr>
    <a:masterClrMapping/>
  </p:clrMapOvr>
</p:sld>
</file>

<file path=ppt/slides/slide5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FBEA65-26FD-F243-ABF0-11C50FC9959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654218" y="4346680"/>
            <a:ext cx="6095880" cy="1976061"/>
          </a:xfrm>
        </p:spPr>
        <p:txBody>
          <a:bodyPr>
            <a:normAutofit/>
          </a:bodyPr>
          <a:lstStyle/>
          <a:p>
            <a:r>
              <a:rPr lang="en-GB" dirty="0">
                <a:effectLst/>
              </a:rPr>
              <a:t>Use token 0 ([CLS]) to emit logit for “no answer”. </a:t>
            </a:r>
          </a:p>
          <a:p>
            <a:r>
              <a:rPr lang="en-GB" dirty="0">
                <a:effectLst/>
              </a:rPr>
              <a:t>“No answer” directly competes with answer span. </a:t>
            </a:r>
          </a:p>
          <a:p>
            <a:r>
              <a:rPr lang="en-GB" dirty="0">
                <a:effectLst/>
              </a:rPr>
              <a:t>Threshold is optimized on dev set. </a:t>
            </a:r>
          </a:p>
          <a:p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123C88-53DE-EE49-B62D-C55683E7F67E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IT" dirty="0"/>
              <a:t>SQUAD 2.0</a:t>
            </a:r>
          </a:p>
        </p:txBody>
      </p:sp>
      <p:pic>
        <p:nvPicPr>
          <p:cNvPr id="16385" name="Picture 1" descr="page21image1199909200">
            <a:extLst>
              <a:ext uri="{FF2B5EF4-FFF2-40B4-BE49-F238E27FC236}">
                <a16:creationId xmlns:a16="http://schemas.microsoft.com/office/drawing/2014/main" id="{67F38B8E-9928-AE40-BB65-4D7D8BA2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20" y="1988195"/>
            <a:ext cx="5748214" cy="214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page21image1199908560">
            <a:extLst>
              <a:ext uri="{FF2B5EF4-FFF2-40B4-BE49-F238E27FC236}">
                <a16:creationId xmlns:a16="http://schemas.microsoft.com/office/drawing/2014/main" id="{49418E61-58BE-7B4B-A1C8-28705AD8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19" y="1988195"/>
            <a:ext cx="42291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page21image1199907888">
            <a:extLst>
              <a:ext uri="{FF2B5EF4-FFF2-40B4-BE49-F238E27FC236}">
                <a16:creationId xmlns:a16="http://schemas.microsoft.com/office/drawing/2014/main" id="{C067BCA3-E0D4-BF49-B09F-504981E5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20" y="927599"/>
            <a:ext cx="5748214" cy="101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234688-3C28-DE43-902C-86BC06636EDA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253625174"/>
      </p:ext>
    </p:extLst>
  </p:cSld>
  <p:clrMapOvr>
    <a:masterClrMapping/>
  </p:clrMapOvr>
</p:sld>
</file>

<file path=ppt/slides/slide5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814830-0828-994D-9855-C16AB38E4D1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676520" y="4527394"/>
            <a:ext cx="9600840" cy="2006245"/>
          </a:xfrm>
        </p:spPr>
        <p:txBody>
          <a:bodyPr/>
          <a:lstStyle/>
          <a:p>
            <a:r>
              <a:rPr lang="en-GB" dirty="0">
                <a:effectLst/>
              </a:rPr>
              <a:t>Big models help </a:t>
            </a:r>
            <a:r>
              <a:rPr lang="en-GB" i="1" dirty="0">
                <a:effectLst/>
              </a:rPr>
              <a:t>a lot </a:t>
            </a:r>
            <a:endParaRPr lang="en-GB" dirty="0">
              <a:effectLst/>
            </a:endParaRPr>
          </a:p>
          <a:p>
            <a:r>
              <a:rPr lang="en-GB" dirty="0">
                <a:effectLst/>
              </a:rPr>
              <a:t>Going from 110M -&gt; 340M params helps even on datasets with 3,600 labelled examples </a:t>
            </a:r>
          </a:p>
          <a:p>
            <a:r>
              <a:rPr lang="en-GB" dirty="0">
                <a:effectLst/>
              </a:rPr>
              <a:t>Improvements have </a:t>
            </a:r>
            <a:r>
              <a:rPr lang="en-GB" i="1" dirty="0">
                <a:effectLst/>
              </a:rPr>
              <a:t>not </a:t>
            </a:r>
            <a:r>
              <a:rPr lang="en-GB" dirty="0" err="1">
                <a:effectLst/>
              </a:rPr>
              <a:t>asymptoted</a:t>
            </a:r>
            <a:r>
              <a:rPr lang="en-GB" dirty="0">
                <a:effectLst/>
              </a:rPr>
              <a:t> </a:t>
            </a:r>
          </a:p>
          <a:p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0E611E-B27E-704F-9927-DE5AE5BDDC93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IT" dirty="0"/>
              <a:t>Effects of Model Size</a:t>
            </a:r>
          </a:p>
        </p:txBody>
      </p:sp>
      <p:pic>
        <p:nvPicPr>
          <p:cNvPr id="21505" name="Picture 1" descr="page24image1165681744">
            <a:extLst>
              <a:ext uri="{FF2B5EF4-FFF2-40B4-BE49-F238E27FC236}">
                <a16:creationId xmlns:a16="http://schemas.microsoft.com/office/drawing/2014/main" id="{B712F81F-4033-2A48-86BC-C15DC4BF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2" y="1228725"/>
            <a:ext cx="4904636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FBC2E6-3E8A-9346-BB97-E6F511AADE1B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3952882375"/>
      </p:ext>
    </p:extLst>
  </p:cSld>
  <p:clrMapOvr>
    <a:masterClrMapping/>
  </p:clrMapOvr>
</p:sld>
</file>

<file path=ppt/slides/slide56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 dirty="0">
                <a:solidFill>
                  <a:srgbClr val="000000"/>
                </a:solidFill>
                <a:latin typeface="Tw Cen MT Condensed"/>
              </a:rPr>
              <a:t>BERT for Contextualized Word Embeddings</a:t>
            </a:r>
            <a:endParaRPr dirty="0"/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5688000"/>
            <a:ext cx="9600840" cy="84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127"/>
          <p:cNvPicPr/>
          <p:nvPr/>
        </p:nvPicPr>
        <p:blipFill>
          <a:blip r:embed="rId2"/>
          <a:stretch/>
        </p:blipFill>
        <p:spPr bwMode="auto">
          <a:xfrm>
            <a:off x="1586520" y="936000"/>
            <a:ext cx="9274768" cy="537559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</a:rPr>
              <a:t>Which Layers</a:t>
            </a:r>
            <a:endParaRPr/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5832000"/>
            <a:ext cx="9600840" cy="70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130"/>
          <p:cNvPicPr/>
          <p:nvPr/>
        </p:nvPicPr>
        <p:blipFill>
          <a:blip r:embed="rId2"/>
          <a:stretch/>
        </p:blipFill>
        <p:spPr bwMode="auto">
          <a:xfrm>
            <a:off x="1896035" y="954211"/>
            <a:ext cx="8769685" cy="563484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References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r>
              <a:rPr sz="2250" b="0" i="0" u="sng" dirty="0">
                <a:latin typeface="Calibri"/>
                <a:ea typeface="Calibri"/>
                <a:cs typeface="Calibri"/>
                <a:hlinkClick r:id="rId2"/>
              </a:rPr>
              <a:t>The Illustrated BERT, </a:t>
            </a:r>
            <a:r>
              <a:rPr sz="2250" b="0" i="0" u="sng" dirty="0" err="1">
                <a:latin typeface="Calibri"/>
                <a:ea typeface="Calibri"/>
                <a:cs typeface="Calibri"/>
                <a:hlinkClick r:id="rId2"/>
              </a:rPr>
              <a:t>ELMo</a:t>
            </a:r>
            <a:r>
              <a:rPr sz="2250" b="0" i="0" u="sng" dirty="0">
                <a:latin typeface="Calibri"/>
                <a:ea typeface="Calibri"/>
                <a:cs typeface="Calibri"/>
                <a:hlinkClick r:id="rId2"/>
              </a:rPr>
              <a:t>, and co. (How NLP Cracked Transfer Learning)</a:t>
            </a:r>
            <a:endParaRPr dirty="0"/>
          </a:p>
          <a:p>
            <a:pPr>
              <a:defRPr/>
            </a:pPr>
            <a:r>
              <a:rPr sz="2400" b="0" i="0" u="none" dirty="0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b="0" i="0" u="sng" dirty="0">
                <a:solidFill>
                  <a:srgbClr val="222222"/>
                </a:solidFill>
                <a:latin typeface="Calibri"/>
                <a:ea typeface="Calibri"/>
                <a:cs typeface="Calibri"/>
                <a:hlinkClick r:id="rId3"/>
              </a:rPr>
              <a:t>BERT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40F526-EB2E-334C-BEEC-2582973A2FDA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IT" dirty="0"/>
              <a:t>Post BERT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0CF9BC1-9900-0B44-A8C8-9CAD7B589CF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2005640"/>
      </p:ext>
    </p:extLst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2"/>
          <p:cNvSpPr>
            <a:spLocks/>
          </p:cNvSpPr>
          <p:nvPr/>
        </p:nvSpPr>
        <p:spPr bwMode="auto">
          <a:xfrm>
            <a:off x="1676520" y="4680000"/>
            <a:ext cx="9600840" cy="185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88"/>
          <p:cNvPicPr/>
          <p:nvPr/>
        </p:nvPicPr>
        <p:blipFill>
          <a:blip r:embed="rId2"/>
          <a:stretch/>
        </p:blipFill>
        <p:spPr bwMode="auto">
          <a:xfrm>
            <a:off x="2932878" y="1352858"/>
            <a:ext cx="6843134" cy="4348694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Architecture Overview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C727D1-8254-CB47-BBB4-EC85F8B3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RoBERTa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0AA6B9-B7AA-DE49-BE5D-78B24D00E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2785670"/>
          </a:xfrm>
        </p:spPr>
        <p:txBody>
          <a:bodyPr/>
          <a:lstStyle/>
          <a:p>
            <a:r>
              <a:rPr lang="en-GB" i="1" dirty="0" err="1">
                <a:effectLst/>
              </a:rPr>
              <a:t>RoBERTa</a:t>
            </a:r>
            <a:r>
              <a:rPr lang="en-GB" i="1" dirty="0">
                <a:effectLst/>
              </a:rPr>
              <a:t>: A Robustly Optimized BERT Pretraining Approach </a:t>
            </a:r>
            <a:r>
              <a:rPr lang="en-GB" dirty="0">
                <a:effectLst/>
              </a:rPr>
              <a:t>(Liu et al, University of Washington and Facebook, 2019) </a:t>
            </a:r>
          </a:p>
          <a:p>
            <a:r>
              <a:rPr lang="en-GB" dirty="0">
                <a:effectLst/>
              </a:rPr>
              <a:t>Trained BERT for more epochs and/or on more data </a:t>
            </a:r>
          </a:p>
          <a:p>
            <a:pPr lvl="1"/>
            <a:r>
              <a:rPr lang="en-GB" sz="2400" dirty="0"/>
              <a:t>Showed that more epochs alone helps, even on same data </a:t>
            </a:r>
            <a:endParaRPr lang="en-GB" dirty="0"/>
          </a:p>
          <a:p>
            <a:pPr lvl="1"/>
            <a:r>
              <a:rPr lang="en-GB" sz="2400" dirty="0"/>
              <a:t>More data also helps </a:t>
            </a:r>
            <a:endParaRPr lang="en-GB" dirty="0"/>
          </a:p>
          <a:p>
            <a:r>
              <a:rPr lang="en-GB" dirty="0">
                <a:effectLst/>
              </a:rPr>
              <a:t>Improved masking and pre-training data slightly </a:t>
            </a:r>
          </a:p>
          <a:p>
            <a:endParaRPr lang="en-IT" dirty="0"/>
          </a:p>
        </p:txBody>
      </p:sp>
      <p:pic>
        <p:nvPicPr>
          <p:cNvPr id="1025" name="Picture 1" descr="page27image1123620768">
            <a:extLst>
              <a:ext uri="{FF2B5EF4-FFF2-40B4-BE49-F238E27FC236}">
                <a16:creationId xmlns:a16="http://schemas.microsoft.com/office/drawing/2014/main" id="{F3886777-C0DF-F442-881F-77411E8E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3994273"/>
            <a:ext cx="9720557" cy="17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E930A0-9A60-3C4B-8D94-7A0069D5895B}"/>
              </a:ext>
            </a:extLst>
          </p:cNvPr>
          <p:cNvSpPr txBox="1"/>
          <p:nvPr/>
        </p:nvSpPr>
        <p:spPr>
          <a:xfrm>
            <a:off x="1676399" y="6623824"/>
            <a:ext cx="1735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Jacob Delvin</a:t>
            </a:r>
          </a:p>
        </p:txBody>
      </p:sp>
    </p:spTree>
    <p:extLst>
      <p:ext uri="{BB962C8B-B14F-4D97-AF65-F5344CB8AC3E}">
        <p14:creationId xmlns:p14="http://schemas.microsoft.com/office/powerpoint/2010/main" val="750896524"/>
      </p:ext>
    </p:extLst>
  </p:cSld>
  <p:clrMapOvr>
    <a:masterClrMapping/>
  </p:clrMapOvr>
</p:sld>
</file>

<file path=ppt/slides/slide6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1B64-B8E6-C74C-923C-907A2015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XLNet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5966F-82B7-C340-8C05-419DA707C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 err="1">
                <a:effectLst/>
              </a:rPr>
              <a:t>XLNet</a:t>
            </a:r>
            <a:r>
              <a:rPr lang="en-GB" i="1" dirty="0">
                <a:effectLst/>
              </a:rPr>
              <a:t>: Generalized Autoregressive Pretraining for Language Understanding </a:t>
            </a:r>
            <a:r>
              <a:rPr lang="en-GB" dirty="0">
                <a:effectLst/>
              </a:rPr>
              <a:t>(Yang et al, CMU and Google, 2019) </a:t>
            </a:r>
          </a:p>
          <a:p>
            <a:r>
              <a:rPr lang="en-GB" dirty="0">
                <a:effectLst/>
              </a:rPr>
              <a:t>Innovation #1: Relative position embeddings </a:t>
            </a:r>
          </a:p>
          <a:p>
            <a:pPr lvl="1"/>
            <a:r>
              <a:rPr lang="en-GB" sz="2400" dirty="0"/>
              <a:t>Sentence: </a:t>
            </a: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John ate a hot dog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endParaRPr lang="en-GB" dirty="0">
              <a:solidFill>
                <a:srgbClr val="C00000"/>
              </a:solidFill>
            </a:endParaRPr>
          </a:p>
          <a:p>
            <a:pPr lvl="1"/>
            <a:r>
              <a:rPr lang="en-GB" sz="2400" dirty="0"/>
              <a:t>Absolute attention: “How much should </a:t>
            </a: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dog</a:t>
            </a:r>
            <a:r>
              <a:rPr lang="en-GB" sz="2400" dirty="0"/>
              <a:t> attend to </a:t>
            </a: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hot</a:t>
            </a:r>
            <a:r>
              <a:rPr lang="en-GB" sz="2400" dirty="0">
                <a:cs typeface="Calibri" panose="020F0502020204030204" pitchFamily="34" charset="0"/>
              </a:rPr>
              <a:t> </a:t>
            </a:r>
            <a:r>
              <a:rPr lang="en-GB" sz="2400" dirty="0"/>
              <a:t>(in any position), and how much should </a:t>
            </a: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dog</a:t>
            </a:r>
            <a:r>
              <a:rPr lang="en-GB" sz="2400" dirty="0"/>
              <a:t> in position 4 attend to the word in position 3? (Or 508 attend to 507, ...)” </a:t>
            </a:r>
            <a:endParaRPr lang="en-GB" dirty="0"/>
          </a:p>
          <a:p>
            <a:pPr lvl="1"/>
            <a:r>
              <a:rPr lang="en-GB" sz="2400" dirty="0"/>
              <a:t>Relative attention: “How much should </a:t>
            </a: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dog</a:t>
            </a:r>
            <a:r>
              <a:rPr lang="en-GB" sz="2400" dirty="0"/>
              <a:t> attend to </a:t>
            </a: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hot</a:t>
            </a:r>
            <a:r>
              <a:rPr lang="en-GB" sz="2400" dirty="0"/>
              <a:t> (in any position) and how much should </a:t>
            </a: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dog</a:t>
            </a:r>
            <a:r>
              <a:rPr lang="en-GB" sz="2400" dirty="0"/>
              <a:t> attend to the previous word?” </a:t>
            </a:r>
            <a:endParaRPr lang="en-GB" dirty="0"/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C4785-E2F1-494C-B20F-51822B477469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3749617347"/>
      </p:ext>
    </p:extLst>
  </p:cSld>
  <p:clrMapOvr>
    <a:masterClrMapping/>
  </p:clrMapOvr>
</p:sld>
</file>

<file path=ppt/slides/slide6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E035-6A50-2F4D-881E-B4B6BDC4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XLNet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B3566-B903-ED45-87C8-9C04CDAF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0"/>
            <a:ext cx="9601200" cy="2484587"/>
          </a:xfrm>
        </p:spPr>
        <p:txBody>
          <a:bodyPr/>
          <a:lstStyle/>
          <a:p>
            <a:r>
              <a:rPr lang="en-GB" dirty="0">
                <a:effectLst/>
              </a:rPr>
              <a:t>Innovation #2: Permutation Language </a:t>
            </a:r>
            <a:r>
              <a:rPr lang="en-GB" dirty="0" err="1">
                <a:effectLst/>
              </a:rPr>
              <a:t>Modeling</a:t>
            </a:r>
            <a:r>
              <a:rPr lang="en-GB" dirty="0">
                <a:effectLst/>
              </a:rPr>
              <a:t> </a:t>
            </a:r>
          </a:p>
          <a:p>
            <a:pPr lvl="1"/>
            <a:r>
              <a:rPr lang="en-GB" dirty="0">
                <a:effectLst/>
              </a:rPr>
              <a:t>In a left-to-right language model, every word is predicted based on all of the words to its left </a:t>
            </a:r>
          </a:p>
          <a:p>
            <a:pPr lvl="1"/>
            <a:r>
              <a:rPr lang="en-GB" dirty="0">
                <a:effectLst/>
              </a:rPr>
              <a:t>Instead: Randomly permute the order for </a:t>
            </a:r>
            <a:r>
              <a:rPr lang="en-GB" i="1" dirty="0">
                <a:effectLst/>
              </a:rPr>
              <a:t>every training sentence </a:t>
            </a:r>
            <a:endParaRPr lang="en-GB" dirty="0">
              <a:effectLst/>
            </a:endParaRPr>
          </a:p>
          <a:p>
            <a:pPr lvl="1"/>
            <a:r>
              <a:rPr lang="en-GB" dirty="0">
                <a:effectLst/>
              </a:rPr>
              <a:t>Equivalent to masking, but many more predictions per sentence </a:t>
            </a:r>
          </a:p>
          <a:p>
            <a:pPr lvl="1"/>
            <a:r>
              <a:rPr lang="en-GB" dirty="0">
                <a:effectLst/>
              </a:rPr>
              <a:t>Can be done efficiently with Transformers </a:t>
            </a:r>
          </a:p>
          <a:p>
            <a:endParaRPr lang="en-IT" dirty="0"/>
          </a:p>
        </p:txBody>
      </p:sp>
      <p:pic>
        <p:nvPicPr>
          <p:cNvPr id="2049" name="Picture 1" descr="page29image1165181392">
            <a:extLst>
              <a:ext uri="{FF2B5EF4-FFF2-40B4-BE49-F238E27FC236}">
                <a16:creationId xmlns:a16="http://schemas.microsoft.com/office/drawing/2014/main" id="{29F668FA-32EC-CC4F-80DC-0DE255626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95" y="3724506"/>
            <a:ext cx="7722403" cy="28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E09EB-E471-464C-AD3E-156D78EB36A1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1655382379"/>
      </p:ext>
    </p:extLst>
  </p:cSld>
  <p:clrMapOvr>
    <a:masterClrMapping/>
  </p:clrMapOvr>
</p:sld>
</file>

<file path=ppt/slides/slide6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6D253-0242-FB4B-BFEC-978268C36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XLNet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7D0AB-8418-F941-9061-BC2B1CA7A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0"/>
            <a:ext cx="9601200" cy="1492129"/>
          </a:xfrm>
        </p:spPr>
        <p:txBody>
          <a:bodyPr/>
          <a:lstStyle/>
          <a:p>
            <a:r>
              <a:rPr lang="en-GB" dirty="0">
                <a:effectLst/>
              </a:rPr>
              <a:t>Also used more data and bigger models, but showed that innovations improved on BERT even with same data and model size </a:t>
            </a:r>
          </a:p>
          <a:p>
            <a:r>
              <a:rPr lang="en-GB" dirty="0" err="1">
                <a:effectLst/>
              </a:rPr>
              <a:t>XLNet</a:t>
            </a:r>
            <a:r>
              <a:rPr lang="en-GB" dirty="0">
                <a:effectLst/>
              </a:rPr>
              <a:t> results: </a:t>
            </a:r>
          </a:p>
          <a:p>
            <a:endParaRPr lang="en-IT" dirty="0"/>
          </a:p>
        </p:txBody>
      </p:sp>
      <p:pic>
        <p:nvPicPr>
          <p:cNvPr id="3073" name="Picture 1" descr="page30image1164322080">
            <a:extLst>
              <a:ext uri="{FF2B5EF4-FFF2-40B4-BE49-F238E27FC236}">
                <a16:creationId xmlns:a16="http://schemas.microsoft.com/office/drawing/2014/main" id="{944DD9F8-75EB-EB41-9255-FC9F28FE5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22341"/>
            <a:ext cx="9663004" cy="16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CEA58D-C489-0B4A-8298-039CCBD7BA6E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2983307137"/>
      </p:ext>
    </p:extLst>
  </p:cSld>
  <p:clrMapOvr>
    <a:masterClrMapping/>
  </p:clrMapOvr>
</p:sld>
</file>

<file path=ppt/slides/slide6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D5B9-EAF0-5148-B86F-4D13A5BA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ALBERT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A7477-C519-544B-9CDA-8C0DFF11A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0"/>
            <a:ext cx="9601200" cy="2295017"/>
          </a:xfrm>
        </p:spPr>
        <p:txBody>
          <a:bodyPr/>
          <a:lstStyle/>
          <a:p>
            <a:r>
              <a:rPr lang="en-GB" i="1" dirty="0">
                <a:effectLst/>
              </a:rPr>
              <a:t>ALBERT: A Lite BERT for Self-supervised Learning of Language Representations </a:t>
            </a:r>
            <a:r>
              <a:rPr lang="en-GB" dirty="0">
                <a:effectLst/>
              </a:rPr>
              <a:t>(Lan et al, Google and TTI Chicago, 2019) </a:t>
            </a:r>
          </a:p>
          <a:p>
            <a:r>
              <a:rPr lang="en-GB" dirty="0">
                <a:effectLst/>
              </a:rPr>
              <a:t>Innovation #1: Factorized embedding parameterization </a:t>
            </a:r>
          </a:p>
          <a:p>
            <a:pPr lvl="1"/>
            <a:r>
              <a:rPr lang="en-GB" dirty="0">
                <a:effectLst/>
              </a:rPr>
              <a:t>Use small embedding size (e.g., 128) and then project it to Transformer hidden size (e.g., 1024) with parameter matrix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EF9949-DB4C-E34A-94E5-7C610D6D594C}"/>
              </a:ext>
            </a:extLst>
          </p:cNvPr>
          <p:cNvSpPr/>
          <p:nvPr/>
        </p:nvSpPr>
        <p:spPr bwMode="auto">
          <a:xfrm>
            <a:off x="2999678" y="4226312"/>
            <a:ext cx="1821367" cy="1538868"/>
          </a:xfrm>
          <a:prstGeom prst="rect">
            <a:avLst/>
          </a:prstGeom>
          <a:solidFill>
            <a:schemeClr val="accent5"/>
          </a:solidFill>
          <a:ln w="1270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normalizeH="0" baseline="0%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1024</a:t>
            </a:r>
          </a:p>
          <a:p>
            <a:pPr marL="0" marR="0" indent="0" algn="ctr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normalizeH="0" baseline="0%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81DDC-8573-7447-8D31-E4486B858CAF}"/>
              </a:ext>
            </a:extLst>
          </p:cNvPr>
          <p:cNvSpPr/>
          <p:nvPr/>
        </p:nvSpPr>
        <p:spPr bwMode="auto">
          <a:xfrm>
            <a:off x="6505341" y="4220577"/>
            <a:ext cx="672327" cy="1538868"/>
          </a:xfrm>
          <a:prstGeom prst="rect">
            <a:avLst/>
          </a:prstGeom>
          <a:solidFill>
            <a:schemeClr val="accent2">
              <a:lumMod val="20%"/>
              <a:lumOff val="80%"/>
            </a:schemeClr>
          </a:solidFill>
          <a:ln w="1270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normalizeH="0" baseline="0%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</a:p>
          <a:p>
            <a:pPr marL="0" marR="0" indent="0" algn="ctr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normalizeH="0" baseline="0%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E765BA-B455-C34A-AF36-C5B8D948D813}"/>
              </a:ext>
            </a:extLst>
          </p:cNvPr>
          <p:cNvSpPr/>
          <p:nvPr/>
        </p:nvSpPr>
        <p:spPr bwMode="auto">
          <a:xfrm>
            <a:off x="7556811" y="4580124"/>
            <a:ext cx="1821367" cy="819774"/>
          </a:xfrm>
          <a:prstGeom prst="rect">
            <a:avLst/>
          </a:prstGeom>
          <a:solidFill>
            <a:srgbClr val="FFD400"/>
          </a:solidFill>
          <a:ln w="12700" cap="sq" cmpd="sng" algn="ctr">
            <a:solidFill>
              <a:schemeClr val="tx1"/>
            </a:solidFill>
            <a:prstDash val="solid"/>
            <a:miter lim="800%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normalizeH="0" baseline="0%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1024</a:t>
            </a:r>
          </a:p>
          <a:p>
            <a:pPr marL="0" marR="0" indent="0" algn="ctr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normalizeH="0" baseline="0%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505B8-516B-4947-A1A0-81F2F7DD3CFE}"/>
              </a:ext>
            </a:extLst>
          </p:cNvPr>
          <p:cNvSpPr txBox="1"/>
          <p:nvPr/>
        </p:nvSpPr>
        <p:spPr>
          <a:xfrm>
            <a:off x="7281746" y="4850780"/>
            <a:ext cx="167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865C1-41C5-EB45-BC95-EA50AE883D9D}"/>
              </a:ext>
            </a:extLst>
          </p:cNvPr>
          <p:cNvSpPr txBox="1"/>
          <p:nvPr/>
        </p:nvSpPr>
        <p:spPr>
          <a:xfrm>
            <a:off x="5507074" y="4776738"/>
            <a:ext cx="38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DFA9A-AFA3-7D43-8BDD-F8406E5E4FE6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3739049432"/>
      </p:ext>
    </p:extLst>
  </p:cSld>
  <p:clrMapOvr>
    <a:masterClrMapping/>
  </p:clrMapOvr>
</p:sld>
</file>

<file path=ppt/slides/slide6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21B6-3266-2B44-ACA4-CE992CBF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ALBERT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868CD-8A05-B041-AB81-D044A56EA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810" y="1097098"/>
            <a:ext cx="9601200" cy="5294235"/>
          </a:xfrm>
        </p:spPr>
        <p:txBody>
          <a:bodyPr/>
          <a:lstStyle/>
          <a:p>
            <a:r>
              <a:rPr lang="en-GB" dirty="0"/>
              <a:t>Innovation #2: Cross-layer parameter sharing</a:t>
            </a:r>
          </a:p>
          <a:p>
            <a:pPr lvl="1"/>
            <a:r>
              <a:rPr lang="en-GB" dirty="0"/>
              <a:t>Share all parameters between Transformer layers </a:t>
            </a:r>
          </a:p>
          <a:p>
            <a:r>
              <a:rPr kumimoji="0" lang="en-IT" altLang="en-IT" dirty="0">
                <a:solidFill>
                  <a:srgbClr val="424242"/>
                </a:solidFill>
                <a:effectLst/>
                <a:latin typeface="GoogleSans"/>
              </a:rPr>
              <a:t>Results: </a:t>
            </a:r>
            <a:endParaRPr kumimoji="0" lang="en-IT" altLang="en-IT" sz="900" dirty="0">
              <a:effectLst/>
            </a:endParaRPr>
          </a:p>
          <a:p>
            <a:endParaRPr kumimoji="0" lang="en-IT" altLang="en-IT" dirty="0">
              <a:solidFill>
                <a:srgbClr val="424242"/>
              </a:solidFill>
              <a:effectLst/>
              <a:latin typeface="GoogleSans"/>
            </a:endParaRPr>
          </a:p>
          <a:p>
            <a:endParaRPr kumimoji="0" lang="en-IT" altLang="en-IT" dirty="0">
              <a:solidFill>
                <a:srgbClr val="424242"/>
              </a:solidFill>
              <a:effectLst/>
              <a:latin typeface="GoogleSans"/>
            </a:endParaRPr>
          </a:p>
          <a:p>
            <a:endParaRPr kumimoji="0" lang="en-IT" altLang="en-IT" dirty="0">
              <a:solidFill>
                <a:srgbClr val="424242"/>
              </a:solidFill>
              <a:effectLst/>
              <a:latin typeface="GoogleSans"/>
            </a:endParaRPr>
          </a:p>
          <a:p>
            <a:pPr marL="0" indent="0">
              <a:buNone/>
            </a:pPr>
            <a:endParaRPr kumimoji="0" lang="en-IT" altLang="en-IT" dirty="0">
              <a:solidFill>
                <a:srgbClr val="424242"/>
              </a:solidFill>
              <a:effectLst/>
              <a:latin typeface="GoogleSans"/>
            </a:endParaRPr>
          </a:p>
          <a:p>
            <a:pPr marL="0" indent="0">
              <a:buNone/>
            </a:pPr>
            <a:endParaRPr kumimoji="0" lang="en-IT" altLang="en-IT" sz="1400" dirty="0">
              <a:solidFill>
                <a:srgbClr val="424242"/>
              </a:solidFill>
              <a:effectLst/>
              <a:latin typeface="GoogleSans"/>
            </a:endParaRPr>
          </a:p>
          <a:p>
            <a:r>
              <a:rPr kumimoji="0" lang="en-IT" altLang="en-IT" dirty="0">
                <a:solidFill>
                  <a:srgbClr val="424242"/>
                </a:solidFill>
                <a:effectLst/>
                <a:latin typeface="GoogleSans"/>
              </a:rPr>
              <a:t>ALBERT is light in terms of </a:t>
            </a:r>
            <a:r>
              <a:rPr kumimoji="0" lang="en-IT" altLang="en-IT" i="1" dirty="0">
                <a:solidFill>
                  <a:srgbClr val="424242"/>
                </a:solidFill>
                <a:effectLst/>
                <a:latin typeface="GoogleSans"/>
              </a:rPr>
              <a:t>parameters</a:t>
            </a:r>
            <a:r>
              <a:rPr kumimoji="0" lang="en-IT" altLang="en-IT" dirty="0">
                <a:solidFill>
                  <a:srgbClr val="424242"/>
                </a:solidFill>
                <a:effectLst/>
                <a:latin typeface="GoogleSans"/>
              </a:rPr>
              <a:t>, not </a:t>
            </a:r>
            <a:r>
              <a:rPr kumimoji="0" lang="en-IT" altLang="en-IT" i="1" dirty="0">
                <a:solidFill>
                  <a:srgbClr val="424242"/>
                </a:solidFill>
                <a:effectLst/>
                <a:latin typeface="GoogleSans"/>
              </a:rPr>
              <a:t>speed</a:t>
            </a:r>
            <a:endParaRPr lang="en-GB" dirty="0"/>
          </a:p>
          <a:p>
            <a:endParaRPr lang="en-IT" dirty="0"/>
          </a:p>
        </p:txBody>
      </p:sp>
      <p:pic>
        <p:nvPicPr>
          <p:cNvPr id="5122" name="Picture 2" descr="page32image1164275728">
            <a:extLst>
              <a:ext uri="{FF2B5EF4-FFF2-40B4-BE49-F238E27FC236}">
                <a16:creationId xmlns:a16="http://schemas.microsoft.com/office/drawing/2014/main" id="{3F150DA4-A357-0644-8191-76FB1F69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68" y="2392650"/>
            <a:ext cx="7960877" cy="18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age32image1164276336">
            <a:extLst>
              <a:ext uri="{FF2B5EF4-FFF2-40B4-BE49-F238E27FC236}">
                <a16:creationId xmlns:a16="http://schemas.microsoft.com/office/drawing/2014/main" id="{A1A4FFA2-735D-E145-B3B6-F2274EDE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14" y="4814617"/>
            <a:ext cx="8244833" cy="16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401694-FAAE-4447-8C98-1F65D51064BF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441547649"/>
      </p:ext>
    </p:extLst>
  </p:cSld>
  <p:clrMapOvr>
    <a:masterClrMapping/>
  </p:clrMapOvr>
</p:sld>
</file>

<file path=ppt/slides/slide6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04D1-65D1-254E-8249-2ABFB65C2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2BB3A-8755-A947-BE7F-258490A20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>
                <a:effectLst/>
              </a:rPr>
              <a:t>Exploring the Limits of Transfer Learning with a Unified Text-to-Text Transformer </a:t>
            </a:r>
            <a:r>
              <a:rPr lang="en-GB" dirty="0">
                <a:effectLst/>
              </a:rPr>
              <a:t>(</a:t>
            </a:r>
            <a:r>
              <a:rPr lang="en-GB" dirty="0" err="1">
                <a:effectLst/>
              </a:rPr>
              <a:t>Raffel</a:t>
            </a:r>
            <a:r>
              <a:rPr lang="en-GB" dirty="0">
                <a:effectLst/>
              </a:rPr>
              <a:t> et al, Google, 2019) </a:t>
            </a:r>
          </a:p>
          <a:p>
            <a:r>
              <a:rPr lang="en-GB" dirty="0">
                <a:effectLst/>
              </a:rPr>
              <a:t>Ablated many aspects of pre-training: </a:t>
            </a:r>
          </a:p>
          <a:p>
            <a:pPr lvl="1"/>
            <a:r>
              <a:rPr lang="en-GB" sz="2400" dirty="0"/>
              <a:t>Model size </a:t>
            </a:r>
            <a:endParaRPr lang="en-GB" dirty="0"/>
          </a:p>
          <a:p>
            <a:pPr lvl="1"/>
            <a:r>
              <a:rPr lang="en-GB" sz="2400" dirty="0"/>
              <a:t>Amount of training data </a:t>
            </a:r>
            <a:endParaRPr lang="en-GB" dirty="0"/>
          </a:p>
          <a:p>
            <a:pPr lvl="1"/>
            <a:r>
              <a:rPr lang="en-GB" sz="2400" dirty="0"/>
              <a:t>Domain/cleanness of training data </a:t>
            </a:r>
            <a:endParaRPr lang="en-GB" dirty="0"/>
          </a:p>
          <a:p>
            <a:pPr lvl="1"/>
            <a:r>
              <a:rPr lang="en-GB" sz="2400" dirty="0"/>
              <a:t>Pre-training objective details (e.g., span length of masked text) </a:t>
            </a:r>
            <a:endParaRPr lang="en-GB" dirty="0"/>
          </a:p>
          <a:p>
            <a:pPr lvl="1"/>
            <a:r>
              <a:rPr lang="en-GB" sz="2400" dirty="0" err="1"/>
              <a:t>Ensembling</a:t>
            </a:r>
            <a:r>
              <a:rPr lang="en-GB" sz="2400" dirty="0"/>
              <a:t> </a:t>
            </a:r>
            <a:endParaRPr lang="en-GB" dirty="0"/>
          </a:p>
          <a:p>
            <a:pPr lvl="1"/>
            <a:r>
              <a:rPr lang="en-GB" sz="2400" dirty="0"/>
              <a:t>Finetuning recipe (e.g., only allowing certain layers to finetune) </a:t>
            </a:r>
            <a:endParaRPr lang="en-GB" dirty="0"/>
          </a:p>
          <a:p>
            <a:pPr lvl="1"/>
            <a:r>
              <a:rPr lang="en-GB" sz="2400" dirty="0"/>
              <a:t>Multi-task training </a:t>
            </a:r>
            <a:endParaRPr lang="en-GB" dirty="0"/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74D5F-3BEF-274A-960C-CAF221D41148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2197780693"/>
      </p:ext>
    </p:extLst>
  </p:cSld>
  <p:clrMapOvr>
    <a:masterClrMapping/>
  </p:clrMapOvr>
</p:sld>
</file>

<file path=ppt/slides/slide6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DE1A8-4EDE-274A-9ADB-4E4D681F1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2D581-1F77-C74A-A338-25037F54F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2852578"/>
          </a:xfrm>
        </p:spPr>
        <p:txBody>
          <a:bodyPr/>
          <a:lstStyle/>
          <a:p>
            <a:r>
              <a:rPr lang="en-GB" dirty="0">
                <a:effectLst/>
              </a:rPr>
              <a:t>Conclusions: </a:t>
            </a:r>
          </a:p>
          <a:p>
            <a:pPr lvl="1"/>
            <a:r>
              <a:rPr lang="en-GB" dirty="0">
                <a:effectLst/>
              </a:rPr>
              <a:t>Scaling up model size and amount of training data helps a lot </a:t>
            </a:r>
          </a:p>
          <a:p>
            <a:pPr lvl="1"/>
            <a:r>
              <a:rPr lang="en-GB" dirty="0">
                <a:effectLst/>
              </a:rPr>
              <a:t>Best model is 11B parameters (BERT-Large is 330M), trained on 120B words of cleaned common crawl text </a:t>
            </a:r>
          </a:p>
          <a:p>
            <a:pPr lvl="1"/>
            <a:r>
              <a:rPr lang="en-GB" dirty="0">
                <a:effectLst/>
              </a:rPr>
              <a:t>Exact masking/corruptions strategy doesn’t matter that much </a:t>
            </a:r>
          </a:p>
          <a:p>
            <a:pPr lvl="1"/>
            <a:r>
              <a:rPr lang="en-GB" dirty="0">
                <a:effectLst/>
              </a:rPr>
              <a:t>Mostly negative results for better finetuning and multi-task strategies </a:t>
            </a:r>
          </a:p>
          <a:p>
            <a:r>
              <a:rPr lang="en-GB" dirty="0">
                <a:effectLst/>
              </a:rPr>
              <a:t>T5 results: </a:t>
            </a:r>
          </a:p>
          <a:p>
            <a:endParaRPr lang="en-IT" dirty="0"/>
          </a:p>
        </p:txBody>
      </p:sp>
      <p:pic>
        <p:nvPicPr>
          <p:cNvPr id="6145" name="Picture 1" descr="page34image1165353952">
            <a:extLst>
              <a:ext uri="{FF2B5EF4-FFF2-40B4-BE49-F238E27FC236}">
                <a16:creationId xmlns:a16="http://schemas.microsoft.com/office/drawing/2014/main" id="{C0799CBA-BCDA-8648-BD6D-52204BD99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74" y="4092498"/>
            <a:ext cx="10573294" cy="209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6F741-A3A6-0A41-8D0A-3A582689B703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3780238622"/>
      </p:ext>
    </p:extLst>
  </p:cSld>
  <p:clrMapOvr>
    <a:masterClrMapping/>
  </p:clrMapOvr>
</p:sld>
</file>

<file path=ppt/slides/slide6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21F0F-A62A-B34D-AD2C-9DF1EAA7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E750-D30A-224E-B496-ED36DAEEA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0"/>
            <a:ext cx="9601200" cy="521973"/>
          </a:xfrm>
        </p:spPr>
        <p:txBody>
          <a:bodyPr/>
          <a:lstStyle/>
          <a:p>
            <a:r>
              <a:rPr lang="en-IT" dirty="0"/>
              <a:t>SoTA requires lots of cxompute</a:t>
            </a:r>
          </a:p>
        </p:txBody>
      </p:sp>
      <p:pic>
        <p:nvPicPr>
          <p:cNvPr id="7169" name="Picture 1" descr="page36image1165322944">
            <a:extLst>
              <a:ext uri="{FF2B5EF4-FFF2-40B4-BE49-F238E27FC236}">
                <a16:creationId xmlns:a16="http://schemas.microsoft.com/office/drawing/2014/main" id="{52F3AAFA-AD96-2B4D-ABCB-1EE32ED0A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59" y="1761892"/>
            <a:ext cx="10094258" cy="481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55E3B0-8AF9-0E44-AC89-02820BB11BEA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2128524114"/>
      </p:ext>
    </p:extLst>
  </p:cSld>
  <p:clrMapOvr>
    <a:masterClrMapping/>
  </p:clrMapOvr>
</p:sld>
</file>

<file path=ppt/slides/slide6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B49C0E-7BDE-A74B-BF8E-16D897A48125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IT" dirty="0"/>
              <a:t>Distillation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1C8AAF-EFA9-1B45-81C2-DB6F000AC7A3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86715454"/>
      </p:ext>
    </p:extLst>
  </p:cSld>
  <p:clrMapOvr>
    <a:masterClrMapping/>
  </p:clrMapOvr>
</p:sld>
</file>

<file path=ppt/slides/slide7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  <a:ea typeface="TW Cen MT Condensed"/>
                <a:cs typeface="TW Cen MT Condensed"/>
              </a:rPr>
              <a:t>Machine Translation</a:t>
            </a:r>
            <a:endParaRPr sz="4000" b="0" strike="noStrike" spc="-1">
              <a:solidFill>
                <a:srgbClr val="000000"/>
              </a:solidFill>
              <a:latin typeface="TW Cen MT Condensed"/>
              <a:ea typeface="TW Cen MT Condensed"/>
              <a:cs typeface="TW Cen MT Condensed"/>
            </a:endParaRPr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676520" y="5616000"/>
            <a:ext cx="9600840" cy="91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14800" indent="-514800">
              <a:buFont typeface="Arial"/>
              <a:buChar char="•"/>
              <a:defRPr/>
            </a:pPr>
            <a:r>
              <a:rPr sz="2200" b="0" i="0" u="none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The encoding component is a stack of encoders</a:t>
            </a:r>
          </a:p>
          <a:p>
            <a:pPr marL="514800" indent="-514800">
              <a:buFont typeface="Arial"/>
              <a:buChar char="•"/>
              <a:defRPr/>
            </a:pPr>
            <a:r>
              <a:rPr sz="2200" b="0" i="0" u="none">
                <a:solidFill>
                  <a:srgbClr val="222222"/>
                </a:solidFill>
                <a:latin typeface="Calibri"/>
                <a:ea typeface="Calibri"/>
                <a:cs typeface="Calibri"/>
              </a:rPr>
              <a:t>The decoding component is a stack of decoders of the same number.</a:t>
            </a:r>
            <a:endParaRPr lang="en-US" sz="2400" b="0" strike="noStrike" spc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91"/>
          <p:cNvPicPr/>
          <p:nvPr/>
        </p:nvPicPr>
        <p:blipFill>
          <a:blip r:embed="rId2"/>
          <a:stretch/>
        </p:blipFill>
        <p:spPr bwMode="auto">
          <a:xfrm>
            <a:off x="2808000" y="936000"/>
            <a:ext cx="6874920" cy="447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EA1863-C3A8-2A4A-8C95-12C8EF4A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Applying to production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FBD2A3-7612-B34F-8B6F-5BA8891ED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1380616"/>
          </a:xfrm>
        </p:spPr>
        <p:txBody>
          <a:bodyPr/>
          <a:lstStyle/>
          <a:p>
            <a:r>
              <a:rPr lang="en-GB" dirty="0">
                <a:effectLst/>
              </a:rPr>
              <a:t>BERT and other pre-trained language models are extremely large and expensive </a:t>
            </a:r>
          </a:p>
          <a:p>
            <a:r>
              <a:rPr lang="en-GB" dirty="0">
                <a:effectLst/>
              </a:rPr>
              <a:t>How are companies applying them to low-latency production services? </a:t>
            </a:r>
          </a:p>
          <a:p>
            <a:pPr marL="0" indent="0">
              <a:buNone/>
            </a:pPr>
            <a:endParaRPr lang="en-IT" dirty="0"/>
          </a:p>
        </p:txBody>
      </p:sp>
      <p:pic>
        <p:nvPicPr>
          <p:cNvPr id="8193" name="Picture 1" descr="page38image1165403744">
            <a:extLst>
              <a:ext uri="{FF2B5EF4-FFF2-40B4-BE49-F238E27FC236}">
                <a16:creationId xmlns:a16="http://schemas.microsoft.com/office/drawing/2014/main" id="{0E239FB7-9766-714A-A2F2-4D1593EF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2932770"/>
            <a:ext cx="6292607" cy="16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ge38image1165404384">
            <a:extLst>
              <a:ext uri="{FF2B5EF4-FFF2-40B4-BE49-F238E27FC236}">
                <a16:creationId xmlns:a16="http://schemas.microsoft.com/office/drawing/2014/main" id="{959DB33C-6A49-804C-89CE-5ED5EAD3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8" y="4663344"/>
            <a:ext cx="6294157" cy="148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A8AB30-6DD3-1B43-A7FD-BC45BE16722F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199292052"/>
      </p:ext>
    </p:extLst>
  </p:cSld>
  <p:clrMapOvr>
    <a:masterClrMapping/>
  </p:clrMapOvr>
</p:sld>
</file>

<file path=ppt/slides/slide7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4FE1D-4075-7543-BA4A-8779F3A49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Distillation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1374A-609C-F643-8763-C957CFAF8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Answer: Distillation (a.k.a., model compression) </a:t>
            </a:r>
          </a:p>
          <a:p>
            <a:r>
              <a:rPr lang="en-GB" dirty="0">
                <a:effectLst/>
              </a:rPr>
              <a:t>Idea has been around for a long time: </a:t>
            </a:r>
          </a:p>
          <a:p>
            <a:pPr lvl="1"/>
            <a:r>
              <a:rPr lang="en-GB" sz="2400" i="1" dirty="0"/>
              <a:t>Model Compression </a:t>
            </a:r>
            <a:r>
              <a:rPr lang="en-GB" sz="2400" dirty="0"/>
              <a:t>(</a:t>
            </a:r>
            <a:r>
              <a:rPr lang="en-GB" sz="2400" dirty="0" err="1"/>
              <a:t>Bucila</a:t>
            </a:r>
            <a:r>
              <a:rPr lang="en-GB" sz="2400" dirty="0"/>
              <a:t> et al, 2006) </a:t>
            </a:r>
            <a:endParaRPr lang="en-GB" dirty="0"/>
          </a:p>
          <a:p>
            <a:pPr lvl="1"/>
            <a:r>
              <a:rPr lang="en-GB" sz="2400" i="1" dirty="0"/>
              <a:t>Distilling the Knowledge in a Neural Network </a:t>
            </a:r>
            <a:r>
              <a:rPr lang="en-GB" sz="2400" dirty="0"/>
              <a:t>(Hinton et al, 2015) </a:t>
            </a:r>
            <a:endParaRPr lang="en-GB" dirty="0"/>
          </a:p>
          <a:p>
            <a:r>
              <a:rPr lang="en-GB" dirty="0">
                <a:effectLst/>
              </a:rPr>
              <a:t>Simple technique: </a:t>
            </a:r>
          </a:p>
          <a:p>
            <a:pPr lvl="1"/>
            <a:r>
              <a:rPr lang="en-GB" sz="2400" dirty="0"/>
              <a:t>Train “Teacher”: Use SOTA pre-training + fine-tuning technique to train model with maximum accuracy </a:t>
            </a:r>
            <a:endParaRPr lang="en-GB" dirty="0"/>
          </a:p>
          <a:p>
            <a:pPr lvl="1"/>
            <a:r>
              <a:rPr lang="en-GB" sz="2400" dirty="0"/>
              <a:t>Label a large amount of </a:t>
            </a:r>
            <a:r>
              <a:rPr lang="en-GB" sz="2400" dirty="0" err="1"/>
              <a:t>unlabeled</a:t>
            </a:r>
            <a:r>
              <a:rPr lang="en-GB" sz="2400" dirty="0"/>
              <a:t> input examples with Teacher </a:t>
            </a:r>
            <a:endParaRPr lang="en-GB" dirty="0"/>
          </a:p>
          <a:p>
            <a:pPr lvl="1"/>
            <a:r>
              <a:rPr lang="en-GB" sz="2400" dirty="0"/>
              <a:t>Train “Student”: Much smaller model (e.g., 50x smaller) which is trained to mimic Teacher output </a:t>
            </a:r>
            <a:endParaRPr lang="en-GB" dirty="0"/>
          </a:p>
          <a:p>
            <a:pPr lvl="1"/>
            <a:r>
              <a:rPr lang="en-GB" sz="2400" dirty="0"/>
              <a:t>Student objective is typically Mean Square Error or Cross Entropy </a:t>
            </a:r>
            <a:endParaRPr lang="en-GB" dirty="0"/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0097D-AA67-B747-9FD6-EDFD2D3B2D17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2744766529"/>
      </p:ext>
    </p:extLst>
  </p:cSld>
  <p:clrMapOvr>
    <a:masterClrMapping/>
  </p:clrMapOvr>
</p:sld>
</file>

<file path=ppt/slides/slide7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D58FD-B2CE-764E-B418-EC4832430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Distillation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9B8F1-F538-E14F-A22B-623500BDE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Example distillation results</a:t>
            </a:r>
          </a:p>
          <a:p>
            <a:pPr lvl="1"/>
            <a:r>
              <a:rPr lang="en-GB" dirty="0">
                <a:effectLst/>
              </a:rPr>
              <a:t>50k </a:t>
            </a:r>
            <a:r>
              <a:rPr lang="en-GB" dirty="0" err="1">
                <a:effectLst/>
              </a:rPr>
              <a:t>labeled</a:t>
            </a:r>
            <a:r>
              <a:rPr lang="en-GB" dirty="0">
                <a:effectLst/>
              </a:rPr>
              <a:t> examples, 8M </a:t>
            </a:r>
            <a:r>
              <a:rPr lang="en-GB" dirty="0" err="1">
                <a:effectLst/>
              </a:rPr>
              <a:t>unlabeled</a:t>
            </a:r>
            <a:r>
              <a:rPr lang="en-GB" dirty="0">
                <a:effectLst/>
              </a:rPr>
              <a:t> examples</a:t>
            </a:r>
          </a:p>
          <a:p>
            <a:pPr lvl="1"/>
            <a:endParaRPr lang="en-GB" dirty="0"/>
          </a:p>
          <a:p>
            <a:pPr lvl="1"/>
            <a:endParaRPr lang="en-GB" dirty="0">
              <a:effectLst/>
            </a:endParaRPr>
          </a:p>
          <a:p>
            <a:pPr lvl="1"/>
            <a:endParaRPr lang="en-GB" dirty="0"/>
          </a:p>
          <a:p>
            <a:pPr lvl="1"/>
            <a:endParaRPr lang="en-GB" dirty="0">
              <a:effectLst/>
            </a:endParaRPr>
          </a:p>
          <a:p>
            <a:pPr lvl="1"/>
            <a:endParaRPr lang="en-GB" dirty="0"/>
          </a:p>
          <a:p>
            <a:pPr lvl="1"/>
            <a:endParaRPr lang="en-GB" dirty="0">
              <a:effectLst/>
            </a:endParaRPr>
          </a:p>
          <a:p>
            <a:pPr lvl="1"/>
            <a:endParaRPr lang="en-GB" dirty="0"/>
          </a:p>
          <a:p>
            <a:pPr lvl="1"/>
            <a:endParaRPr lang="en-GB" dirty="0">
              <a:effectLst/>
            </a:endParaRPr>
          </a:p>
          <a:p>
            <a:pPr lvl="1"/>
            <a:endParaRPr lang="en-GB" dirty="0"/>
          </a:p>
          <a:p>
            <a:r>
              <a:rPr lang="en-GB" dirty="0"/>
              <a:t>Distillation works </a:t>
            </a:r>
            <a:r>
              <a:rPr lang="en-GB" i="1" dirty="0"/>
              <a:t>much </a:t>
            </a:r>
            <a:r>
              <a:rPr lang="en-GB" dirty="0"/>
              <a:t>better than pre-training + fine-tuning with smaller model </a:t>
            </a:r>
            <a:r>
              <a:rPr lang="en-GB" dirty="0">
                <a:effectLst/>
              </a:rPr>
              <a:t> </a:t>
            </a:r>
          </a:p>
          <a:p>
            <a:endParaRPr lang="en-IT" dirty="0"/>
          </a:p>
        </p:txBody>
      </p:sp>
      <p:pic>
        <p:nvPicPr>
          <p:cNvPr id="9217" name="Picture 1" descr="page40image1164230112">
            <a:extLst>
              <a:ext uri="{FF2B5EF4-FFF2-40B4-BE49-F238E27FC236}">
                <a16:creationId xmlns:a16="http://schemas.microsoft.com/office/drawing/2014/main" id="{7AA01594-4F8E-7643-AC04-A62AC415C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05" y="2319454"/>
            <a:ext cx="44196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0440F4-E853-D246-868B-7C43F337C2AA}"/>
              </a:ext>
            </a:extLst>
          </p:cNvPr>
          <p:cNvSpPr/>
          <p:nvPr/>
        </p:nvSpPr>
        <p:spPr>
          <a:xfrm>
            <a:off x="7560527" y="2890391"/>
            <a:ext cx="2653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Arial" panose="020B0604020202020204" pitchFamily="34" charset="0"/>
              </a:rPr>
              <a:t>Well-Read Students Learn Better: On the Importance of Pre-training Compact Models </a:t>
            </a:r>
            <a:r>
              <a:rPr lang="en-GB" dirty="0">
                <a:latin typeface="ArialMT"/>
              </a:rPr>
              <a:t>(</a:t>
            </a:r>
            <a:r>
              <a:rPr lang="en-GB" dirty="0" err="1">
                <a:latin typeface="ArialMT"/>
              </a:rPr>
              <a:t>Turc</a:t>
            </a:r>
            <a:r>
              <a:rPr lang="en-GB" dirty="0">
                <a:latin typeface="ArialMT"/>
              </a:rPr>
              <a:t> et al, 2020) </a:t>
            </a:r>
            <a:endParaRPr lang="en-GB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77D77-E1A3-0F48-98CA-212E32016437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1305535365"/>
      </p:ext>
    </p:extLst>
  </p:cSld>
  <p:clrMapOvr>
    <a:masterClrMapping/>
  </p:clrMapOvr>
</p:sld>
</file>

<file path=ppt/slides/slide7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8E98-9568-DD4C-B18C-4D392D9C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Distillation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E5AFB-3857-354A-A100-57A80F152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Why does distillation work so well? A hypothesis: </a:t>
            </a:r>
          </a:p>
          <a:p>
            <a:pPr lvl="1"/>
            <a:r>
              <a:rPr lang="en-GB" dirty="0">
                <a:effectLst/>
              </a:rPr>
              <a:t>Language </a:t>
            </a:r>
            <a:r>
              <a:rPr lang="en-GB" dirty="0" err="1">
                <a:effectLst/>
              </a:rPr>
              <a:t>modeling</a:t>
            </a:r>
            <a:r>
              <a:rPr lang="en-GB" dirty="0">
                <a:effectLst/>
              </a:rPr>
              <a:t> is the “ultimate” NLP task in many ways</a:t>
            </a:r>
          </a:p>
          <a:p>
            <a:pPr lvl="2"/>
            <a:r>
              <a:rPr lang="en-GB" dirty="0">
                <a:effectLst/>
              </a:rPr>
              <a:t>I.e., a perfect language model is also a perfect question answering/entailment/sentiment analysis model </a:t>
            </a:r>
          </a:p>
          <a:p>
            <a:pPr lvl="1"/>
            <a:r>
              <a:rPr lang="en-GB" dirty="0">
                <a:effectLst/>
              </a:rPr>
              <a:t>Training a massive language model learns millions of latent features which are useful for these other NLP tasks </a:t>
            </a:r>
          </a:p>
          <a:p>
            <a:pPr lvl="1"/>
            <a:r>
              <a:rPr lang="en-GB" dirty="0">
                <a:effectLst/>
              </a:rPr>
              <a:t>Finetuning mostly just picks up and tweaks these existing latent </a:t>
            </a:r>
            <a:r>
              <a:rPr lang="en-GB" dirty="0"/>
              <a:t>f</a:t>
            </a:r>
            <a:r>
              <a:rPr lang="en-GB" dirty="0">
                <a:effectLst/>
              </a:rPr>
              <a:t>eatures </a:t>
            </a:r>
          </a:p>
          <a:p>
            <a:pPr lvl="1"/>
            <a:r>
              <a:rPr lang="en-GB" dirty="0">
                <a:effectLst/>
              </a:rPr>
              <a:t>This requires an oversized model, because only a subset of the features are useful for any given task </a:t>
            </a:r>
          </a:p>
          <a:p>
            <a:pPr lvl="1"/>
            <a:r>
              <a:rPr lang="en-GB" dirty="0">
                <a:effectLst/>
              </a:rPr>
              <a:t>Distillation allows the model to only focus on those features </a:t>
            </a:r>
          </a:p>
          <a:p>
            <a:pPr lvl="1"/>
            <a:r>
              <a:rPr lang="en-GB" dirty="0">
                <a:effectLst/>
              </a:rPr>
              <a:t>Supporting evidence: Simple self-distillation (distilling a smaller BERT model) doesn’t work 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25C43-A3CE-644E-9C05-5B5005A47A4D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3817878861"/>
      </p:ext>
    </p:extLst>
  </p:cSld>
  <p:clrMapOvr>
    <a:masterClrMapping/>
  </p:clrMapOvr>
</p:sld>
</file>

<file path=ppt/slides/slide7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C1B40-7319-7B4B-A530-5D01A0F3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05175-2BA7-3044-9910-D37B98F02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Pre-trained bidirectional language models work </a:t>
            </a:r>
            <a:r>
              <a:rPr lang="en-GB" dirty="0">
                <a:solidFill>
                  <a:srgbClr val="C00000"/>
                </a:solidFill>
                <a:effectLst/>
              </a:rPr>
              <a:t>incredibly well </a:t>
            </a:r>
          </a:p>
          <a:p>
            <a:r>
              <a:rPr lang="en-GB" dirty="0">
                <a:effectLst/>
              </a:rPr>
              <a:t>However, the models are </a:t>
            </a:r>
            <a:r>
              <a:rPr lang="en-GB" dirty="0">
                <a:solidFill>
                  <a:srgbClr val="C00000"/>
                </a:solidFill>
                <a:effectLst/>
              </a:rPr>
              <a:t>extremely expensive </a:t>
            </a:r>
          </a:p>
          <a:p>
            <a:r>
              <a:rPr lang="en-GB" dirty="0">
                <a:effectLst/>
              </a:rPr>
              <a:t>Improvements (unfortunately) seem to mostly come from even more expensive models and more data </a:t>
            </a:r>
          </a:p>
          <a:p>
            <a:r>
              <a:rPr lang="en-GB" dirty="0">
                <a:effectLst/>
              </a:rPr>
              <a:t>The inference/serving problem is mostly “solved” through distillation 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FEDC0-0493-7142-BB35-854D63CADF7F}"/>
              </a:ext>
            </a:extLst>
          </p:cNvPr>
          <p:cNvSpPr txBox="1"/>
          <p:nvPr/>
        </p:nvSpPr>
        <p:spPr>
          <a:xfrm>
            <a:off x="1676399" y="6623824"/>
            <a:ext cx="140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IT" sz="1200" dirty="0">
                <a:latin typeface="Calibri" panose="020F0502020204030204" pitchFamily="34" charset="0"/>
                <a:cs typeface="Calibri" panose="020F0502020204030204" pitchFamily="34" charset="0"/>
              </a:rPr>
              <a:t>lide from J. Delvin</a:t>
            </a:r>
          </a:p>
        </p:txBody>
      </p:sp>
    </p:spTree>
    <p:extLst>
      <p:ext uri="{BB962C8B-B14F-4D97-AF65-F5344CB8AC3E}">
        <p14:creationId xmlns:p14="http://schemas.microsoft.com/office/powerpoint/2010/main" val="2598156817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10523007" cy="755002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t>Encoder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399" y="4514850"/>
            <a:ext cx="9601200" cy="2019304"/>
          </a:xfrm>
        </p:spPr>
        <p:txBody>
          <a:bodyPr/>
          <a:lstStyle>
            <a:lvl1pPr marL="357187" marR="0" indent="-35718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%"/>
              <a:buFont typeface="Wingdings"/>
              <a:buChar char="l"/>
              <a:defRPr sz="2400" b="0">
                <a:latin typeface="Calibri"/>
              </a:defRPr>
            </a:lvl1pPr>
            <a:lvl2pPr marL="628649" marR="0" indent="-271462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2200" b="0">
                <a:latin typeface="Calibri"/>
              </a:defRPr>
            </a:lvl2pPr>
            <a:lvl3pPr marL="900112" marR="0" indent="-257175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2000" b="0">
                <a:latin typeface="Calibri"/>
              </a:defRPr>
            </a:lvl3pPr>
            <a:lvl4pPr marL="1071562" marR="0" indent="-171450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800" b="0">
                <a:latin typeface="Calibri"/>
              </a:defRPr>
            </a:lvl4pPr>
            <a:lvl5pPr marL="1257299" marR="0" indent="-185737" algn="l" defTabSz="914400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800" b="0">
                <a:latin typeface="Calibri"/>
              </a:defRPr>
            </a:lvl5pPr>
          </a:lstStyle>
          <a:p>
            <a:pPr>
              <a:defRPr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00425" y="1181099"/>
            <a:ext cx="5848349" cy="30349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>
            <a:spLocks/>
          </p:cNvSpPr>
          <p:nvPr/>
        </p:nvSpPr>
        <p:spPr bwMode="auto">
          <a:xfrm>
            <a:off x="1676520" y="0"/>
            <a:ext cx="10522800" cy="75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4000" b="0" strike="noStrike" spc="-1">
                <a:solidFill>
                  <a:srgbClr val="000000"/>
                </a:solidFill>
                <a:latin typeface="Tw Cen MT Condensed"/>
              </a:rPr>
              <a:t>Self Attention</a:t>
            </a:r>
            <a:endParaRPr/>
          </a:p>
        </p:txBody>
      </p:sp>
      <p:sp>
        <p:nvSpPr>
          <p:cNvPr id="5" name="TextShape 2"/>
          <p:cNvSpPr>
            <a:spLocks/>
          </p:cNvSpPr>
          <p:nvPr/>
        </p:nvSpPr>
        <p:spPr bwMode="auto">
          <a:xfrm>
            <a:off x="1492697" y="4032000"/>
            <a:ext cx="10076447" cy="25016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200" b="0" strike="noStrike" spc="-1">
                <a:solidFill>
                  <a:srgbClr val="000000"/>
                </a:solidFill>
                <a:latin typeface="Calibri"/>
              </a:rPr>
              <a:t>The encoder’s inputs first flow through a self-attention layer – a layer that helps the encoder look at other words in the input sentence as it encodes a specific word.</a:t>
            </a:r>
            <a:endParaRPr sz="2200"/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200" b="0" strike="noStrike" spc="-1">
                <a:solidFill>
                  <a:srgbClr val="000000"/>
                </a:solidFill>
                <a:latin typeface="Calibri"/>
              </a:rPr>
              <a:t>The outputs of the self-attention layer are fed to a feed-forward neural network. The exact same feed-forward network is independently applied to each position.</a:t>
            </a:r>
            <a:endParaRPr sz="2200"/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%"/>
              <a:buFont typeface="Wingdings"/>
              <a:buChar char=""/>
              <a:defRPr/>
            </a:pPr>
            <a:r>
              <a:rPr lang="en-US" sz="2200" b="0" strike="noStrike" spc="-1">
                <a:solidFill>
                  <a:srgbClr val="000000"/>
                </a:solidFill>
                <a:latin typeface="Calibri"/>
              </a:rPr>
              <a:t>The decoder has both those layers, but between them is an attention layer that helps the decoder focus on relevant parts of the input sentence</a:t>
            </a:r>
            <a:endParaRPr sz="2200"/>
          </a:p>
        </p:txBody>
      </p:sp>
      <p:pic>
        <p:nvPicPr>
          <p:cNvPr id="6" name="Picture 94"/>
          <p:cNvPicPr/>
          <p:nvPr/>
        </p:nvPicPr>
        <p:blipFill>
          <a:blip r:embed="rId2"/>
          <a:stretch/>
        </p:blipFill>
        <p:spPr bwMode="auto">
          <a:xfrm>
            <a:off x="2734200" y="1187325"/>
            <a:ext cx="7162274" cy="249884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purl.oclc.org/ooxml/drawingml/main" name="1_AIIA00">
  <a:themeElements>
    <a:clrScheme name="1_AIIA00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1_AIIA00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l="50%" t="-80%" r="50%" b="1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l="50%" t="50%" r="50%" b="50%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%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%"/>
          </a:lnSpc>
          <a:spcBef>
            <a:spcPct val="0%"/>
          </a:spcBef>
          <a:spcAft>
            <a:spcPct val="0%"/>
          </a:spcAft>
          <a:buClrTx/>
          <a:buSzTx/>
          <a:buFontTx/>
          <a:buNone/>
          <a:tabLst/>
          <a:defRPr kumimoji="0" lang="en-US" sz="2400" b="0" i="0" u="none" strike="noStrike" cap="none" normalizeH="0" baseline="0%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%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%"/>
          </a:lnSpc>
          <a:spcBef>
            <a:spcPct val="0%"/>
          </a:spcBef>
          <a:spcAft>
            <a:spcPct val="0%"/>
          </a:spcAft>
          <a:buClrTx/>
          <a:buSzTx/>
          <a:buFontTx/>
          <a:buNone/>
          <a:tabLst/>
          <a:defRPr kumimoji="0" lang="en-US" sz="2400" b="0" i="0" u="none" strike="noStrike" cap="none" normalizeH="0" baseline="0%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IIA00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IA00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IA00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emplate>1-Intro</Template>
  <TotalTime>2588</TotalTime>
  <Words>2894</Words>
  <Application>Microsoft Macintosh PowerPoint</Application>
  <PresentationFormat>Widescreen</PresentationFormat>
  <Paragraphs>357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Arial</vt:lpstr>
      <vt:lpstr>ArialMT</vt:lpstr>
      <vt:lpstr>Calibri</vt:lpstr>
      <vt:lpstr>Consolas</vt:lpstr>
      <vt:lpstr>GoogleSans</vt:lpstr>
      <vt:lpstr>Liberation Sans</vt:lpstr>
      <vt:lpstr>Palatino Linotype</vt:lpstr>
      <vt:lpstr>Times New Roman</vt:lpstr>
      <vt:lpstr>Tw Cen MT</vt:lpstr>
      <vt:lpstr>TW Cen MT Condensed</vt:lpstr>
      <vt:lpstr>TW Cen MT Condensed</vt:lpstr>
      <vt:lpstr>Wingdings</vt:lpstr>
      <vt:lpstr>1_AIIA00</vt:lpstr>
      <vt:lpstr>Transformer and BERT</vt:lpstr>
      <vt:lpstr>Motivations</vt:lpstr>
      <vt:lpstr>The Motivation for Transformers</vt:lpstr>
      <vt:lpstr>Attention is all you need</vt:lpstr>
      <vt:lpstr>Transformer Model</vt:lpstr>
      <vt:lpstr>Architecture Overview</vt:lpstr>
      <vt:lpstr>PowerPoint Presentation</vt:lpstr>
      <vt:lpstr>Encoder</vt:lpstr>
      <vt:lpstr>PowerPoint Presentation</vt:lpstr>
      <vt:lpstr>Word Embeddings</vt:lpstr>
      <vt:lpstr>PowerPoint Presentation</vt:lpstr>
      <vt:lpstr>PowerPoint Presentation</vt:lpstr>
      <vt:lpstr>PowerPoint Presentation</vt:lpstr>
      <vt:lpstr>Self-Attention Output</vt:lpstr>
      <vt:lpstr>Matrix Computation</vt:lpstr>
      <vt:lpstr>Multi-Head Attention</vt:lpstr>
      <vt:lpstr>Combine the heads</vt:lpstr>
      <vt:lpstr>All together</vt:lpstr>
      <vt:lpstr>Attention Focus</vt:lpstr>
      <vt:lpstr>Point-wise Feed-Forward Network</vt:lpstr>
      <vt:lpstr>Encoding the positions</vt:lpstr>
      <vt:lpstr>Example of Positional Encoding</vt:lpstr>
      <vt:lpstr>Residual Connections</vt:lpstr>
      <vt:lpstr>Layer Normalization</vt:lpstr>
      <vt:lpstr>Summary</vt:lpstr>
      <vt:lpstr>Why Self-Attention</vt:lpstr>
      <vt:lpstr>Encoder</vt:lpstr>
      <vt:lpstr>PowerPoint Presentation</vt:lpstr>
      <vt:lpstr>Final Layer and Softmax Layer</vt:lpstr>
      <vt:lpstr>Extracting the Output</vt:lpstr>
      <vt:lpstr>Beam Search</vt:lpstr>
      <vt:lpstr>Training</vt:lpstr>
      <vt:lpstr>Loss Function</vt:lpstr>
      <vt:lpstr>Machine Translation</vt:lpstr>
      <vt:lpstr>References</vt:lpstr>
      <vt:lpstr>BERT</vt:lpstr>
      <vt:lpstr>PowerPoint Presentation</vt:lpstr>
      <vt:lpstr> Problem with Previous Methods</vt:lpstr>
      <vt:lpstr> Masked LM</vt:lpstr>
      <vt:lpstr>Masked LM</vt:lpstr>
      <vt:lpstr>Next Sentence Prediction</vt:lpstr>
      <vt:lpstr>Input Representation</vt:lpstr>
      <vt:lpstr>   Unidirectional vs. Bidirectional Models</vt:lpstr>
      <vt:lpstr>Two Step Development</vt:lpstr>
      <vt:lpstr>Pre-training Tasks</vt:lpstr>
      <vt:lpstr>Masked LM</vt:lpstr>
      <vt:lpstr>PowerPoint Presentation</vt:lpstr>
      <vt:lpstr>PowerPoint Presentation</vt:lpstr>
      <vt:lpstr>Model Details</vt:lpstr>
      <vt:lpstr>Fine Tuning Procedure</vt:lpstr>
      <vt:lpstr>PowerPoint Presentation</vt:lpstr>
      <vt:lpstr>PowerPoint Presentation</vt:lpstr>
      <vt:lpstr>GLUE Results</vt:lpstr>
      <vt:lpstr>SQUAD 2.0</vt:lpstr>
      <vt:lpstr>Effects of Model Size</vt:lpstr>
      <vt:lpstr>PowerPoint Presentation</vt:lpstr>
      <vt:lpstr>PowerPoint Presentation</vt:lpstr>
      <vt:lpstr>References</vt:lpstr>
      <vt:lpstr>Post BERT</vt:lpstr>
      <vt:lpstr>RoBERTa</vt:lpstr>
      <vt:lpstr>XLNet</vt:lpstr>
      <vt:lpstr>XLNet</vt:lpstr>
      <vt:lpstr>XLNet</vt:lpstr>
      <vt:lpstr>ALBERT</vt:lpstr>
      <vt:lpstr>ALBERT</vt:lpstr>
      <vt:lpstr>T5</vt:lpstr>
      <vt:lpstr>T5</vt:lpstr>
      <vt:lpstr>Compute</vt:lpstr>
      <vt:lpstr>Distillation</vt:lpstr>
      <vt:lpstr>Applying to production</vt:lpstr>
      <vt:lpstr>Distillation</vt:lpstr>
      <vt:lpstr>Distillation</vt:lpstr>
      <vt:lpstr>Distillation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Transformer and BERT</dc:title>
  <dc:creator>Giuseppe Attardi</dc:creator>
  <cp:lastModifiedBy>Giuseppe Attardi</cp:lastModifiedBy>
  <cp:revision>64</cp:revision>
  <dcterms:created xsi:type="dcterms:W3CDTF">2019-05-07T11:02:58Z</dcterms:created>
  <dcterms:modified xsi:type="dcterms:W3CDTF">2020-04-24T02:35:15Z</dcterms:modified>
</cp:coreProperties>
</file>