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7" r:id="rId1"/>
  </p:sldMasterIdLst>
  <p:notesMasterIdLst>
    <p:notesMasterId r:id="rId47"/>
  </p:notesMasterIdLst>
  <p:handoutMasterIdLst>
    <p:handoutMasterId r:id="rId48"/>
  </p:handoutMasterIdLst>
  <p:sldIdLst>
    <p:sldId id="290" r:id="rId2"/>
    <p:sldId id="291" r:id="rId3"/>
    <p:sldId id="729" r:id="rId4"/>
    <p:sldId id="786" r:id="rId5"/>
    <p:sldId id="731" r:id="rId6"/>
    <p:sldId id="732" r:id="rId7"/>
    <p:sldId id="733" r:id="rId8"/>
    <p:sldId id="734" r:id="rId9"/>
    <p:sldId id="784" r:id="rId10"/>
    <p:sldId id="785" r:id="rId11"/>
    <p:sldId id="730" r:id="rId12"/>
    <p:sldId id="292" r:id="rId13"/>
    <p:sldId id="782" r:id="rId14"/>
    <p:sldId id="783" r:id="rId15"/>
    <p:sldId id="295" r:id="rId16"/>
    <p:sldId id="293" r:id="rId17"/>
    <p:sldId id="728" r:id="rId18"/>
    <p:sldId id="727" r:id="rId19"/>
    <p:sldId id="294" r:id="rId20"/>
    <p:sldId id="296" r:id="rId21"/>
    <p:sldId id="787" r:id="rId22"/>
    <p:sldId id="725" r:id="rId23"/>
    <p:sldId id="788" r:id="rId24"/>
    <p:sldId id="726" r:id="rId25"/>
    <p:sldId id="789" r:id="rId26"/>
    <p:sldId id="735" r:id="rId27"/>
    <p:sldId id="297" r:id="rId28"/>
    <p:sldId id="298" r:id="rId29"/>
    <p:sldId id="299" r:id="rId30"/>
    <p:sldId id="709" r:id="rId31"/>
    <p:sldId id="710" r:id="rId32"/>
    <p:sldId id="711" r:id="rId33"/>
    <p:sldId id="712" r:id="rId34"/>
    <p:sldId id="713" r:id="rId35"/>
    <p:sldId id="714" r:id="rId36"/>
    <p:sldId id="715" r:id="rId37"/>
    <p:sldId id="716" r:id="rId38"/>
    <p:sldId id="717" r:id="rId39"/>
    <p:sldId id="718" r:id="rId40"/>
    <p:sldId id="719" r:id="rId41"/>
    <p:sldId id="720" r:id="rId42"/>
    <p:sldId id="721" r:id="rId43"/>
    <p:sldId id="722" r:id="rId44"/>
    <p:sldId id="723" r:id="rId45"/>
    <p:sldId id="724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A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3094"/>
  </p:normalViewPr>
  <p:slideViewPr>
    <p:cSldViewPr>
      <p:cViewPr varScale="1">
        <p:scale>
          <a:sx n="114" d="100"/>
          <a:sy n="114" d="100"/>
        </p:scale>
        <p:origin x="328" y="184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4D1398F-E24C-9C4B-88DF-141E1F9D8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293289D-DAC8-E040-8002-DFB28EDC5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3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0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97421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80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69100" y="1989317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746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4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102D0A-6578-4DD6-BA8D-CCAA3C29F8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87400" y="1470344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291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676520" y="1239840"/>
            <a:ext cx="9600840" cy="5293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6149B-E348-408E-ABB5-93B407378A1B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64130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-research/bert" TargetMode="External"/><Relationship Id="rId2" Type="http://schemas.openxmlformats.org/officeDocument/2006/relationships/hyperlink" Target="http://jalammar.github.io/illustrated-ber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BERT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1FBA4-EE54-F84D-8B73-84AAED31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200" b="0">
                <a:solidFill>
                  <a:schemeClr val="tx1"/>
                </a:solidFill>
                <a:latin typeface="Calibri" pitchFamily="34" charset="0"/>
              </a:defRPr>
            </a:lvl2pPr>
            <a:lvl3pPr marL="90011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Calibri" pitchFamily="34" charset="0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257300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0">
                <a:solidFill>
                  <a:schemeClr val="tx1"/>
                </a:solidFill>
                <a:latin typeface="Calibri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125" b="1">
                <a:solidFill>
                  <a:schemeClr val="tx1"/>
                </a:solidFill>
                <a:latin typeface="+mn-lt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125" b="1">
                <a:solidFill>
                  <a:schemeClr val="tx1"/>
                </a:solidFill>
                <a:latin typeface="+mn-lt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125" b="1">
                <a:solidFill>
                  <a:schemeClr val="tx1"/>
                </a:solidFill>
                <a:latin typeface="+mn-lt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125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79"/>
              </a:spcBef>
              <a:defRPr/>
            </a:pPr>
            <a:r>
              <a:rPr lang="en-CA" kern="0" spc="-1">
                <a:solidFill>
                  <a:srgbClr val="000000"/>
                </a:solidFill>
              </a:rPr>
              <a:t>Human Language Technologies</a:t>
            </a:r>
          </a:p>
          <a:p>
            <a:pPr>
              <a:spcBef>
                <a:spcPts val="479"/>
              </a:spcBef>
              <a:defRPr/>
            </a:pPr>
            <a:r>
              <a:rPr lang="en-US" i="1" kern="0"/>
              <a:t>Dipartimento di Informatica</a:t>
            </a:r>
            <a:endParaRPr lang="en-CA" kern="0" spc="-1">
              <a:latin typeface="Arial"/>
            </a:endParaRPr>
          </a:p>
          <a:p>
            <a:pPr>
              <a:spcBef>
                <a:spcPts val="479"/>
              </a:spcBef>
              <a:defRPr/>
            </a:pPr>
            <a:r>
              <a:rPr lang="en-CA" kern="0" spc="-1">
                <a:solidFill>
                  <a:srgbClr val="000000"/>
                </a:solidFill>
              </a:rPr>
              <a:t>Giuseppe Attardi</a:t>
            </a:r>
            <a:endParaRPr lang="en-US" i="1" kern="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AC41DE-B37B-7C46-9ED6-85C8BB6110AD}"/>
              </a:ext>
            </a:extLst>
          </p:cNvPr>
          <p:cNvGrpSpPr>
            <a:grpSpLocks/>
          </p:cNvGrpSpPr>
          <p:nvPr/>
        </p:nvGrpSpPr>
        <p:grpSpPr bwMode="auto">
          <a:xfrm>
            <a:off x="10515600" y="152400"/>
            <a:ext cx="1090181" cy="1256502"/>
            <a:chOff x="419" y="2976"/>
            <a:chExt cx="959" cy="1057"/>
          </a:xfrm>
        </p:grpSpPr>
        <p:pic>
          <p:nvPicPr>
            <p:cNvPr id="8" name="Picture 7" descr="cherubino">
              <a:extLst>
                <a:ext uri="{FF2B5EF4-FFF2-40B4-BE49-F238E27FC236}">
                  <a16:creationId xmlns:a16="http://schemas.microsoft.com/office/drawing/2014/main" id="{3F011E2F-08B0-CD45-9A4C-5CCF2450B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2A478A57-020B-CC4D-A93C-0E040741B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51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0775-E4C7-2744-864B-C3E694C5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BERT Tokenizer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0609-7C0C-3B4C-97C2-43F482FF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from transformers import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BertModel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BertTokenizer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tokenizer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BertTokenizer.from_pretrained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-base-uncased') 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BertModel.from_pretrained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-base-uncased’) </a:t>
            </a:r>
          </a:p>
          <a:p>
            <a:pPr marL="0" indent="0">
              <a:buNone/>
            </a:pP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wps_ids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tokenizer.encode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("Hypatia was a mathematician"))</a:t>
            </a:r>
          </a:p>
          <a:p>
            <a:pPr marL="0" indent="0">
              <a:buNone/>
            </a:pP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wordpieces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tokenizer.convert_ids_to_tokens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wps_ids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['[CLS]', 'h', '##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yp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', '##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ati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', '##a', 'was', 'a', 'mathematician', '[SEP]']</a:t>
            </a:r>
          </a:p>
          <a:p>
            <a:pPr marL="0" indent="0">
              <a:buNone/>
            </a:pPr>
            <a:endParaRPr lang="en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A3B89-4E7E-4845-BD7B-392EA520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  </a:t>
            </a:r>
            <a:r>
              <a:rPr lang="en-GB" dirty="0"/>
              <a:t> Unidirectional vs. Bidirectional Models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9C003-9194-2145-94A1-8B55B8D64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893379"/>
          </a:xfrm>
        </p:spPr>
        <p:txBody>
          <a:bodyPr/>
          <a:lstStyle/>
          <a:p>
            <a:pPr marL="0" lvl="0" indent="0" algn="ctr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IT" altLang="en-IT" b="1" dirty="0">
                <a:effectLst/>
                <a:latin typeface="Arial" panose="020B0604020202020204" pitchFamily="34" charset="0"/>
              </a:rPr>
              <a:t>Unidirectional context </a:t>
            </a:r>
            <a:endParaRPr kumimoji="0" lang="en-IT" altLang="en-IT" sz="1100" dirty="0">
              <a:effectLst/>
            </a:endParaRPr>
          </a:p>
          <a:p>
            <a:pPr marL="0" lvl="0" indent="0" algn="ctr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IT" altLang="en-IT" dirty="0">
                <a:effectLst/>
                <a:latin typeface="ArialMT"/>
              </a:rPr>
              <a:t>Build representation incrementally </a:t>
            </a:r>
            <a:endParaRPr kumimoji="0" lang="en-IT" altLang="en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3566C-578E-4C49-8006-ABA5B15492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97421" y="1278321"/>
            <a:ext cx="4826000" cy="8933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effectLst/>
              </a:rPr>
              <a:t>Bidirectional context </a:t>
            </a:r>
            <a:endParaRPr lang="en-GB" dirty="0">
              <a:effectLst/>
            </a:endParaRPr>
          </a:p>
          <a:p>
            <a:pPr marL="0" indent="0" algn="ctr">
              <a:buNone/>
            </a:pPr>
            <a:r>
              <a:rPr lang="en-GB" dirty="0">
                <a:effectLst/>
              </a:rPr>
              <a:t>Words can “see themselves” </a:t>
            </a: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18433" name="Picture 1" descr="page12image1123882464">
            <a:extLst>
              <a:ext uri="{FF2B5EF4-FFF2-40B4-BE49-F238E27FC236}">
                <a16:creationId xmlns:a16="http://schemas.microsoft.com/office/drawing/2014/main" id="{564D7699-BB80-0341-9182-02F917E6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6F1055-B52D-D44F-9ED2-B349F2EF42E4}"/>
              </a:ext>
            </a:extLst>
          </p:cNvPr>
          <p:cNvSpPr txBox="1"/>
          <p:nvPr/>
        </p:nvSpPr>
        <p:spPr>
          <a:xfrm>
            <a:off x="2205038" y="3017268"/>
            <a:ext cx="360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pen	               a		  bank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F3241-7197-5C46-A198-229230BFCB53}"/>
              </a:ext>
            </a:extLst>
          </p:cNvPr>
          <p:cNvSpPr txBox="1"/>
          <p:nvPr/>
        </p:nvSpPr>
        <p:spPr>
          <a:xfrm>
            <a:off x="2176345" y="5241125"/>
            <a:ext cx="37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&lt;s&gt;	           o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pen	     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835FB-B143-E547-963C-A08D4D5C8D0C}"/>
              </a:ext>
            </a:extLst>
          </p:cNvPr>
          <p:cNvSpPr txBox="1"/>
          <p:nvPr/>
        </p:nvSpPr>
        <p:spPr>
          <a:xfrm>
            <a:off x="3435391" y="4464549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CB1FE-0BCD-9A4B-8069-52ACAD89E6AF}"/>
              </a:ext>
            </a:extLst>
          </p:cNvPr>
          <p:cNvSpPr txBox="1"/>
          <p:nvPr/>
        </p:nvSpPr>
        <p:spPr>
          <a:xfrm>
            <a:off x="2019300" y="4449337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7EBCCF-0024-6244-80A6-A53E005C8602}"/>
              </a:ext>
            </a:extLst>
          </p:cNvPr>
          <p:cNvCxnSpPr>
            <a:stCxn id="14" idx="3"/>
            <a:endCxn id="13" idx="1"/>
          </p:cNvCxnSpPr>
          <p:nvPr/>
        </p:nvCxnSpPr>
        <p:spPr bwMode="auto">
          <a:xfrm>
            <a:off x="2978305" y="4674975"/>
            <a:ext cx="457086" cy="1521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FC42522-8F92-A94B-88FB-7D735F7A7181}"/>
              </a:ext>
            </a:extLst>
          </p:cNvPr>
          <p:cNvSpPr txBox="1"/>
          <p:nvPr/>
        </p:nvSpPr>
        <p:spPr>
          <a:xfrm>
            <a:off x="2019300" y="3726927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925403-B661-7947-B6DD-4A3777A9A80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6386" y="4900613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A805FD-2BDF-8749-BFC7-AF33F8516FC8}"/>
              </a:ext>
            </a:extLst>
          </p:cNvPr>
          <p:cNvCxnSpPr>
            <a:cxnSpLocks/>
            <a:stCxn id="14" idx="0"/>
            <a:endCxn id="17" idx="2"/>
          </p:cNvCxnSpPr>
          <p:nvPr/>
        </p:nvCxnSpPr>
        <p:spPr bwMode="auto">
          <a:xfrm flipV="1">
            <a:off x="2498803" y="4178203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55991E-F38D-BC46-BBD9-C1269C213396}"/>
              </a:ext>
            </a:extLst>
          </p:cNvPr>
          <p:cNvSpPr txBox="1"/>
          <p:nvPr/>
        </p:nvSpPr>
        <p:spPr>
          <a:xfrm>
            <a:off x="3435391" y="3730199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6D8B09-9E95-D347-8EC0-05E7D3350E75}"/>
              </a:ext>
            </a:extLst>
          </p:cNvPr>
          <p:cNvCxnSpPr>
            <a:cxnSpLocks/>
            <a:endCxn id="25" idx="2"/>
          </p:cNvCxnSpPr>
          <p:nvPr/>
        </p:nvCxnSpPr>
        <p:spPr bwMode="auto">
          <a:xfrm flipV="1">
            <a:off x="3914894" y="4181475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41A13D-C17D-D040-81D7-9C87FB0E964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2978305" y="3955837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1A855A-FEA6-E84C-8F75-C0FAA6C69FB4}"/>
              </a:ext>
            </a:extLst>
          </p:cNvPr>
          <p:cNvCxnSpPr>
            <a:cxnSpLocks/>
          </p:cNvCxnSpPr>
          <p:nvPr/>
        </p:nvCxnSpPr>
        <p:spPr bwMode="auto">
          <a:xfrm flipV="1">
            <a:off x="2503565" y="3440940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5F12B5-0272-F349-9D6A-FC1D05D09F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9656" y="3444212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975A0CE-3288-1A40-8805-60AE75D9C56C}"/>
              </a:ext>
            </a:extLst>
          </p:cNvPr>
          <p:cNvSpPr txBox="1"/>
          <p:nvPr/>
        </p:nvSpPr>
        <p:spPr>
          <a:xfrm>
            <a:off x="4851480" y="4443436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38FDE2-7AC7-1F45-86F4-F8BB979309B5}"/>
              </a:ext>
            </a:extLst>
          </p:cNvPr>
          <p:cNvCxnSpPr>
            <a:endCxn id="32" idx="1"/>
          </p:cNvCxnSpPr>
          <p:nvPr/>
        </p:nvCxnSpPr>
        <p:spPr bwMode="auto">
          <a:xfrm>
            <a:off x="4394394" y="4653862"/>
            <a:ext cx="457086" cy="1521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12E02C-B180-3942-A9BD-CEABE7AADC1A}"/>
              </a:ext>
            </a:extLst>
          </p:cNvPr>
          <p:cNvSpPr txBox="1"/>
          <p:nvPr/>
        </p:nvSpPr>
        <p:spPr>
          <a:xfrm>
            <a:off x="4851480" y="3709086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CDE58D-DFB3-D94E-8CA9-576286747280}"/>
              </a:ext>
            </a:extLst>
          </p:cNvPr>
          <p:cNvCxnSpPr>
            <a:cxnSpLocks/>
            <a:endCxn id="34" idx="2"/>
          </p:cNvCxnSpPr>
          <p:nvPr/>
        </p:nvCxnSpPr>
        <p:spPr bwMode="auto">
          <a:xfrm flipV="1">
            <a:off x="5330983" y="4160362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DB3B7B-D1C3-FE48-B282-28B2562F8EB6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>
            <a:off x="4394394" y="3934724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92E9FD4-DEF5-8A48-A022-2FD3A5377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5745" y="3423099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911C39-04FC-D64E-8818-852DD7FEB7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492" y="4916701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CEA2B7A-1168-DB4A-B4C6-B52BEDBA32D2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0869" y="4894712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780083-C5CA-7D48-ABE1-B14E23121595}"/>
              </a:ext>
            </a:extLst>
          </p:cNvPr>
          <p:cNvSpPr txBox="1"/>
          <p:nvPr/>
        </p:nvSpPr>
        <p:spPr>
          <a:xfrm>
            <a:off x="7385132" y="3017268"/>
            <a:ext cx="360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pen	               a		  bank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498EE-A446-8244-BBD6-7C08C5EB1BEF}"/>
              </a:ext>
            </a:extLst>
          </p:cNvPr>
          <p:cNvSpPr txBox="1"/>
          <p:nvPr/>
        </p:nvSpPr>
        <p:spPr>
          <a:xfrm>
            <a:off x="7356439" y="5241125"/>
            <a:ext cx="37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&lt;s&gt;	           o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pen	      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DA578E-2CE7-7F4A-A0D7-DAB26B1B0D37}"/>
              </a:ext>
            </a:extLst>
          </p:cNvPr>
          <p:cNvSpPr txBox="1"/>
          <p:nvPr/>
        </p:nvSpPr>
        <p:spPr>
          <a:xfrm>
            <a:off x="8615485" y="4464549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2B876D-41CF-B043-911C-0ED2CF86A600}"/>
              </a:ext>
            </a:extLst>
          </p:cNvPr>
          <p:cNvSpPr txBox="1"/>
          <p:nvPr/>
        </p:nvSpPr>
        <p:spPr>
          <a:xfrm>
            <a:off x="7199394" y="4449337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248826-70B5-B14A-9664-241F1B7522C9}"/>
              </a:ext>
            </a:extLst>
          </p:cNvPr>
          <p:cNvCxnSpPr>
            <a:cxnSpLocks/>
          </p:cNvCxnSpPr>
          <p:nvPr/>
        </p:nvCxnSpPr>
        <p:spPr bwMode="auto">
          <a:xfrm>
            <a:off x="8158399" y="4608069"/>
            <a:ext cx="457086" cy="1521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553DD0-0632-2943-AA55-C944D15ACE2D}"/>
              </a:ext>
            </a:extLst>
          </p:cNvPr>
          <p:cNvSpPr txBox="1"/>
          <p:nvPr/>
        </p:nvSpPr>
        <p:spPr>
          <a:xfrm>
            <a:off x="7199394" y="3726927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AF094F-7E3F-AB44-9A55-B44D7EEEBE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56480" y="4900613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4D19019-963C-7948-9F25-45309FE843DE}"/>
              </a:ext>
            </a:extLst>
          </p:cNvPr>
          <p:cNvCxnSpPr>
            <a:cxnSpLocks/>
            <a:stCxn id="43" idx="0"/>
            <a:endCxn id="45" idx="2"/>
          </p:cNvCxnSpPr>
          <p:nvPr/>
        </p:nvCxnSpPr>
        <p:spPr bwMode="auto">
          <a:xfrm flipV="1">
            <a:off x="7678897" y="4178203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7E06723-918D-8043-88CB-A8F1C4FB83E4}"/>
              </a:ext>
            </a:extLst>
          </p:cNvPr>
          <p:cNvSpPr txBox="1"/>
          <p:nvPr/>
        </p:nvSpPr>
        <p:spPr>
          <a:xfrm>
            <a:off x="8615485" y="3730199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D6ABCA9-0D63-FD49-B73A-B76C130196A4}"/>
              </a:ext>
            </a:extLst>
          </p:cNvPr>
          <p:cNvCxnSpPr>
            <a:cxnSpLocks/>
            <a:endCxn id="48" idx="2"/>
          </p:cNvCxnSpPr>
          <p:nvPr/>
        </p:nvCxnSpPr>
        <p:spPr bwMode="auto">
          <a:xfrm flipV="1">
            <a:off x="9094988" y="4181475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9813A9-AA3B-684A-A136-5FA9CC050CE2}"/>
              </a:ext>
            </a:extLst>
          </p:cNvPr>
          <p:cNvCxnSpPr>
            <a:cxnSpLocks/>
          </p:cNvCxnSpPr>
          <p:nvPr/>
        </p:nvCxnSpPr>
        <p:spPr bwMode="auto">
          <a:xfrm>
            <a:off x="8158399" y="3888931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80FAB9C-CB18-3644-B9A1-DB3365140AA8}"/>
              </a:ext>
            </a:extLst>
          </p:cNvPr>
          <p:cNvCxnSpPr>
            <a:cxnSpLocks/>
          </p:cNvCxnSpPr>
          <p:nvPr/>
        </p:nvCxnSpPr>
        <p:spPr bwMode="auto">
          <a:xfrm flipV="1">
            <a:off x="7683659" y="3440940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981F87-5FF2-8947-AF90-14EBE2945044}"/>
              </a:ext>
            </a:extLst>
          </p:cNvPr>
          <p:cNvCxnSpPr>
            <a:cxnSpLocks/>
          </p:cNvCxnSpPr>
          <p:nvPr/>
        </p:nvCxnSpPr>
        <p:spPr bwMode="auto">
          <a:xfrm flipV="1">
            <a:off x="9099750" y="3444212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BE51C1-5937-0041-837F-5E5F5B96F05C}"/>
              </a:ext>
            </a:extLst>
          </p:cNvPr>
          <p:cNvSpPr txBox="1"/>
          <p:nvPr/>
        </p:nvSpPr>
        <p:spPr>
          <a:xfrm>
            <a:off x="10031574" y="4443436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E41E4F-E393-0F41-A1AF-3722988C66FA}"/>
              </a:ext>
            </a:extLst>
          </p:cNvPr>
          <p:cNvCxnSpPr>
            <a:cxnSpLocks/>
          </p:cNvCxnSpPr>
          <p:nvPr/>
        </p:nvCxnSpPr>
        <p:spPr bwMode="auto">
          <a:xfrm>
            <a:off x="9574488" y="4586956"/>
            <a:ext cx="457086" cy="1521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457A086-4D10-C346-832C-8B0246C982A6}"/>
              </a:ext>
            </a:extLst>
          </p:cNvPr>
          <p:cNvSpPr txBox="1"/>
          <p:nvPr/>
        </p:nvSpPr>
        <p:spPr>
          <a:xfrm>
            <a:off x="10031574" y="3709086"/>
            <a:ext cx="959005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Layer 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BCBAF3-1419-C848-B0CD-0AD1B113D020}"/>
              </a:ext>
            </a:extLst>
          </p:cNvPr>
          <p:cNvCxnSpPr>
            <a:cxnSpLocks/>
            <a:endCxn id="55" idx="2"/>
          </p:cNvCxnSpPr>
          <p:nvPr/>
        </p:nvCxnSpPr>
        <p:spPr bwMode="auto">
          <a:xfrm flipV="1">
            <a:off x="10511077" y="4160362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13884-2270-7444-BE37-FAE6C62810DD}"/>
              </a:ext>
            </a:extLst>
          </p:cNvPr>
          <p:cNvCxnSpPr>
            <a:cxnSpLocks/>
          </p:cNvCxnSpPr>
          <p:nvPr/>
        </p:nvCxnSpPr>
        <p:spPr bwMode="auto">
          <a:xfrm>
            <a:off x="9574488" y="3867818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34A39D-ACE0-AE4C-B5F4-83BEE440D0E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15839" y="3423099"/>
            <a:ext cx="0" cy="27113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B2E2467-B059-8945-A960-0D2C00F4CC35}"/>
              </a:ext>
            </a:extLst>
          </p:cNvPr>
          <p:cNvCxnSpPr>
            <a:cxnSpLocks/>
          </p:cNvCxnSpPr>
          <p:nvPr/>
        </p:nvCxnSpPr>
        <p:spPr bwMode="auto">
          <a:xfrm flipV="1">
            <a:off x="9080586" y="4916701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7A37CA-CAF8-0B43-8D30-6CD90C92553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10963" y="4894712"/>
            <a:ext cx="0" cy="324424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210B128-CB6B-AD4B-AA37-8CA85B7F6EC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65835" y="4764677"/>
            <a:ext cx="457087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1DD862-F659-7044-AB83-0C6D63566E68}"/>
              </a:ext>
            </a:extLst>
          </p:cNvPr>
          <p:cNvCxnSpPr>
            <a:cxnSpLocks/>
          </p:cNvCxnSpPr>
          <p:nvPr/>
        </p:nvCxnSpPr>
        <p:spPr bwMode="auto">
          <a:xfrm flipH="1">
            <a:off x="8165836" y="4041331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0DA219-7FF1-B747-AAB9-2CD53AFA2CB7}"/>
              </a:ext>
            </a:extLst>
          </p:cNvPr>
          <p:cNvCxnSpPr>
            <a:cxnSpLocks/>
          </p:cNvCxnSpPr>
          <p:nvPr/>
        </p:nvCxnSpPr>
        <p:spPr bwMode="auto">
          <a:xfrm flipH="1">
            <a:off x="9581925" y="4764677"/>
            <a:ext cx="44221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DD3AE4-9B03-C24F-B627-EC7DE98B10E5}"/>
              </a:ext>
            </a:extLst>
          </p:cNvPr>
          <p:cNvCxnSpPr>
            <a:cxnSpLocks/>
          </p:cNvCxnSpPr>
          <p:nvPr/>
        </p:nvCxnSpPr>
        <p:spPr bwMode="auto">
          <a:xfrm flipH="1">
            <a:off x="9581925" y="4020218"/>
            <a:ext cx="45708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56F4DB0-2CDE-F54E-9731-93A76075E55D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279796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10523007" cy="755002"/>
          </a:xfrm>
        </p:spPr>
        <p:txBody>
          <a:bodyPr/>
          <a:lstStyle>
            <a:lvl1pPr>
              <a:defRPr sz="4400"/>
            </a:lvl1pPr>
          </a:lstStyle>
          <a:p>
            <a:pPr>
              <a:defRPr/>
            </a:pPr>
            <a:r>
              <a:t>Two Step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676399" y="5724071"/>
            <a:ext cx="9601200" cy="810083"/>
          </a:xfrm>
        </p:spPr>
        <p:txBody>
          <a:bodyPr/>
          <a:lstStyle>
            <a:lvl1pPr marL="357187" marR="0" indent="-35718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Wingdings"/>
              <a:buChar char="l"/>
              <a:defRPr sz="2400" b="0">
                <a:latin typeface="Calibri"/>
              </a:defRPr>
            </a:lvl1pPr>
            <a:lvl2pPr marL="628649" marR="0" indent="-271462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defRPr sz="2200" b="0">
                <a:latin typeface="Calibri"/>
              </a:defRPr>
            </a:lvl2pPr>
            <a:lvl3pPr marL="900112" marR="0" indent="-25717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2000" b="0">
                <a:latin typeface="Calibri"/>
              </a:defRPr>
            </a:lvl3pPr>
            <a:lvl4pPr marL="1071562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defRPr sz="1800" b="0">
                <a:latin typeface="Calibri"/>
              </a:defRPr>
            </a:lvl4pPr>
            <a:lvl5pPr marL="1257299" marR="0" indent="-18573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1800" b="0">
                <a:latin typeface="Calibri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9285" y="729246"/>
            <a:ext cx="10657114" cy="58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E3BC-7F17-EF46-9E79-3356DB38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Pre-training Tasks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7718C-3ACB-5B41-9F34-64268D88E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1" dirty="0"/>
              <a:t>Next Sentence Prediction</a:t>
            </a:r>
            <a:endParaRPr lang="en-IT" sz="2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51D86-C62E-0342-99E9-EF5213567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/>
              <a:t>Masked LM</a:t>
            </a:r>
            <a:endParaRPr lang="en-IT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47AB-F192-0D44-85D3-5FB4B1C05A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train a deep bidirectional representation, masking some percentage of the input tokens at random, and then predicting those masked tokens</a:t>
            </a:r>
          </a:p>
          <a:p>
            <a:r>
              <a:rPr lang="en-GB" dirty="0">
                <a:effectLst/>
              </a:rPr>
              <a:t>the final hidden vectors corresponding to the mask tokens are fed into an output </a:t>
            </a:r>
            <a:r>
              <a:rPr lang="en-GB" dirty="0" err="1">
                <a:effectLst/>
              </a:rPr>
              <a:t>softmax</a:t>
            </a:r>
            <a:r>
              <a:rPr lang="en-GB" dirty="0">
                <a:effectLst/>
              </a:rPr>
              <a:t> over the vocabulary, as in a standard LM</a:t>
            </a:r>
            <a:endParaRPr lang="en-GB" dirty="0"/>
          </a:p>
          <a:p>
            <a:endParaRPr lang="en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1DFAA9-CC0E-AE43-814B-5D79ABBB872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GB" dirty="0">
                <a:effectLst/>
              </a:rPr>
              <a:t>In order to train a model that understands sentence relationships, we pre-train for a binarized </a:t>
            </a:r>
            <a:r>
              <a:rPr lang="en-GB" i="1" dirty="0">
                <a:effectLst/>
              </a:rPr>
              <a:t>next sentence prediction </a:t>
            </a:r>
            <a:r>
              <a:rPr lang="en-GB" dirty="0">
                <a:effectLst/>
              </a:rPr>
              <a:t>task generated from any corpus </a:t>
            </a:r>
          </a:p>
          <a:p>
            <a:r>
              <a:rPr lang="en-GB" dirty="0">
                <a:effectLst/>
              </a:rPr>
              <a:t>50% of the time B is the actual next sentence that follows A</a:t>
            </a:r>
            <a:r>
              <a:rPr lang="en-GB" dirty="0"/>
              <a:t> </a:t>
            </a:r>
            <a:r>
              <a:rPr lang="en-GB" dirty="0">
                <a:effectLst/>
              </a:rPr>
              <a:t>and 50% of the time it is a random sentence </a:t>
            </a:r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6309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5E6670-43BA-4B4A-9B25-F913FAFD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Masked LM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8A7EC0-0830-9F48-8D8E-4B7EB59E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39920"/>
            <a:ext cx="3733800" cy="5294235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Randomly select 15% of tokens (up to 20 per </a:t>
            </a:r>
            <a:r>
              <a:rPr lang="en-GB" dirty="0" err="1">
                <a:effectLst/>
              </a:rPr>
              <a:t>seq</a:t>
            </a:r>
            <a:r>
              <a:rPr lang="en-GB" dirty="0">
                <a:effectLst/>
              </a:rPr>
              <a:t>)</a:t>
            </a:r>
          </a:p>
          <a:p>
            <a:r>
              <a:rPr lang="en-GB" dirty="0">
                <a:effectLst/>
              </a:rPr>
              <a:t>For 80% of the time: </a:t>
            </a:r>
          </a:p>
          <a:p>
            <a:pPr lvl="1"/>
            <a:r>
              <a:rPr lang="en-GB" dirty="0">
                <a:effectLst/>
              </a:rPr>
              <a:t>Replace the word with the [MASK] token</a:t>
            </a:r>
          </a:p>
          <a:p>
            <a:r>
              <a:rPr lang="en-GB" dirty="0">
                <a:effectLst/>
              </a:rPr>
              <a:t>For 10% of the time:</a:t>
            </a:r>
          </a:p>
          <a:p>
            <a:pPr lvl="1"/>
            <a:r>
              <a:rPr lang="en-GB" dirty="0">
                <a:effectLst/>
              </a:rPr>
              <a:t>Replace the word with a random word</a:t>
            </a:r>
          </a:p>
          <a:p>
            <a:r>
              <a:rPr lang="en-GB" dirty="0">
                <a:effectLst/>
              </a:rPr>
              <a:t>For 10% of the time </a:t>
            </a:r>
          </a:p>
          <a:p>
            <a:pPr lvl="1"/>
            <a:r>
              <a:rPr lang="en-GB" dirty="0">
                <a:effectLst/>
              </a:rPr>
              <a:t>Keep the word unchanged</a:t>
            </a:r>
          </a:p>
          <a:p>
            <a:endParaRPr lang="en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A3137-4B21-154D-AB5E-B25044E3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67660"/>
            <a:ext cx="6587459" cy="43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 dirty="0">
                <a:solidFill>
                  <a:srgbClr val="000000"/>
                </a:solidFill>
                <a:latin typeface="Tw Cen MT Condensed"/>
              </a:rPr>
              <a:t>Next Sentence Prediction</a:t>
            </a:r>
            <a:endParaRPr dirty="0"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1296000"/>
            <a:ext cx="4443480" cy="52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21"/>
          <p:cNvPicPr/>
          <p:nvPr/>
        </p:nvPicPr>
        <p:blipFill>
          <a:blip r:embed="rId2"/>
          <a:stretch/>
        </p:blipFill>
        <p:spPr bwMode="auto">
          <a:xfrm>
            <a:off x="5562600" y="1117580"/>
            <a:ext cx="6595946" cy="482602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AFD8CD-87C0-D24F-80AA-A1F944354F86}"/>
              </a:ext>
            </a:extLst>
          </p:cNvPr>
          <p:cNvSpPr/>
          <p:nvPr/>
        </p:nvSpPr>
        <p:spPr>
          <a:xfrm>
            <a:off x="1447800" y="1296000"/>
            <a:ext cx="4038480" cy="46476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Binary classification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Randomly select a split over sentences: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Use one as sentence 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For 50% of the time: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Sample random sentence split from another document as sentence B.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For 50% of the time: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Use the actual sentences as sentence B.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Masking (Truncate([segment A, segment B])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)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9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</a:rPr>
              <a:t>Model Architecture</a:t>
            </a:r>
            <a:endParaRPr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1368000"/>
            <a:ext cx="5379480" cy="494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BERT BASE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12 layer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model Comparable in size to the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OpenAI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Transformer in order to compare performance </a:t>
            </a:r>
            <a:endParaRPr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BERT LARGE – A huge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24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layer model which achieved the state of the art results </a:t>
            </a:r>
            <a:endParaRPr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BERT is basically a trained Transformer Encoder stack. </a:t>
            </a:r>
            <a:endParaRPr dirty="0"/>
          </a:p>
        </p:txBody>
      </p:sp>
      <p:pic>
        <p:nvPicPr>
          <p:cNvPr id="6" name="Picture 114"/>
          <p:cNvPicPr/>
          <p:nvPr/>
        </p:nvPicPr>
        <p:blipFill>
          <a:blip r:embed="rId2"/>
          <a:stretch/>
        </p:blipFill>
        <p:spPr bwMode="auto">
          <a:xfrm>
            <a:off x="7200000" y="1296000"/>
            <a:ext cx="4374000" cy="1800000"/>
          </a:xfrm>
          <a:prstGeom prst="rect">
            <a:avLst/>
          </a:prstGeom>
          <a:ln>
            <a:noFill/>
          </a:ln>
        </p:spPr>
      </p:pic>
      <p:pic>
        <p:nvPicPr>
          <p:cNvPr id="7" name="Picture 115"/>
          <p:cNvPicPr/>
          <p:nvPr/>
        </p:nvPicPr>
        <p:blipFill>
          <a:blip r:embed="rId3"/>
          <a:stretch/>
        </p:blipFill>
        <p:spPr bwMode="auto">
          <a:xfrm>
            <a:off x="7128000" y="4176000"/>
            <a:ext cx="4280400" cy="180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43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E89BB-2BEC-DC4A-94D6-4923E3306435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dirty="0">
                <a:effectLst/>
              </a:rPr>
              <a:t>Data: Wikipedia (2.5B words) + </a:t>
            </a:r>
            <a:r>
              <a:rPr lang="en-GB" dirty="0" err="1">
                <a:effectLst/>
              </a:rPr>
              <a:t>BookCorpus</a:t>
            </a:r>
            <a:r>
              <a:rPr lang="en-GB" dirty="0">
                <a:effectLst/>
              </a:rPr>
              <a:t> (800M words) </a:t>
            </a:r>
          </a:p>
          <a:p>
            <a:r>
              <a:rPr lang="en-GB" dirty="0">
                <a:effectLst/>
              </a:rPr>
              <a:t>Batch Size: 131,072 words (1024 sequences * 128 length or 256 sequences * 512 length) </a:t>
            </a:r>
          </a:p>
          <a:p>
            <a:r>
              <a:rPr lang="en-GB" dirty="0">
                <a:effectLst/>
              </a:rPr>
              <a:t>Training Time: 1M steps (~40 epochs) </a:t>
            </a:r>
          </a:p>
          <a:p>
            <a:r>
              <a:rPr lang="en-GB" dirty="0">
                <a:effectLst/>
              </a:rPr>
              <a:t>Optimizer: </a:t>
            </a:r>
            <a:r>
              <a:rPr lang="en-GB" dirty="0" err="1">
                <a:effectLst/>
              </a:rPr>
              <a:t>AdamW</a:t>
            </a:r>
            <a:r>
              <a:rPr lang="en-GB" dirty="0">
                <a:effectLst/>
              </a:rPr>
              <a:t>, 1e-4 learning rate, linear decay </a:t>
            </a:r>
          </a:p>
          <a:p>
            <a:r>
              <a:rPr lang="en-GB" dirty="0">
                <a:effectLst/>
              </a:rPr>
              <a:t>BERT-Base: 12-layer, 768-hidden, 12-head </a:t>
            </a:r>
          </a:p>
          <a:p>
            <a:r>
              <a:rPr lang="en-GB" dirty="0">
                <a:effectLst/>
              </a:rPr>
              <a:t>BERT-Large: 24-layer, 1024-hidden, 16-head </a:t>
            </a:r>
          </a:p>
          <a:p>
            <a:r>
              <a:rPr lang="en-GB" dirty="0">
                <a:effectLst/>
              </a:rPr>
              <a:t>Trained on 4x4 or 8x8 TPU slice for 4 days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DFC61-53BE-2749-9AFF-F3B649E31A01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Model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59F76-F72D-3745-A495-79E7C5CAE3FA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157393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722EA-3F1E-304C-8063-7E7EE0CB673D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Fine Tuning Procedure</a:t>
            </a:r>
          </a:p>
        </p:txBody>
      </p:sp>
      <p:pic>
        <p:nvPicPr>
          <p:cNvPr id="17409" name="Picture 1" descr="page18image1165547968">
            <a:extLst>
              <a:ext uri="{FF2B5EF4-FFF2-40B4-BE49-F238E27FC236}">
                <a16:creationId xmlns:a16="http://schemas.microsoft.com/office/drawing/2014/main" id="{18ED8B50-E61F-CE4D-B428-06908532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078" r="9223" b="21620"/>
          <a:stretch/>
        </p:blipFill>
        <p:spPr bwMode="auto">
          <a:xfrm>
            <a:off x="1794640" y="1839950"/>
            <a:ext cx="9278522" cy="38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4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</a:rPr>
              <a:t>Example: Sentence Classification</a:t>
            </a:r>
            <a:endParaRPr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4248000"/>
            <a:ext cx="9600840" cy="2285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18"/>
          <p:cNvPicPr/>
          <p:nvPr/>
        </p:nvPicPr>
        <p:blipFill>
          <a:blip r:embed="rId2"/>
          <a:stretch/>
        </p:blipFill>
        <p:spPr bwMode="auto">
          <a:xfrm>
            <a:off x="3024000" y="1111320"/>
            <a:ext cx="6696000" cy="248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73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1239840"/>
            <a:ext cx="9600840" cy="52938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marL="360">
              <a:lnSpc>
                <a:spcPct val="100000"/>
              </a:lnSpc>
              <a:spcBef>
                <a:spcPts val="479"/>
              </a:spcBef>
              <a:defRPr/>
            </a:pPr>
            <a:r>
              <a:rPr lang="en-US" sz="2400" b="0" strike="noStrike" spc="-1" dirty="0">
                <a:latin typeface="Calibri"/>
              </a:rPr>
              <a:t>Illustrated BERT:</a:t>
            </a:r>
          </a:p>
          <a:p>
            <a:pPr marL="515160" indent="-514800">
              <a:lnSpc>
                <a:spcPct val="100000"/>
              </a:lnSpc>
              <a:spcBef>
                <a:spcPts val="479"/>
              </a:spcBef>
              <a:buFont typeface="Arial"/>
              <a:buChar char="•"/>
              <a:defRPr/>
            </a:pPr>
            <a:r>
              <a:rPr lang="en-US" sz="2400" b="0" u="sng" strike="noStrike" spc="-1" dirty="0">
                <a:solidFill>
                  <a:srgbClr val="FF0033"/>
                </a:solidFill>
                <a:latin typeface="Calibri"/>
              </a:rPr>
              <a:t>http://jalammar.github.io/illustrated-bert/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defRPr/>
            </a:pPr>
            <a:r>
              <a:rPr lang="en-US" sz="2400" b="0" strike="noStrike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Notebook:</a:t>
            </a:r>
          </a:p>
          <a:p>
            <a:pPr marL="515160" indent="-514800">
              <a:lnSpc>
                <a:spcPct val="100000"/>
              </a:lnSpc>
              <a:spcBef>
                <a:spcPts val="479"/>
              </a:spcBef>
              <a:buFont typeface="Arial"/>
              <a:buChar char="•"/>
              <a:defRPr/>
            </a:pPr>
            <a:r>
              <a:rPr lang="en-US" sz="2400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https://</a:t>
            </a:r>
            <a:r>
              <a:rPr lang="en-US" sz="2400" spc="-1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colab.research.google.com</a:t>
            </a:r>
            <a:r>
              <a:rPr lang="en-US" sz="2400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/drive/1hMLd5-r82FrnFnBub-B-fVW78Px4KPX1</a:t>
            </a:r>
            <a:endParaRPr lang="en-US" sz="2400" b="0" strike="noStrike" spc="-1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spc="-1" dirty="0">
                <a:solidFill>
                  <a:srgbClr val="000000"/>
                </a:solidFill>
                <a:latin typeface="Tw Cen MT Condensed"/>
              </a:rPr>
              <a:t>BERT: Bidirectional Embeddings for Transformer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33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</a:rPr>
              <a:t>Task Specific Models</a:t>
            </a:r>
            <a:endParaRPr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1239840"/>
            <a:ext cx="4515480" cy="529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24"/>
          <p:cNvPicPr/>
          <p:nvPr/>
        </p:nvPicPr>
        <p:blipFill>
          <a:blip r:embed="rId2"/>
          <a:srcRect l="17869" t="4288" r="17394" b="1214"/>
          <a:stretch/>
        </p:blipFill>
        <p:spPr bwMode="auto">
          <a:xfrm>
            <a:off x="6120000" y="1224000"/>
            <a:ext cx="5335560" cy="525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7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D7310-62FC-424F-BDF6-39CA93C9DE6F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ffectLst/>
              </a:rPr>
              <a:t>General Language Understanding Evaluation (</a:t>
            </a:r>
            <a:r>
              <a:rPr lang="en-GB" b="1" dirty="0">
                <a:effectLst/>
              </a:rPr>
              <a:t>GLUE</a:t>
            </a:r>
            <a:r>
              <a:rPr lang="en-GB" dirty="0">
                <a:effectLst/>
              </a:rPr>
              <a:t>) benchmark: Standard split of data to train, validation, test, where labels for the test set is only held in the server. </a:t>
            </a:r>
          </a:p>
          <a:p>
            <a:r>
              <a:rPr lang="en-GB" dirty="0">
                <a:effectLst/>
              </a:rPr>
              <a:t>Sentence pair tasks </a:t>
            </a:r>
          </a:p>
          <a:p>
            <a:pPr lvl="1"/>
            <a:r>
              <a:rPr lang="en-GB" b="1" dirty="0">
                <a:effectLst/>
              </a:rPr>
              <a:t>MNLI</a:t>
            </a:r>
            <a:r>
              <a:rPr lang="en-GB" dirty="0">
                <a:effectLst/>
              </a:rPr>
              <a:t>, Multi-Genre Natural Language Inference </a:t>
            </a:r>
          </a:p>
          <a:p>
            <a:pPr lvl="1"/>
            <a:r>
              <a:rPr lang="en-GB" b="1" dirty="0">
                <a:effectLst/>
              </a:rPr>
              <a:t>QQP</a:t>
            </a:r>
            <a:r>
              <a:rPr lang="en-GB" dirty="0">
                <a:effectLst/>
              </a:rPr>
              <a:t>, Quora Question Pairs </a:t>
            </a:r>
          </a:p>
          <a:p>
            <a:pPr lvl="1"/>
            <a:r>
              <a:rPr lang="en-GB" b="1" dirty="0">
                <a:effectLst/>
              </a:rPr>
              <a:t>QNLI, </a:t>
            </a:r>
            <a:r>
              <a:rPr lang="en-GB" dirty="0">
                <a:effectLst/>
              </a:rPr>
              <a:t>Question Natural Language Inference </a:t>
            </a:r>
          </a:p>
          <a:p>
            <a:pPr lvl="1"/>
            <a:r>
              <a:rPr lang="en-GB" b="1" dirty="0">
                <a:effectLst/>
              </a:rPr>
              <a:t>STS-B </a:t>
            </a:r>
            <a:r>
              <a:rPr lang="en-GB" dirty="0">
                <a:effectLst/>
              </a:rPr>
              <a:t>The Semantic Textual Similarity Benchmark </a:t>
            </a:r>
          </a:p>
          <a:p>
            <a:pPr lvl="1"/>
            <a:r>
              <a:rPr lang="en-GB" b="1" dirty="0">
                <a:effectLst/>
              </a:rPr>
              <a:t>MRPC </a:t>
            </a:r>
            <a:r>
              <a:rPr lang="en-GB" dirty="0">
                <a:effectLst/>
              </a:rPr>
              <a:t>Microsoft Research Paraphrase Corpus </a:t>
            </a:r>
          </a:p>
          <a:p>
            <a:pPr lvl="1"/>
            <a:r>
              <a:rPr lang="en-GB" b="1" dirty="0">
                <a:effectLst/>
              </a:rPr>
              <a:t>RTE </a:t>
            </a:r>
            <a:r>
              <a:rPr lang="en-GB" dirty="0">
                <a:effectLst/>
              </a:rPr>
              <a:t>Recognizing Textual Entailment </a:t>
            </a:r>
          </a:p>
          <a:p>
            <a:pPr lvl="1"/>
            <a:r>
              <a:rPr lang="en-GB" b="1" dirty="0">
                <a:effectLst/>
              </a:rPr>
              <a:t>WNLI </a:t>
            </a:r>
            <a:r>
              <a:rPr lang="en-GB" dirty="0">
                <a:effectLst/>
              </a:rPr>
              <a:t>Winograd NLI is a small natural language inference dataset </a:t>
            </a:r>
          </a:p>
          <a:p>
            <a:r>
              <a:rPr lang="en-GB" dirty="0">
                <a:effectLst/>
              </a:rPr>
              <a:t>Single sentence classification </a:t>
            </a:r>
          </a:p>
          <a:p>
            <a:pPr lvl="1"/>
            <a:r>
              <a:rPr lang="en-GB" b="1" dirty="0">
                <a:effectLst/>
              </a:rPr>
              <a:t>SST-2 </a:t>
            </a:r>
            <a:r>
              <a:rPr lang="en-GB" dirty="0">
                <a:effectLst/>
              </a:rPr>
              <a:t>The Stanford Sentiment Treebank </a:t>
            </a:r>
          </a:p>
          <a:p>
            <a:pPr lvl="1"/>
            <a:r>
              <a:rPr lang="en-GB" b="1" dirty="0" err="1">
                <a:effectLst/>
              </a:rPr>
              <a:t>CoLA</a:t>
            </a:r>
            <a:r>
              <a:rPr lang="en-GB" b="1" dirty="0">
                <a:effectLst/>
              </a:rPr>
              <a:t> </a:t>
            </a:r>
            <a:r>
              <a:rPr lang="en-GB" dirty="0">
                <a:effectLst/>
              </a:rPr>
              <a:t>The Corpus of Linguistic Acceptability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5C48F-FFE6-144B-8264-69B04E921344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Evaluation of BERT</a:t>
            </a:r>
          </a:p>
        </p:txBody>
      </p:sp>
    </p:spTree>
    <p:extLst>
      <p:ext uri="{BB962C8B-B14F-4D97-AF65-F5344CB8AC3E}">
        <p14:creationId xmlns:p14="http://schemas.microsoft.com/office/powerpoint/2010/main" val="176137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12440-C330-A341-AECC-3D444F5EB53C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GLUE Results</a:t>
            </a:r>
          </a:p>
        </p:txBody>
      </p:sp>
      <p:pic>
        <p:nvPicPr>
          <p:cNvPr id="15361" name="Picture 1" descr="page20image1123717904">
            <a:extLst>
              <a:ext uri="{FF2B5EF4-FFF2-40B4-BE49-F238E27FC236}">
                <a16:creationId xmlns:a16="http://schemas.microsoft.com/office/drawing/2014/main" id="{D7AA6DCD-F212-A34D-B4B8-B4066675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17" y="2007220"/>
            <a:ext cx="9634652" cy="20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2044EA-ED33-EF49-9EA2-666EEA885928}"/>
              </a:ext>
            </a:extLst>
          </p:cNvPr>
          <p:cNvSpPr/>
          <p:nvPr/>
        </p:nvSpPr>
        <p:spPr>
          <a:xfrm>
            <a:off x="1527717" y="4641133"/>
            <a:ext cx="4438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latin typeface="GoogleSans"/>
              </a:rPr>
              <a:t>MultiNLI</a:t>
            </a:r>
            <a:r>
              <a:rPr lang="en-GB" b="1" dirty="0">
                <a:latin typeface="GoogleSans"/>
              </a:rPr>
              <a:t> </a:t>
            </a:r>
            <a:endParaRPr lang="en-GB" dirty="0"/>
          </a:p>
          <a:p>
            <a:r>
              <a:rPr lang="en-GB" dirty="0">
                <a:latin typeface="GoogleSans"/>
              </a:rPr>
              <a:t>Premise: Hills and mountains are especially sanctified in Jainism.</a:t>
            </a:r>
            <a:br>
              <a:rPr lang="en-GB" dirty="0">
                <a:latin typeface="GoogleSans"/>
              </a:rPr>
            </a:br>
            <a:r>
              <a:rPr lang="en-GB" dirty="0">
                <a:latin typeface="GoogleSans"/>
              </a:rPr>
              <a:t>Hypothesis: Jainism hates nature.</a:t>
            </a:r>
            <a:br>
              <a:rPr lang="en-GB" dirty="0">
                <a:latin typeface="GoogleSans"/>
              </a:rPr>
            </a:br>
            <a:r>
              <a:rPr lang="en-GB" dirty="0">
                <a:latin typeface="GoogleSans"/>
              </a:rPr>
              <a:t>Label: </a:t>
            </a:r>
            <a:r>
              <a:rPr lang="en-GB" dirty="0">
                <a:solidFill>
                  <a:srgbClr val="FF0000"/>
                </a:solidFill>
                <a:latin typeface="GoogleSans"/>
              </a:rPr>
              <a:t>Contradiction</a:t>
            </a:r>
            <a:r>
              <a:rPr lang="en-GB" dirty="0">
                <a:latin typeface="GoogleSans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D79B7-9E06-B140-B0F1-95DE2CBFC3B1}"/>
              </a:ext>
            </a:extLst>
          </p:cNvPr>
          <p:cNvSpPr/>
          <p:nvPr/>
        </p:nvSpPr>
        <p:spPr>
          <a:xfrm>
            <a:off x="6345043" y="4641133"/>
            <a:ext cx="4438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latin typeface="GoogleSans"/>
              </a:rPr>
              <a:t>CoLa</a:t>
            </a:r>
            <a:r>
              <a:rPr lang="en-GB" b="1" dirty="0">
                <a:latin typeface="GoogleSans"/>
              </a:rPr>
              <a:t> </a:t>
            </a:r>
            <a:endParaRPr lang="en-GB" dirty="0"/>
          </a:p>
          <a:p>
            <a:r>
              <a:rPr lang="en-GB" dirty="0">
                <a:latin typeface="GoogleSans"/>
              </a:rPr>
              <a:t>Sentence: The wagon rumbled down the road. Label: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GoogleSans"/>
              </a:rPr>
              <a:t>Acceptable</a:t>
            </a:r>
            <a:r>
              <a:rPr lang="en-GB" dirty="0">
                <a:latin typeface="GoogleSans"/>
              </a:rPr>
              <a:t> </a:t>
            </a:r>
            <a:endParaRPr lang="en-GB" dirty="0"/>
          </a:p>
          <a:p>
            <a:r>
              <a:rPr lang="en-GB" dirty="0">
                <a:latin typeface="GoogleSans"/>
              </a:rPr>
              <a:t>Sentence: The car honked down the road.</a:t>
            </a:r>
          </a:p>
          <a:p>
            <a:r>
              <a:rPr lang="en-GB" dirty="0">
                <a:latin typeface="GoogleSans"/>
              </a:rPr>
              <a:t>Label: </a:t>
            </a:r>
            <a:r>
              <a:rPr lang="en-GB" dirty="0">
                <a:solidFill>
                  <a:srgbClr val="FF0000"/>
                </a:solidFill>
                <a:latin typeface="GoogleSans"/>
              </a:rPr>
              <a:t>Unacceptable</a:t>
            </a:r>
            <a:r>
              <a:rPr lang="en-GB" dirty="0">
                <a:latin typeface="GoogleSans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ECC49-93C8-4942-859B-670EA879DF4E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3772763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54A23-FB7C-2F4E-B90D-DC8371900F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6520" y="1239840"/>
            <a:ext cx="4800480" cy="529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ffectLst/>
              </a:rPr>
              <a:t>The Stanford Question Answering Dataset (</a:t>
            </a:r>
            <a:r>
              <a:rPr lang="en-GB" dirty="0" err="1">
                <a:effectLst/>
              </a:rPr>
              <a:t>SQuAD</a:t>
            </a:r>
            <a:r>
              <a:rPr lang="en-GB" dirty="0">
                <a:effectLst/>
              </a:rPr>
              <a:t>) is a collection of 100k question/answer pairs posed by </a:t>
            </a:r>
            <a:r>
              <a:rPr lang="en-GB" dirty="0" err="1">
                <a:effectLst/>
              </a:rPr>
              <a:t>crowdworkers</a:t>
            </a:r>
            <a:r>
              <a:rPr lang="en-GB" dirty="0">
                <a:effectLst/>
              </a:rPr>
              <a:t> on a set of Wikipedia articles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Input Question: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Where do water droplets collide with ice to make precipitation?</a:t>
            </a:r>
          </a:p>
          <a:p>
            <a:pPr marL="0" indent="0">
              <a:buNone/>
            </a:pPr>
            <a:r>
              <a:rPr lang="en-GB" dirty="0">
                <a:effectLst/>
                <a:cs typeface="Calibri" panose="020F0502020204030204" pitchFamily="34" charset="0"/>
              </a:rPr>
              <a:t>Input Paragraph:</a:t>
            </a:r>
          </a:p>
          <a:p>
            <a:pPr marL="0" indent="0">
              <a:buNone/>
            </a:pPr>
            <a:r>
              <a:rPr lang="en-IT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Precipitation forms as smaller droplets coalesce with collision with other rain drops or ice cristals within a cloud</a:t>
            </a:r>
            <a:endParaRPr lang="en-IT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IT" dirty="0"/>
              <a:t>Answer: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within a</a:t>
            </a:r>
            <a:r>
              <a:rPr lang="en-IT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cloud</a:t>
            </a:r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r>
              <a:rPr lang="en-IT" dirty="0"/>
              <a:t>Too easy: answer always present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8F7BC-28BA-C74A-817F-02C9C111BF45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SQUAD</a:t>
            </a:r>
          </a:p>
        </p:txBody>
      </p:sp>
      <p:pic>
        <p:nvPicPr>
          <p:cNvPr id="1025" name="Picture 1" descr="page37image2727461360">
            <a:extLst>
              <a:ext uri="{FF2B5EF4-FFF2-40B4-BE49-F238E27FC236}">
                <a16:creationId xmlns:a16="http://schemas.microsoft.com/office/drawing/2014/main" id="{8192B37F-F954-E24E-B45A-91F46A1F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5318468" cy="56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2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BEA65-26FD-F243-ABF0-11C50FC9959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54218" y="4346680"/>
            <a:ext cx="6095880" cy="1976061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Use token 0 ([CLS]) to emit logit for “no answer”</a:t>
            </a:r>
          </a:p>
          <a:p>
            <a:r>
              <a:rPr lang="en-GB" dirty="0">
                <a:effectLst/>
              </a:rPr>
              <a:t>“No answer” directly competes with answer span</a:t>
            </a:r>
          </a:p>
          <a:p>
            <a:r>
              <a:rPr lang="en-GB" dirty="0">
                <a:effectLst/>
              </a:rPr>
              <a:t>Threshold is optimized on dev set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23C88-53DE-EE49-B62D-C55683E7F67E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SQUAD 2.0</a:t>
            </a:r>
          </a:p>
        </p:txBody>
      </p:sp>
      <p:pic>
        <p:nvPicPr>
          <p:cNvPr id="16385" name="Picture 1" descr="page21image1199909200">
            <a:extLst>
              <a:ext uri="{FF2B5EF4-FFF2-40B4-BE49-F238E27FC236}">
                <a16:creationId xmlns:a16="http://schemas.microsoft.com/office/drawing/2014/main" id="{67F38B8E-9928-AE40-BB65-4D7D8BA2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20" y="1988195"/>
            <a:ext cx="5748214" cy="21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age21image1199908560">
            <a:extLst>
              <a:ext uri="{FF2B5EF4-FFF2-40B4-BE49-F238E27FC236}">
                <a16:creationId xmlns:a16="http://schemas.microsoft.com/office/drawing/2014/main" id="{49418E61-58BE-7B4B-A1C8-28705AD8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19" y="1988195"/>
            <a:ext cx="42291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34688-3C28-DE43-902C-86BC06636EDA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F7215-6740-044A-B025-0BAE535691B4}"/>
              </a:ext>
            </a:extLst>
          </p:cNvPr>
          <p:cNvSpPr txBox="1"/>
          <p:nvPr/>
        </p:nvSpPr>
        <p:spPr>
          <a:xfrm>
            <a:off x="1676399" y="1056085"/>
            <a:ext cx="562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What action did the US begin that started the second oil shock?</a:t>
            </a:r>
          </a:p>
          <a:p>
            <a:r>
              <a:rPr lang="en-IT" i="1" dirty="0">
                <a:latin typeface="Calibri" panose="020F0502020204030204" pitchFamily="34" charset="0"/>
                <a:cs typeface="Calibri" panose="020F0502020204030204" pitchFamily="34" charset="0"/>
              </a:rPr>
              <a:t>Ground Thruth Answers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: &lt;No Answer&gt;</a:t>
            </a:r>
          </a:p>
          <a:p>
            <a:r>
              <a:rPr lang="en-IT" i="1" dirty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: &lt;No Answer&gt;</a:t>
            </a:r>
          </a:p>
        </p:txBody>
      </p:sp>
    </p:spTree>
    <p:extLst>
      <p:ext uri="{BB962C8B-B14F-4D97-AF65-F5344CB8AC3E}">
        <p14:creationId xmlns:p14="http://schemas.microsoft.com/office/powerpoint/2010/main" val="3207993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AB6813-0FDB-4947-990E-90237452966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6520" y="4953000"/>
            <a:ext cx="8991480" cy="158064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Masked LM (compared to left-to-right LM) is very important on some tasks, Next Sentence Prediction is important on other tasks. </a:t>
            </a:r>
          </a:p>
          <a:p>
            <a:r>
              <a:rPr lang="en-GB" dirty="0">
                <a:effectLst/>
              </a:rPr>
              <a:t>Left-to-right model does very poorly on word-level task (</a:t>
            </a:r>
            <a:r>
              <a:rPr lang="en-GB" dirty="0" err="1">
                <a:effectLst/>
              </a:rPr>
              <a:t>SQuAD</a:t>
            </a:r>
            <a:r>
              <a:rPr lang="en-GB" dirty="0">
                <a:effectLst/>
              </a:rPr>
              <a:t>),  although this is mitigated by </a:t>
            </a:r>
            <a:r>
              <a:rPr lang="en-GB" dirty="0" err="1">
                <a:effectLst/>
              </a:rPr>
              <a:t>BiLSTM</a:t>
            </a:r>
            <a:r>
              <a:rPr lang="en-GB" dirty="0">
                <a:effectLst/>
              </a:rPr>
              <a:t>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5882F-3F25-E44A-AA19-A03827ED9AE1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Effect of pre-training tasks</a:t>
            </a:r>
          </a:p>
        </p:txBody>
      </p:sp>
      <p:pic>
        <p:nvPicPr>
          <p:cNvPr id="2049" name="Picture 1" descr="page22image1165650576">
            <a:extLst>
              <a:ext uri="{FF2B5EF4-FFF2-40B4-BE49-F238E27FC236}">
                <a16:creationId xmlns:a16="http://schemas.microsoft.com/office/drawing/2014/main" id="{A8E1EA97-B61A-8046-AD81-BF3FD566B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t="5544" r="24854" b="33439"/>
          <a:stretch/>
        </p:blipFill>
        <p:spPr bwMode="auto">
          <a:xfrm>
            <a:off x="2971800" y="1066800"/>
            <a:ext cx="6908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4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814830-0828-994D-9855-C16AB38E4D1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6520" y="4527394"/>
            <a:ext cx="9600840" cy="2006245"/>
          </a:xfrm>
        </p:spPr>
        <p:txBody>
          <a:bodyPr/>
          <a:lstStyle/>
          <a:p>
            <a:r>
              <a:rPr lang="en-GB" dirty="0">
                <a:effectLst/>
              </a:rPr>
              <a:t>Big models help </a:t>
            </a:r>
            <a:r>
              <a:rPr lang="en-GB" i="1" dirty="0">
                <a:effectLst/>
              </a:rPr>
              <a:t>a lot 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Going from 110M -&gt; 340M params helps even on datasets with 3,600 labelled examples </a:t>
            </a:r>
          </a:p>
          <a:p>
            <a:r>
              <a:rPr lang="en-GB" dirty="0">
                <a:effectLst/>
              </a:rPr>
              <a:t>Improvements have </a:t>
            </a:r>
            <a:r>
              <a:rPr lang="en-GB" i="1" dirty="0">
                <a:effectLst/>
              </a:rPr>
              <a:t>not </a:t>
            </a:r>
            <a:r>
              <a:rPr lang="en-GB" dirty="0" err="1">
                <a:effectLst/>
              </a:rPr>
              <a:t>asymptoted</a:t>
            </a:r>
            <a:r>
              <a:rPr lang="en-GB" dirty="0">
                <a:effectLst/>
              </a:rPr>
              <a:t>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E611E-B27E-704F-9927-DE5AE5BDDC93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Effects of Model Size</a:t>
            </a:r>
          </a:p>
        </p:txBody>
      </p:sp>
      <p:pic>
        <p:nvPicPr>
          <p:cNvPr id="21505" name="Picture 1" descr="page24image1165681744">
            <a:extLst>
              <a:ext uri="{FF2B5EF4-FFF2-40B4-BE49-F238E27FC236}">
                <a16:creationId xmlns:a16="http://schemas.microsoft.com/office/drawing/2014/main" id="{B712F81F-4033-2A48-86BC-C15DC4BF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1228725"/>
            <a:ext cx="4904636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BC2E6-3E8A-9346-BB97-E6F511AADE1B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332268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 dirty="0">
                <a:solidFill>
                  <a:srgbClr val="000000"/>
                </a:solidFill>
                <a:latin typeface="Tw Cen MT Condensed"/>
              </a:rPr>
              <a:t>BERT for Contextualized Word Embeddings</a:t>
            </a:r>
            <a:endParaRPr dirty="0"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5688000"/>
            <a:ext cx="9600840" cy="845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27"/>
          <p:cNvPicPr/>
          <p:nvPr/>
        </p:nvPicPr>
        <p:blipFill>
          <a:blip r:embed="rId2"/>
          <a:stretch/>
        </p:blipFill>
        <p:spPr bwMode="auto">
          <a:xfrm>
            <a:off x="1586520" y="936000"/>
            <a:ext cx="9274768" cy="53755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1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</a:rPr>
              <a:t>Which Layers</a:t>
            </a:r>
            <a:endParaRPr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5832000"/>
            <a:ext cx="9600840" cy="70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30"/>
          <p:cNvPicPr/>
          <p:nvPr/>
        </p:nvPicPr>
        <p:blipFill>
          <a:blip r:embed="rId2"/>
          <a:stretch/>
        </p:blipFill>
        <p:spPr bwMode="auto">
          <a:xfrm>
            <a:off x="1896035" y="954211"/>
            <a:ext cx="8769685" cy="56348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01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10523007" cy="755002"/>
          </a:xfrm>
        </p:spPr>
        <p:txBody>
          <a:bodyPr/>
          <a:lstStyle>
            <a:lvl1pPr>
              <a:defRPr sz="4400"/>
            </a:lvl1pPr>
          </a:lstStyle>
          <a:p>
            <a:pPr>
              <a:defRPr/>
            </a:pPr>
            <a:r>
              <a:t>References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357187" marR="0" indent="-35718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Wingdings"/>
              <a:buChar char="l"/>
              <a:defRPr sz="2400" b="0">
                <a:latin typeface="Calibri"/>
              </a:defRPr>
            </a:lvl1pPr>
            <a:lvl2pPr marL="628649" marR="0" indent="-271462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defRPr sz="2200" b="0">
                <a:latin typeface="Calibri"/>
              </a:defRPr>
            </a:lvl2pPr>
            <a:lvl3pPr marL="900112" marR="0" indent="-25717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2000" b="0">
                <a:latin typeface="Calibri"/>
              </a:defRPr>
            </a:lvl3pPr>
            <a:lvl4pPr marL="1071562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defRPr sz="1800" b="0">
                <a:latin typeface="Calibri"/>
              </a:defRPr>
            </a:lvl4pPr>
            <a:lvl5pPr marL="1257299" marR="0" indent="-18573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1800" b="0">
                <a:latin typeface="Calibri"/>
              </a:defRPr>
            </a:lvl5pPr>
          </a:lstStyle>
          <a:p>
            <a:pPr>
              <a:defRPr/>
            </a:pPr>
            <a:r>
              <a:rPr sz="2250" b="0" i="0" u="sng" dirty="0">
                <a:latin typeface="Calibri"/>
                <a:ea typeface="Calibri"/>
                <a:cs typeface="Calibri"/>
                <a:hlinkClick r:id="rId2"/>
              </a:rPr>
              <a:t>The Illustrated BERT, </a:t>
            </a:r>
            <a:r>
              <a:rPr sz="2250" b="0" i="0" u="sng" dirty="0" err="1">
                <a:latin typeface="Calibri"/>
                <a:ea typeface="Calibri"/>
                <a:cs typeface="Calibri"/>
                <a:hlinkClick r:id="rId2"/>
              </a:rPr>
              <a:t>ELMo</a:t>
            </a:r>
            <a:r>
              <a:rPr sz="2250" b="0" i="0" u="sng" dirty="0">
                <a:latin typeface="Calibri"/>
                <a:ea typeface="Calibri"/>
                <a:cs typeface="Calibri"/>
                <a:hlinkClick r:id="rId2"/>
              </a:rPr>
              <a:t>, and co. (How NLP Cracked Transfer Learning)</a:t>
            </a:r>
            <a:endParaRPr dirty="0"/>
          </a:p>
          <a:p>
            <a:pPr>
              <a:defRPr/>
            </a:pPr>
            <a:r>
              <a:rPr sz="2400" b="0" i="0" u="none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b="0" i="0" u="sng" dirty="0">
                <a:solidFill>
                  <a:srgbClr val="222222"/>
                </a:solidFill>
                <a:latin typeface="Calibri"/>
                <a:ea typeface="Calibri"/>
                <a:cs typeface="Calibri"/>
                <a:hlinkClick r:id="rId3"/>
              </a:rPr>
              <a:t>BERT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63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045B99-2E31-2F44-A787-68D340EDFB37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Problem</a:t>
            </a:r>
            <a:r>
              <a:rPr lang="en-GB" dirty="0">
                <a:effectLst/>
              </a:rPr>
              <a:t>: Language models only use left context </a:t>
            </a:r>
            <a:r>
              <a:rPr lang="en-GB" i="1" dirty="0">
                <a:effectLst/>
              </a:rPr>
              <a:t>or </a:t>
            </a:r>
            <a:r>
              <a:rPr lang="en-GB" dirty="0">
                <a:effectLst/>
              </a:rPr>
              <a:t>right context, but language understanding is bidirectional. </a:t>
            </a:r>
          </a:p>
          <a:p>
            <a:r>
              <a:rPr lang="en-GB" dirty="0">
                <a:effectLst/>
              </a:rPr>
              <a:t>Why are LMs unidirectional? </a:t>
            </a:r>
          </a:p>
          <a:p>
            <a:r>
              <a:rPr lang="en-GB" dirty="0">
                <a:effectLst/>
              </a:rPr>
              <a:t>Reason 1: Directionality is needed to generate a well-formed probability distribution. </a:t>
            </a:r>
          </a:p>
          <a:p>
            <a:pPr lvl="1"/>
            <a:r>
              <a:rPr lang="en-GB" dirty="0">
                <a:effectLst/>
              </a:rPr>
              <a:t>We don’t care about this. </a:t>
            </a:r>
          </a:p>
          <a:p>
            <a:r>
              <a:rPr lang="en-GB" dirty="0">
                <a:effectLst/>
              </a:rPr>
              <a:t>Reason 2: Words can “see themselves” in a bidirectional encoder.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34EE7-A93D-5646-82CB-0C1B0092B58E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GB" dirty="0"/>
              <a:t> Problem with Previous Methods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31F2C-10C7-BB4A-8031-B00FE0655E17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399908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40F526-EB2E-334C-BEEC-2582973A2FD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T" dirty="0"/>
              <a:t>Post BERT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CF9BC1-9900-0B44-A8C8-9CAD7B589CF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6043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727D1-8254-CB47-BBB4-EC85F8B3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RoBERTa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AA6B9-B7AA-DE49-BE5D-78B24D00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1"/>
            <a:ext cx="9601200" cy="2785670"/>
          </a:xfrm>
        </p:spPr>
        <p:txBody>
          <a:bodyPr/>
          <a:lstStyle/>
          <a:p>
            <a:r>
              <a:rPr lang="en-GB" i="1" dirty="0" err="1">
                <a:effectLst/>
              </a:rPr>
              <a:t>RoBERTa</a:t>
            </a:r>
            <a:r>
              <a:rPr lang="en-GB" i="1" dirty="0">
                <a:effectLst/>
              </a:rPr>
              <a:t>: A Robustly Optimized BERT Pretraining Approach </a:t>
            </a:r>
            <a:r>
              <a:rPr lang="en-GB" dirty="0">
                <a:effectLst/>
              </a:rPr>
              <a:t>(Liu et al, University of Washington and Facebook, 2019) </a:t>
            </a:r>
          </a:p>
          <a:p>
            <a:r>
              <a:rPr lang="en-GB" dirty="0">
                <a:effectLst/>
              </a:rPr>
              <a:t>Trained BERT for more epochs and/or on more data </a:t>
            </a:r>
          </a:p>
          <a:p>
            <a:pPr lvl="1"/>
            <a:r>
              <a:rPr lang="en-GB" sz="2400" dirty="0"/>
              <a:t>Showed that more epochs alone helps, even on same data </a:t>
            </a:r>
            <a:endParaRPr lang="en-GB" dirty="0"/>
          </a:p>
          <a:p>
            <a:pPr lvl="1"/>
            <a:r>
              <a:rPr lang="en-GB" sz="2400" dirty="0"/>
              <a:t>More data also helps </a:t>
            </a:r>
            <a:endParaRPr lang="en-GB" dirty="0"/>
          </a:p>
          <a:p>
            <a:r>
              <a:rPr lang="en-GB" dirty="0">
                <a:effectLst/>
              </a:rPr>
              <a:t>Improved masking and pre-training data slightly </a:t>
            </a:r>
          </a:p>
          <a:p>
            <a:endParaRPr lang="en-IT" dirty="0"/>
          </a:p>
        </p:txBody>
      </p:sp>
      <p:pic>
        <p:nvPicPr>
          <p:cNvPr id="1025" name="Picture 1" descr="page27image1123620768">
            <a:extLst>
              <a:ext uri="{FF2B5EF4-FFF2-40B4-BE49-F238E27FC236}">
                <a16:creationId xmlns:a16="http://schemas.microsoft.com/office/drawing/2014/main" id="{F3886777-C0DF-F442-881F-77411E8E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994273"/>
            <a:ext cx="9720557" cy="17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930A0-9A60-3C4B-8D94-7A0069D5895B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321827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1B64-B8E6-C74C-923C-907A2015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XLNet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966F-82B7-C340-8C05-419DA707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>
                <a:effectLst/>
              </a:rPr>
              <a:t>XLNet</a:t>
            </a:r>
            <a:r>
              <a:rPr lang="en-GB" i="1" dirty="0">
                <a:effectLst/>
              </a:rPr>
              <a:t>: Generalized Autoregressive Pretraining for Language Understanding </a:t>
            </a:r>
            <a:r>
              <a:rPr lang="en-GB" dirty="0">
                <a:effectLst/>
              </a:rPr>
              <a:t>(Yang et al, CMU and Google, 2019) </a:t>
            </a:r>
          </a:p>
          <a:p>
            <a:r>
              <a:rPr lang="en-GB" dirty="0">
                <a:effectLst/>
              </a:rPr>
              <a:t>Innovation #1: Relative position embeddings </a:t>
            </a:r>
          </a:p>
          <a:p>
            <a:pPr lvl="1"/>
            <a:r>
              <a:rPr lang="en-GB" sz="2400" dirty="0"/>
              <a:t>Sentence: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John ate a hot dog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sz="2400" dirty="0"/>
              <a:t>Absolute attention: “How much should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dog</a:t>
            </a:r>
            <a:r>
              <a:rPr lang="en-GB" sz="2400" dirty="0"/>
              <a:t> attend to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hot</a:t>
            </a:r>
            <a:r>
              <a:rPr lang="en-GB" sz="2400" dirty="0">
                <a:cs typeface="Calibri" panose="020F0502020204030204" pitchFamily="34" charset="0"/>
              </a:rPr>
              <a:t> </a:t>
            </a:r>
            <a:r>
              <a:rPr lang="en-GB" sz="2400" dirty="0"/>
              <a:t>(in any position), and how much should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dog</a:t>
            </a:r>
            <a:r>
              <a:rPr lang="en-GB" sz="2400" dirty="0"/>
              <a:t> in position 4 attend to the word in position 3? (Or 508 attend to 507, ...)” </a:t>
            </a:r>
            <a:endParaRPr lang="en-GB" dirty="0"/>
          </a:p>
          <a:p>
            <a:pPr lvl="1"/>
            <a:r>
              <a:rPr lang="en-GB" sz="2400" dirty="0"/>
              <a:t>Relative attention: “How much should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dog</a:t>
            </a:r>
            <a:r>
              <a:rPr lang="en-GB" sz="2400" dirty="0"/>
              <a:t> attend to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hot</a:t>
            </a:r>
            <a:r>
              <a:rPr lang="en-GB" sz="2400" dirty="0"/>
              <a:t> (in any position) and how much should </a:t>
            </a:r>
            <a:r>
              <a:rPr lang="en-GB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dog</a:t>
            </a:r>
            <a:r>
              <a:rPr lang="en-GB" sz="2400" dirty="0"/>
              <a:t> attend to the previous word?” </a:t>
            </a:r>
            <a:endParaRPr lang="en-GB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C4785-E2F1-494C-B20F-51822B477469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790518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E035-6A50-2F4D-881E-B4B6BDC4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XLNet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3566-B903-ED45-87C8-9C04CDAF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9601200" cy="2484587"/>
          </a:xfrm>
        </p:spPr>
        <p:txBody>
          <a:bodyPr/>
          <a:lstStyle/>
          <a:p>
            <a:r>
              <a:rPr lang="en-GB" dirty="0">
                <a:effectLst/>
              </a:rPr>
              <a:t>Innovation #2: Permutation Language </a:t>
            </a:r>
            <a:r>
              <a:rPr lang="en-GB" dirty="0" err="1">
                <a:effectLst/>
              </a:rPr>
              <a:t>Modeling</a:t>
            </a:r>
            <a:r>
              <a:rPr lang="en-GB" dirty="0">
                <a:effectLst/>
              </a:rPr>
              <a:t> </a:t>
            </a:r>
          </a:p>
          <a:p>
            <a:pPr lvl="1"/>
            <a:r>
              <a:rPr lang="en-GB" dirty="0">
                <a:effectLst/>
              </a:rPr>
              <a:t>In a left-to-right language model, every word is predicted based on all of the words to its left </a:t>
            </a:r>
          </a:p>
          <a:p>
            <a:pPr lvl="1"/>
            <a:r>
              <a:rPr lang="en-GB" dirty="0">
                <a:effectLst/>
              </a:rPr>
              <a:t>Instead: Randomly permute the order for </a:t>
            </a:r>
            <a:r>
              <a:rPr lang="en-GB" i="1" dirty="0">
                <a:effectLst/>
              </a:rPr>
              <a:t>every training sentence 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Equivalent to masking, but many more predictions per sentence </a:t>
            </a:r>
          </a:p>
          <a:p>
            <a:pPr lvl="1"/>
            <a:r>
              <a:rPr lang="en-GB" dirty="0">
                <a:effectLst/>
              </a:rPr>
              <a:t>Can be done efficiently with Transformers </a:t>
            </a:r>
          </a:p>
          <a:p>
            <a:endParaRPr lang="en-IT" dirty="0"/>
          </a:p>
        </p:txBody>
      </p:sp>
      <p:pic>
        <p:nvPicPr>
          <p:cNvPr id="2049" name="Picture 1" descr="page29image1165181392">
            <a:extLst>
              <a:ext uri="{FF2B5EF4-FFF2-40B4-BE49-F238E27FC236}">
                <a16:creationId xmlns:a16="http://schemas.microsoft.com/office/drawing/2014/main" id="{29F668FA-32EC-CC4F-80DC-0DE25562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95" y="3724506"/>
            <a:ext cx="7722403" cy="28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E09EB-E471-464C-AD3E-156D78EB36A1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2745543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D253-0242-FB4B-BFEC-978268C3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XLNet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D0AB-8418-F941-9061-BC2B1CA7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9601200" cy="1492129"/>
          </a:xfrm>
        </p:spPr>
        <p:txBody>
          <a:bodyPr/>
          <a:lstStyle/>
          <a:p>
            <a:r>
              <a:rPr lang="en-GB" dirty="0">
                <a:effectLst/>
              </a:rPr>
              <a:t>Also used more data and bigger models, but showed that innovations improved on BERT even with same data and model size </a:t>
            </a:r>
          </a:p>
          <a:p>
            <a:r>
              <a:rPr lang="en-GB" dirty="0" err="1">
                <a:effectLst/>
              </a:rPr>
              <a:t>XLNet</a:t>
            </a:r>
            <a:r>
              <a:rPr lang="en-GB" dirty="0">
                <a:effectLst/>
              </a:rPr>
              <a:t> results: </a:t>
            </a:r>
          </a:p>
          <a:p>
            <a:endParaRPr lang="en-IT" dirty="0"/>
          </a:p>
        </p:txBody>
      </p:sp>
      <p:pic>
        <p:nvPicPr>
          <p:cNvPr id="3073" name="Picture 1" descr="page30image1164322080">
            <a:extLst>
              <a:ext uri="{FF2B5EF4-FFF2-40B4-BE49-F238E27FC236}">
                <a16:creationId xmlns:a16="http://schemas.microsoft.com/office/drawing/2014/main" id="{944DD9F8-75EB-EB41-9255-FC9F28FE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2341"/>
            <a:ext cx="9663004" cy="1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EA58D-C489-0B4A-8298-039CCBD7BA6E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774592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D5B9-EAF0-5148-B86F-4D13A5BA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477-C519-544B-9CDA-8C0DFF11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9601200" cy="2295017"/>
          </a:xfrm>
        </p:spPr>
        <p:txBody>
          <a:bodyPr/>
          <a:lstStyle/>
          <a:p>
            <a:r>
              <a:rPr lang="en-GB" i="1" dirty="0">
                <a:effectLst/>
              </a:rPr>
              <a:t>ALBERT: A Lite BERT for Self-supervised Learning of Language Representations </a:t>
            </a:r>
            <a:r>
              <a:rPr lang="en-GB" dirty="0">
                <a:effectLst/>
              </a:rPr>
              <a:t>(Lan et al, Google and TTI Chicago, 2019) </a:t>
            </a:r>
          </a:p>
          <a:p>
            <a:r>
              <a:rPr lang="en-GB" dirty="0">
                <a:effectLst/>
              </a:rPr>
              <a:t>Innovation #1: Factorized embedding parameterization </a:t>
            </a:r>
          </a:p>
          <a:p>
            <a:pPr lvl="1"/>
            <a:r>
              <a:rPr lang="en-GB" dirty="0">
                <a:effectLst/>
              </a:rPr>
              <a:t>Use small embedding size (e.g., 128) and then project it to Transformer hidden size (e.g., 1024) with parameter matrix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F9949-DB4C-E34A-94E5-7C610D6D594C}"/>
              </a:ext>
            </a:extLst>
          </p:cNvPr>
          <p:cNvSpPr/>
          <p:nvPr/>
        </p:nvSpPr>
        <p:spPr bwMode="auto">
          <a:xfrm>
            <a:off x="2999678" y="4226312"/>
            <a:ext cx="1821367" cy="1538868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1024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81DDC-8573-7447-8D31-E4486B858CAF}"/>
              </a:ext>
            </a:extLst>
          </p:cNvPr>
          <p:cNvSpPr/>
          <p:nvPr/>
        </p:nvSpPr>
        <p:spPr bwMode="auto">
          <a:xfrm>
            <a:off x="8305800" y="4250623"/>
            <a:ext cx="672327" cy="15388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765BA-B455-C34A-AF36-C5B8D948D813}"/>
              </a:ext>
            </a:extLst>
          </p:cNvPr>
          <p:cNvSpPr/>
          <p:nvPr/>
        </p:nvSpPr>
        <p:spPr bwMode="auto">
          <a:xfrm>
            <a:off x="6186138" y="4536128"/>
            <a:ext cx="1821367" cy="819774"/>
          </a:xfrm>
          <a:prstGeom prst="rect">
            <a:avLst/>
          </a:prstGeom>
          <a:solidFill>
            <a:srgbClr val="FFD4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1024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505B8-516B-4947-A1A0-81F2F7DD3CFE}"/>
              </a:ext>
            </a:extLst>
          </p:cNvPr>
          <p:cNvSpPr txBox="1"/>
          <p:nvPr/>
        </p:nvSpPr>
        <p:spPr>
          <a:xfrm>
            <a:off x="8077200" y="4826469"/>
            <a:ext cx="167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D865C1-41C5-EB45-BC95-EA50AE883D9D}"/>
              </a:ext>
            </a:extLst>
          </p:cNvPr>
          <p:cNvSpPr txBox="1"/>
          <p:nvPr/>
        </p:nvSpPr>
        <p:spPr>
          <a:xfrm>
            <a:off x="5507074" y="4776738"/>
            <a:ext cx="38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DFA9A-AFA3-7D43-8BDD-F8406E5E4FE6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847353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21B6-3266-2B44-ACA4-CE992CBF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68CD-8A05-B041-AB81-D044A56E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810" y="1097098"/>
            <a:ext cx="9601200" cy="5294235"/>
          </a:xfrm>
        </p:spPr>
        <p:txBody>
          <a:bodyPr/>
          <a:lstStyle/>
          <a:p>
            <a:r>
              <a:rPr lang="en-GB" dirty="0"/>
              <a:t>Innovation #2: Cross-layer parameter sharing</a:t>
            </a:r>
          </a:p>
          <a:p>
            <a:pPr lvl="1"/>
            <a:r>
              <a:rPr lang="en-GB" dirty="0"/>
              <a:t>Share all parameters between Transformer layers </a:t>
            </a:r>
          </a:p>
          <a:p>
            <a:r>
              <a:rPr kumimoji="0" lang="en-IT" altLang="en-IT" dirty="0">
                <a:solidFill>
                  <a:srgbClr val="424242"/>
                </a:solidFill>
                <a:effectLst/>
                <a:latin typeface="GoogleSans"/>
              </a:rPr>
              <a:t>Results: </a:t>
            </a:r>
            <a:endParaRPr kumimoji="0" lang="en-IT" altLang="en-IT" sz="900" dirty="0">
              <a:effectLst/>
            </a:endParaRPr>
          </a:p>
          <a:p>
            <a:endParaRPr kumimoji="0" lang="en-IT" altLang="en-IT" dirty="0">
              <a:solidFill>
                <a:srgbClr val="424242"/>
              </a:solidFill>
              <a:effectLst/>
              <a:latin typeface="GoogleSans"/>
            </a:endParaRPr>
          </a:p>
          <a:p>
            <a:endParaRPr kumimoji="0" lang="en-IT" altLang="en-IT" dirty="0">
              <a:solidFill>
                <a:srgbClr val="424242"/>
              </a:solidFill>
              <a:effectLst/>
              <a:latin typeface="GoogleSans"/>
            </a:endParaRPr>
          </a:p>
          <a:p>
            <a:endParaRPr kumimoji="0" lang="en-IT" altLang="en-IT" dirty="0">
              <a:solidFill>
                <a:srgbClr val="424242"/>
              </a:solidFill>
              <a:effectLst/>
              <a:latin typeface="GoogleSans"/>
            </a:endParaRPr>
          </a:p>
          <a:p>
            <a:pPr marL="0" indent="0">
              <a:buNone/>
            </a:pPr>
            <a:endParaRPr kumimoji="0" lang="en-IT" altLang="en-IT" dirty="0">
              <a:solidFill>
                <a:srgbClr val="424242"/>
              </a:solidFill>
              <a:effectLst/>
              <a:latin typeface="GoogleSans"/>
            </a:endParaRPr>
          </a:p>
          <a:p>
            <a:pPr marL="0" indent="0">
              <a:buNone/>
            </a:pPr>
            <a:endParaRPr kumimoji="0" lang="en-IT" altLang="en-IT" sz="1400" dirty="0">
              <a:solidFill>
                <a:srgbClr val="424242"/>
              </a:solidFill>
              <a:effectLst/>
              <a:latin typeface="GoogleSans"/>
            </a:endParaRPr>
          </a:p>
          <a:p>
            <a:r>
              <a:rPr kumimoji="0" lang="en-IT" altLang="en-IT" dirty="0">
                <a:solidFill>
                  <a:srgbClr val="424242"/>
                </a:solidFill>
                <a:effectLst/>
                <a:latin typeface="GoogleSans"/>
              </a:rPr>
              <a:t>ALBERT is light in terms of </a:t>
            </a:r>
            <a:r>
              <a:rPr kumimoji="0" lang="en-IT" altLang="en-IT" i="1" dirty="0">
                <a:solidFill>
                  <a:srgbClr val="424242"/>
                </a:solidFill>
                <a:effectLst/>
                <a:latin typeface="GoogleSans"/>
              </a:rPr>
              <a:t>parameters</a:t>
            </a:r>
            <a:r>
              <a:rPr kumimoji="0" lang="en-IT" altLang="en-IT" dirty="0">
                <a:solidFill>
                  <a:srgbClr val="424242"/>
                </a:solidFill>
                <a:effectLst/>
                <a:latin typeface="GoogleSans"/>
              </a:rPr>
              <a:t>, not </a:t>
            </a:r>
            <a:r>
              <a:rPr kumimoji="0" lang="en-IT" altLang="en-IT" i="1" dirty="0">
                <a:solidFill>
                  <a:srgbClr val="424242"/>
                </a:solidFill>
                <a:effectLst/>
                <a:latin typeface="GoogleSans"/>
              </a:rPr>
              <a:t>speed</a:t>
            </a:r>
            <a:endParaRPr lang="en-GB" dirty="0"/>
          </a:p>
          <a:p>
            <a:endParaRPr lang="en-IT" dirty="0"/>
          </a:p>
        </p:txBody>
      </p:sp>
      <p:pic>
        <p:nvPicPr>
          <p:cNvPr id="5122" name="Picture 2" descr="page32image1164275728">
            <a:extLst>
              <a:ext uri="{FF2B5EF4-FFF2-40B4-BE49-F238E27FC236}">
                <a16:creationId xmlns:a16="http://schemas.microsoft.com/office/drawing/2014/main" id="{3F150DA4-A357-0644-8191-76FB1F69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68" y="2392650"/>
            <a:ext cx="7960877" cy="18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32image1164276336">
            <a:extLst>
              <a:ext uri="{FF2B5EF4-FFF2-40B4-BE49-F238E27FC236}">
                <a16:creationId xmlns:a16="http://schemas.microsoft.com/office/drawing/2014/main" id="{A1A4FFA2-735D-E145-B3B6-F2274EDE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14" y="4814617"/>
            <a:ext cx="8244833" cy="16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01694-FAAE-4447-8C98-1F65D51064BF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84994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04D1-65D1-254E-8249-2ABFB65C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BB3A-8755-A947-BE7F-258490A2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</a:rPr>
              <a:t>Exploring the Limits of Transfer Learning with a Unified Text-to-Text Transformer </a:t>
            </a:r>
            <a:r>
              <a:rPr lang="en-GB" dirty="0">
                <a:effectLst/>
              </a:rPr>
              <a:t>(</a:t>
            </a:r>
            <a:r>
              <a:rPr lang="en-GB" dirty="0" err="1">
                <a:effectLst/>
              </a:rPr>
              <a:t>Raffel</a:t>
            </a:r>
            <a:r>
              <a:rPr lang="en-GB" dirty="0">
                <a:effectLst/>
              </a:rPr>
              <a:t> et al, Google, 2019) </a:t>
            </a:r>
          </a:p>
          <a:p>
            <a:r>
              <a:rPr lang="en-GB" dirty="0">
                <a:effectLst/>
              </a:rPr>
              <a:t>Ablated many aspects of pre-training: </a:t>
            </a:r>
          </a:p>
          <a:p>
            <a:pPr lvl="1"/>
            <a:r>
              <a:rPr lang="en-GB" sz="2400" dirty="0"/>
              <a:t>Model size </a:t>
            </a:r>
            <a:endParaRPr lang="en-GB" dirty="0"/>
          </a:p>
          <a:p>
            <a:pPr lvl="1"/>
            <a:r>
              <a:rPr lang="en-GB" sz="2400" dirty="0"/>
              <a:t>Amount of training data </a:t>
            </a:r>
            <a:endParaRPr lang="en-GB" dirty="0"/>
          </a:p>
          <a:p>
            <a:pPr lvl="1"/>
            <a:r>
              <a:rPr lang="en-GB" sz="2400" dirty="0"/>
              <a:t>Domain/cleanness of training data </a:t>
            </a:r>
            <a:endParaRPr lang="en-GB" dirty="0"/>
          </a:p>
          <a:p>
            <a:pPr lvl="1"/>
            <a:r>
              <a:rPr lang="en-GB" sz="2400" dirty="0"/>
              <a:t>Pre-training objective details (e.g., span length of masked text) </a:t>
            </a:r>
            <a:endParaRPr lang="en-GB" dirty="0"/>
          </a:p>
          <a:p>
            <a:pPr lvl="1"/>
            <a:r>
              <a:rPr lang="en-GB" sz="2400" dirty="0" err="1"/>
              <a:t>Ensembling</a:t>
            </a:r>
            <a:r>
              <a:rPr lang="en-GB" sz="2400" dirty="0"/>
              <a:t> </a:t>
            </a:r>
            <a:endParaRPr lang="en-GB" dirty="0"/>
          </a:p>
          <a:p>
            <a:pPr lvl="1"/>
            <a:r>
              <a:rPr lang="en-GB" sz="2400" dirty="0"/>
              <a:t>Finetuning recipe (e.g., only allowing certain layers to finetune) </a:t>
            </a:r>
            <a:endParaRPr lang="en-GB" dirty="0"/>
          </a:p>
          <a:p>
            <a:pPr lvl="1"/>
            <a:r>
              <a:rPr lang="en-GB" sz="2400" dirty="0"/>
              <a:t>Multi-task training </a:t>
            </a:r>
            <a:endParaRPr lang="en-GB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74D5F-3BEF-274A-960C-CAF221D41148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25918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E1A8-4EDE-274A-9ADB-4E4D681F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D581-1F77-C74A-A338-25037F54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1"/>
            <a:ext cx="9601200" cy="2852578"/>
          </a:xfrm>
        </p:spPr>
        <p:txBody>
          <a:bodyPr/>
          <a:lstStyle/>
          <a:p>
            <a:r>
              <a:rPr lang="en-GB" dirty="0">
                <a:effectLst/>
              </a:rPr>
              <a:t>Conclusions: </a:t>
            </a:r>
          </a:p>
          <a:p>
            <a:pPr lvl="1"/>
            <a:r>
              <a:rPr lang="en-GB" dirty="0">
                <a:effectLst/>
              </a:rPr>
              <a:t>Scaling up model size and amount of training data helps a lot </a:t>
            </a:r>
          </a:p>
          <a:p>
            <a:pPr lvl="1"/>
            <a:r>
              <a:rPr lang="en-GB" dirty="0">
                <a:effectLst/>
              </a:rPr>
              <a:t>Best model is 11B parameters (BERT-Large is 330M), trained on 120B words of cleaned common crawl text </a:t>
            </a:r>
          </a:p>
          <a:p>
            <a:pPr lvl="1"/>
            <a:r>
              <a:rPr lang="en-GB" dirty="0">
                <a:effectLst/>
              </a:rPr>
              <a:t>Exact masking/corruptions strategy doesn’t matter that much </a:t>
            </a:r>
          </a:p>
          <a:p>
            <a:pPr lvl="1"/>
            <a:r>
              <a:rPr lang="en-GB" dirty="0">
                <a:effectLst/>
              </a:rPr>
              <a:t>Mostly negative results for better finetuning and multi-task strategies </a:t>
            </a:r>
          </a:p>
          <a:p>
            <a:r>
              <a:rPr lang="en-GB" dirty="0">
                <a:effectLst/>
              </a:rPr>
              <a:t>T5 results: </a:t>
            </a:r>
          </a:p>
          <a:p>
            <a:endParaRPr lang="en-IT" dirty="0"/>
          </a:p>
        </p:txBody>
      </p:sp>
      <p:pic>
        <p:nvPicPr>
          <p:cNvPr id="6145" name="Picture 1" descr="page34image1165353952">
            <a:extLst>
              <a:ext uri="{FF2B5EF4-FFF2-40B4-BE49-F238E27FC236}">
                <a16:creationId xmlns:a16="http://schemas.microsoft.com/office/drawing/2014/main" id="{C0799CBA-BCDA-8648-BD6D-52204BD9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74" y="4092498"/>
            <a:ext cx="10573294" cy="20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6F741-A3A6-0A41-8D0A-3A582689B703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403244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1F0F-A62A-B34D-AD2C-9DF1EAA7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E750-D30A-224E-B496-ED36DAEE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9601200" cy="521973"/>
          </a:xfrm>
        </p:spPr>
        <p:txBody>
          <a:bodyPr/>
          <a:lstStyle/>
          <a:p>
            <a:r>
              <a:rPr lang="en-IT" dirty="0"/>
              <a:t>SoTA requires lots of cxompute</a:t>
            </a:r>
          </a:p>
        </p:txBody>
      </p:sp>
      <p:pic>
        <p:nvPicPr>
          <p:cNvPr id="7169" name="Picture 1" descr="page36image1165322944">
            <a:extLst>
              <a:ext uri="{FF2B5EF4-FFF2-40B4-BE49-F238E27FC236}">
                <a16:creationId xmlns:a16="http://schemas.microsoft.com/office/drawing/2014/main" id="{52F3AAFA-AD96-2B4D-ABCB-1EE32ED0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59" y="1761892"/>
            <a:ext cx="10094258" cy="48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5E3B0-8AF9-0E44-AC89-02820BB11BEA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307348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04B24-3051-1D41-9EC3-84CE2DC9733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6520" y="1239840"/>
            <a:ext cx="9600840" cy="817560"/>
          </a:xfrm>
        </p:spPr>
        <p:txBody>
          <a:bodyPr/>
          <a:lstStyle/>
          <a:p>
            <a:pPr marL="0" indent="0">
              <a:buNone/>
            </a:pPr>
            <a:r>
              <a:rPr lang="en-IT" dirty="0"/>
              <a:t>BERT is the first, deeply bidirectional, unsupervised language representation, pre-trained using only a plain text corpus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CD652-0759-3F4D-B076-EB59A5FB805E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What makes BERT different?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92B92-CB00-A640-9FAD-87CD3050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44071"/>
            <a:ext cx="10624065" cy="245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EE623-E94A-3345-BE63-7718E10726F9}"/>
              </a:ext>
            </a:extLst>
          </p:cNvPr>
          <p:cNvSpPr txBox="1"/>
          <p:nvPr/>
        </p:nvSpPr>
        <p:spPr>
          <a:xfrm>
            <a:off x="1981200" y="2276110"/>
            <a:ext cx="14819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Pre-trained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EEE00-D541-5D45-BE58-BB4CFC6BE1CE}"/>
              </a:ext>
            </a:extLst>
          </p:cNvPr>
          <p:cNvSpPr txBox="1"/>
          <p:nvPr/>
        </p:nvSpPr>
        <p:spPr>
          <a:xfrm>
            <a:off x="4072760" y="2276109"/>
            <a:ext cx="14819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ontext free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58C6C-FE91-D44A-A0CF-F8FF5929B238}"/>
              </a:ext>
            </a:extLst>
          </p:cNvPr>
          <p:cNvSpPr txBox="1"/>
          <p:nvPr/>
        </p:nvSpPr>
        <p:spPr>
          <a:xfrm>
            <a:off x="4072760" y="2807749"/>
            <a:ext cx="14819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ontextual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DB476-7007-2D48-88D8-5C98CCA664DF}"/>
              </a:ext>
            </a:extLst>
          </p:cNvPr>
          <p:cNvSpPr txBox="1"/>
          <p:nvPr/>
        </p:nvSpPr>
        <p:spPr>
          <a:xfrm>
            <a:off x="6206360" y="2807749"/>
            <a:ext cx="14819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nidirectional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5FBF-7C0A-6F4E-9E12-A4335C30517A}"/>
              </a:ext>
            </a:extLst>
          </p:cNvPr>
          <p:cNvSpPr txBox="1"/>
          <p:nvPr/>
        </p:nvSpPr>
        <p:spPr>
          <a:xfrm>
            <a:off x="6206360" y="3242846"/>
            <a:ext cx="14819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idirectional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1692FF-76D6-0249-8717-E741BD3E03F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3463160" y="2445386"/>
            <a:ext cx="6096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E3DECE-2C99-EF4B-8649-E179ACC7A70E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5554720" y="2977026"/>
            <a:ext cx="65164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D5D664-63BB-6742-8408-5FB073D006DB}"/>
              </a:ext>
            </a:extLst>
          </p:cNvPr>
          <p:cNvSpPr txBox="1"/>
          <p:nvPr/>
        </p:nvSpPr>
        <p:spPr>
          <a:xfrm>
            <a:off x="5663762" y="2275802"/>
            <a:ext cx="194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ord2vedc, GloVE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05E5A-37B7-4F44-95A0-E8C580C5955B}"/>
              </a:ext>
            </a:extLst>
          </p:cNvPr>
          <p:cNvSpPr txBox="1"/>
          <p:nvPr/>
        </p:nvSpPr>
        <p:spPr>
          <a:xfrm>
            <a:off x="8119946" y="2850373"/>
            <a:ext cx="194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GPT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D3969-FDAE-F347-85B5-EE648A6660CF}"/>
              </a:ext>
            </a:extLst>
          </p:cNvPr>
          <p:cNvSpPr txBox="1"/>
          <p:nvPr/>
        </p:nvSpPr>
        <p:spPr>
          <a:xfrm>
            <a:off x="8119946" y="3242846"/>
            <a:ext cx="216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ElMO (shallow), BERT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CE2F74C6-911F-0E4E-9AB3-0D4788903893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rot="10800000">
            <a:off x="3733800" y="2445386"/>
            <a:ext cx="338960" cy="531640"/>
          </a:xfrm>
          <a:prstGeom prst="bentConnector2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4FE98F8B-7E69-B947-8C56-64B67DB0D7D3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rot="10800000">
            <a:off x="5848948" y="2977029"/>
            <a:ext cx="357413" cy="435095"/>
          </a:xfrm>
          <a:prstGeom prst="bentConnector2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723321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49C0E-7BDE-A74B-BF8E-16D897A4812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T" dirty="0"/>
              <a:t>Distillation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1C8AAF-EFA9-1B45-81C2-DB6F000AC7A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65372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A1863-C3A8-2A4A-8C95-12C8E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Applying to 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BD2A3-7612-B34F-8B6F-5BA8891E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1"/>
            <a:ext cx="9601200" cy="1380616"/>
          </a:xfrm>
        </p:spPr>
        <p:txBody>
          <a:bodyPr/>
          <a:lstStyle/>
          <a:p>
            <a:r>
              <a:rPr lang="en-GB" dirty="0">
                <a:effectLst/>
              </a:rPr>
              <a:t>BERT and other pre-trained language models are extremely large and expensive </a:t>
            </a:r>
          </a:p>
          <a:p>
            <a:r>
              <a:rPr lang="en-GB" dirty="0">
                <a:effectLst/>
              </a:rPr>
              <a:t>How are companies applying them to low-latency production services? </a:t>
            </a: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8193" name="Picture 1" descr="page38image1165403744">
            <a:extLst>
              <a:ext uri="{FF2B5EF4-FFF2-40B4-BE49-F238E27FC236}">
                <a16:creationId xmlns:a16="http://schemas.microsoft.com/office/drawing/2014/main" id="{0E239FB7-9766-714A-A2F2-4D1593EF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932770"/>
            <a:ext cx="6292607" cy="16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ge38image1165404384">
            <a:extLst>
              <a:ext uri="{FF2B5EF4-FFF2-40B4-BE49-F238E27FC236}">
                <a16:creationId xmlns:a16="http://schemas.microsoft.com/office/drawing/2014/main" id="{959DB33C-6A49-804C-89CE-5ED5EAD3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4663344"/>
            <a:ext cx="6294157" cy="14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A8AB30-6DD3-1B43-A7FD-BC45BE16722F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2725224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FE1D-4075-7543-BA4A-8779F3A4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374A-609C-F643-8763-C957CFAF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Answer: Distillation (a.k.a., model compression) </a:t>
            </a:r>
          </a:p>
          <a:p>
            <a:r>
              <a:rPr lang="en-GB" dirty="0">
                <a:effectLst/>
              </a:rPr>
              <a:t>Idea has been around for a long time: </a:t>
            </a:r>
          </a:p>
          <a:p>
            <a:pPr lvl="1"/>
            <a:r>
              <a:rPr lang="en-GB" sz="2400" i="1" dirty="0"/>
              <a:t>Model Compression </a:t>
            </a:r>
            <a:r>
              <a:rPr lang="en-GB" sz="2400" dirty="0"/>
              <a:t>(</a:t>
            </a:r>
            <a:r>
              <a:rPr lang="en-GB" sz="2400" dirty="0" err="1"/>
              <a:t>Bucila</a:t>
            </a:r>
            <a:r>
              <a:rPr lang="en-GB" sz="2400" dirty="0"/>
              <a:t> et al, 2006) </a:t>
            </a:r>
            <a:endParaRPr lang="en-GB" dirty="0"/>
          </a:p>
          <a:p>
            <a:pPr lvl="1"/>
            <a:r>
              <a:rPr lang="en-GB" sz="2400" i="1" dirty="0"/>
              <a:t>Distilling the Knowledge in a Neural Network </a:t>
            </a:r>
            <a:r>
              <a:rPr lang="en-GB" sz="2400" dirty="0"/>
              <a:t>(Hinton et al, 2015) </a:t>
            </a:r>
            <a:endParaRPr lang="en-GB" dirty="0"/>
          </a:p>
          <a:p>
            <a:r>
              <a:rPr lang="en-GB" dirty="0">
                <a:effectLst/>
              </a:rPr>
              <a:t>Simple technique: </a:t>
            </a:r>
          </a:p>
          <a:p>
            <a:pPr lvl="1"/>
            <a:r>
              <a:rPr lang="en-GB" sz="2400" dirty="0"/>
              <a:t>Train “Teacher”: Use SOTA pre-training + fine-tuning technique to train model with maximum accuracy </a:t>
            </a:r>
            <a:endParaRPr lang="en-GB" dirty="0"/>
          </a:p>
          <a:p>
            <a:pPr lvl="1"/>
            <a:r>
              <a:rPr lang="en-GB" sz="2400" dirty="0"/>
              <a:t>Label a large amount of </a:t>
            </a:r>
            <a:r>
              <a:rPr lang="en-GB" sz="2400" dirty="0" err="1"/>
              <a:t>unlabeled</a:t>
            </a:r>
            <a:r>
              <a:rPr lang="en-GB" sz="2400" dirty="0"/>
              <a:t> input examples with Teacher </a:t>
            </a:r>
            <a:endParaRPr lang="en-GB" dirty="0"/>
          </a:p>
          <a:p>
            <a:pPr lvl="1"/>
            <a:r>
              <a:rPr lang="en-GB" sz="2400" dirty="0"/>
              <a:t>Train “Student”: Much smaller model (e.g., 50x smaller) which is trained to mimic Teacher output </a:t>
            </a:r>
            <a:endParaRPr lang="en-GB" dirty="0"/>
          </a:p>
          <a:p>
            <a:pPr lvl="1"/>
            <a:r>
              <a:rPr lang="en-GB" sz="2400" dirty="0"/>
              <a:t>Student objective is typically Mean Square Error or Cross Entropy </a:t>
            </a:r>
            <a:endParaRPr lang="en-GB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0097D-AA67-B747-9FD6-EDFD2D3B2D17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2416319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58FD-B2CE-764E-B418-EC483243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B8F1-F538-E14F-A22B-623500B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Example distillation results</a:t>
            </a:r>
          </a:p>
          <a:p>
            <a:pPr lvl="1"/>
            <a:r>
              <a:rPr lang="en-GB" dirty="0">
                <a:effectLst/>
              </a:rPr>
              <a:t>50k </a:t>
            </a:r>
            <a:r>
              <a:rPr lang="en-GB" dirty="0" err="1">
                <a:effectLst/>
              </a:rPr>
              <a:t>labeled</a:t>
            </a:r>
            <a:r>
              <a:rPr lang="en-GB" dirty="0">
                <a:effectLst/>
              </a:rPr>
              <a:t> examples, 8M </a:t>
            </a:r>
            <a:r>
              <a:rPr lang="en-GB" dirty="0" err="1">
                <a:effectLst/>
              </a:rPr>
              <a:t>unlabeled</a:t>
            </a:r>
            <a:r>
              <a:rPr lang="en-GB" dirty="0">
                <a:effectLst/>
              </a:rPr>
              <a:t> examples</a:t>
            </a:r>
          </a:p>
          <a:p>
            <a:pPr lvl="1"/>
            <a:endParaRPr lang="en-GB" dirty="0"/>
          </a:p>
          <a:p>
            <a:pPr lvl="1"/>
            <a:endParaRPr lang="en-GB" dirty="0">
              <a:effectLst/>
            </a:endParaRPr>
          </a:p>
          <a:p>
            <a:pPr lvl="1"/>
            <a:endParaRPr lang="en-GB" dirty="0"/>
          </a:p>
          <a:p>
            <a:pPr lvl="1"/>
            <a:endParaRPr lang="en-GB" dirty="0">
              <a:effectLst/>
            </a:endParaRPr>
          </a:p>
          <a:p>
            <a:pPr lvl="1"/>
            <a:endParaRPr lang="en-GB" dirty="0"/>
          </a:p>
          <a:p>
            <a:pPr lvl="1"/>
            <a:endParaRPr lang="en-GB" dirty="0">
              <a:effectLst/>
            </a:endParaRPr>
          </a:p>
          <a:p>
            <a:pPr lvl="1"/>
            <a:endParaRPr lang="en-GB" dirty="0"/>
          </a:p>
          <a:p>
            <a:pPr lvl="1"/>
            <a:endParaRPr lang="en-GB" dirty="0">
              <a:effectLst/>
            </a:endParaRPr>
          </a:p>
          <a:p>
            <a:pPr lvl="1"/>
            <a:endParaRPr lang="en-GB" dirty="0"/>
          </a:p>
          <a:p>
            <a:r>
              <a:rPr lang="en-GB" dirty="0"/>
              <a:t>Distillation works </a:t>
            </a:r>
            <a:r>
              <a:rPr lang="en-GB" i="1" dirty="0">
                <a:solidFill>
                  <a:srgbClr val="C00000"/>
                </a:solidFill>
              </a:rPr>
              <a:t>much</a:t>
            </a:r>
            <a:r>
              <a:rPr lang="en-GB" i="1" dirty="0"/>
              <a:t> </a:t>
            </a:r>
            <a:r>
              <a:rPr lang="en-GB" dirty="0"/>
              <a:t>better than pre-training + fine-tuning with smaller model </a:t>
            </a:r>
            <a:r>
              <a:rPr lang="en-GB" dirty="0">
                <a:effectLst/>
              </a:rPr>
              <a:t> </a:t>
            </a:r>
          </a:p>
          <a:p>
            <a:endParaRPr lang="en-IT" dirty="0"/>
          </a:p>
        </p:txBody>
      </p:sp>
      <p:pic>
        <p:nvPicPr>
          <p:cNvPr id="9217" name="Picture 1" descr="page40image1164230112">
            <a:extLst>
              <a:ext uri="{FF2B5EF4-FFF2-40B4-BE49-F238E27FC236}">
                <a16:creationId xmlns:a16="http://schemas.microsoft.com/office/drawing/2014/main" id="{7AA01594-4F8E-7643-AC04-A62AC415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05" y="2319454"/>
            <a:ext cx="44196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0440F4-E853-D246-868B-7C43F337C2AA}"/>
              </a:ext>
            </a:extLst>
          </p:cNvPr>
          <p:cNvSpPr/>
          <p:nvPr/>
        </p:nvSpPr>
        <p:spPr>
          <a:xfrm>
            <a:off x="7560527" y="2890391"/>
            <a:ext cx="2653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</a:rPr>
              <a:t>Well-Read Students Learn Better: On the Importance of Pre-training Compact Models </a:t>
            </a:r>
            <a:r>
              <a:rPr lang="en-GB" dirty="0">
                <a:latin typeface="ArialMT"/>
              </a:rPr>
              <a:t>(</a:t>
            </a:r>
            <a:r>
              <a:rPr lang="en-GB" dirty="0" err="1">
                <a:latin typeface="ArialMT"/>
              </a:rPr>
              <a:t>Turc</a:t>
            </a:r>
            <a:r>
              <a:rPr lang="en-GB" dirty="0">
                <a:latin typeface="ArialMT"/>
              </a:rPr>
              <a:t> et al, 2020) </a:t>
            </a:r>
            <a:endParaRPr lang="en-GB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77D77-E1A3-0F48-98CA-212E32016437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1049039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8E98-9568-DD4C-B18C-4D392D9C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5AFB-3857-354A-A100-57A80F152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Why does distillation work so well? A hypothesis: </a:t>
            </a:r>
          </a:p>
          <a:p>
            <a:pPr lvl="1"/>
            <a:r>
              <a:rPr lang="en-GB" dirty="0">
                <a:effectLst/>
              </a:rPr>
              <a:t>Language </a:t>
            </a:r>
            <a:r>
              <a:rPr lang="en-GB" dirty="0" err="1">
                <a:effectLst/>
              </a:rPr>
              <a:t>modeling</a:t>
            </a:r>
            <a:r>
              <a:rPr lang="en-GB" dirty="0">
                <a:effectLst/>
              </a:rPr>
              <a:t> is the “ultimate” NLP task in many ways</a:t>
            </a:r>
          </a:p>
          <a:p>
            <a:pPr lvl="2"/>
            <a:r>
              <a:rPr lang="en-GB" dirty="0">
                <a:effectLst/>
              </a:rPr>
              <a:t>I.e., a perfect language model is also a perfect question answering/entailment/sentiment analysis model </a:t>
            </a:r>
          </a:p>
          <a:p>
            <a:pPr lvl="1"/>
            <a:r>
              <a:rPr lang="en-GB" dirty="0">
                <a:effectLst/>
              </a:rPr>
              <a:t>Training a massive language model learns millions of latent features which are useful for these other NLP tasks </a:t>
            </a:r>
          </a:p>
          <a:p>
            <a:pPr lvl="1"/>
            <a:r>
              <a:rPr lang="en-GB" dirty="0">
                <a:effectLst/>
              </a:rPr>
              <a:t>Finetuning mostly just picks up and tweaks these existing latent </a:t>
            </a:r>
            <a:r>
              <a:rPr lang="en-GB" dirty="0"/>
              <a:t>f</a:t>
            </a:r>
            <a:r>
              <a:rPr lang="en-GB" dirty="0">
                <a:effectLst/>
              </a:rPr>
              <a:t>eatures </a:t>
            </a:r>
          </a:p>
          <a:p>
            <a:pPr lvl="1"/>
            <a:r>
              <a:rPr lang="en-GB" dirty="0">
                <a:effectLst/>
              </a:rPr>
              <a:t>This requires an oversized model, because only a subset of the features are useful for any given task </a:t>
            </a:r>
          </a:p>
          <a:p>
            <a:pPr lvl="1"/>
            <a:r>
              <a:rPr lang="en-GB" dirty="0">
                <a:effectLst/>
              </a:rPr>
              <a:t>Distillation allows the model to only focus on those features </a:t>
            </a:r>
          </a:p>
          <a:p>
            <a:pPr lvl="1"/>
            <a:r>
              <a:rPr lang="en-GB" dirty="0">
                <a:effectLst/>
              </a:rPr>
              <a:t>Supporting evidence: Simple self-distillation (distilling a smaller BERT model) doesn’t work </a:t>
            </a: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25C43-A3CE-644E-9C05-5B5005A47A4D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3321480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1B40-7319-7B4B-A530-5D01A0F3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5175-2BA7-3044-9910-D37B98F0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Pre-trained bidirectional language models work </a:t>
            </a:r>
            <a:r>
              <a:rPr lang="en-GB" dirty="0">
                <a:solidFill>
                  <a:srgbClr val="C00000"/>
                </a:solidFill>
                <a:effectLst/>
              </a:rPr>
              <a:t>incredibly well </a:t>
            </a:r>
          </a:p>
          <a:p>
            <a:r>
              <a:rPr lang="en-GB" dirty="0">
                <a:effectLst/>
              </a:rPr>
              <a:t>However, the models are </a:t>
            </a:r>
            <a:r>
              <a:rPr lang="en-GB" dirty="0">
                <a:solidFill>
                  <a:srgbClr val="C00000"/>
                </a:solidFill>
                <a:effectLst/>
              </a:rPr>
              <a:t>extremely expensive </a:t>
            </a:r>
          </a:p>
          <a:p>
            <a:r>
              <a:rPr lang="en-GB" dirty="0">
                <a:effectLst/>
              </a:rPr>
              <a:t>Improvements (unfortunately) seem to mostly come from even more expensive models and more data </a:t>
            </a:r>
          </a:p>
          <a:p>
            <a:r>
              <a:rPr lang="en-GB" dirty="0">
                <a:effectLst/>
              </a:rPr>
              <a:t>The inference/serving problem is mostly “solved” through distillation </a:t>
            </a: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FEDC0-0493-7142-BB35-854D63CADF7F}"/>
              </a:ext>
            </a:extLst>
          </p:cNvPr>
          <p:cNvSpPr txBox="1"/>
          <p:nvPr/>
        </p:nvSpPr>
        <p:spPr>
          <a:xfrm>
            <a:off x="1676399" y="6623824"/>
            <a:ext cx="140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J. Delvin</a:t>
            </a:r>
          </a:p>
        </p:txBody>
      </p:sp>
    </p:spTree>
    <p:extLst>
      <p:ext uri="{BB962C8B-B14F-4D97-AF65-F5344CB8AC3E}">
        <p14:creationId xmlns:p14="http://schemas.microsoft.com/office/powerpoint/2010/main" val="50603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E7B928-D056-6348-8816-CA7F2514A6B9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Solution</a:t>
            </a:r>
            <a:r>
              <a:rPr lang="en-GB" dirty="0">
                <a:effectLst/>
              </a:rPr>
              <a:t>: Mask out </a:t>
            </a:r>
            <a:r>
              <a:rPr lang="en-GB" i="1" dirty="0">
                <a:effectLst/>
                <a:latin typeface="+mj-lt"/>
              </a:rPr>
              <a:t>k</a:t>
            </a:r>
            <a:r>
              <a:rPr lang="en-GB" dirty="0">
                <a:effectLst/>
                <a:latin typeface="+mj-lt"/>
              </a:rPr>
              <a:t>%</a:t>
            </a:r>
            <a:r>
              <a:rPr lang="en-GB" dirty="0">
                <a:effectLst/>
              </a:rPr>
              <a:t> of the input words, and then predict the masked words </a:t>
            </a:r>
          </a:p>
          <a:p>
            <a:pPr lvl="1"/>
            <a:r>
              <a:rPr lang="en-GB" dirty="0"/>
              <a:t>T</a:t>
            </a:r>
            <a:r>
              <a:rPr lang="en-GB" dirty="0">
                <a:effectLst/>
              </a:rPr>
              <a:t>ypically </a:t>
            </a:r>
            <a:r>
              <a:rPr lang="en-GB" i="1" dirty="0">
                <a:effectLst/>
                <a:latin typeface="+mj-lt"/>
              </a:rPr>
              <a:t>k</a:t>
            </a:r>
            <a:r>
              <a:rPr lang="en-GB" i="1" dirty="0">
                <a:effectLst/>
              </a:rPr>
              <a:t> </a:t>
            </a:r>
            <a:r>
              <a:rPr lang="en-GB" dirty="0">
                <a:effectLst/>
              </a:rPr>
              <a:t>= 15% 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				store 		   gallon</a:t>
            </a:r>
          </a:p>
          <a:p>
            <a:pPr marL="0" indent="0">
              <a:buNone/>
            </a:pPr>
            <a:br>
              <a:rPr lang="en-GB" sz="1200" dirty="0">
                <a:effectLst/>
                <a:latin typeface="+mj-lt"/>
              </a:rPr>
            </a:br>
            <a:r>
              <a:rPr lang="en-GB" dirty="0">
                <a:effectLst/>
                <a:latin typeface="+mj-lt"/>
              </a:rPr>
              <a:t>	the man went to the [MASK] to buy a [MASK] of milk </a:t>
            </a:r>
          </a:p>
          <a:p>
            <a:r>
              <a:rPr lang="en-GB" dirty="0">
                <a:effectLst/>
              </a:rPr>
              <a:t>Too little masking: Too expensive to train </a:t>
            </a:r>
          </a:p>
          <a:p>
            <a:r>
              <a:rPr lang="en-GB" dirty="0">
                <a:effectLst/>
              </a:rPr>
              <a:t>Too much masking: Not enough context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1CC94-19D2-C441-85FD-F3E138F070B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GB" dirty="0"/>
              <a:t> Masked LM</a:t>
            </a:r>
            <a:endParaRPr lang="en-IT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6D5753-1913-1D48-B8D7-992F2E8FEBEA}"/>
              </a:ext>
            </a:extLst>
          </p:cNvPr>
          <p:cNvCxnSpPr/>
          <p:nvPr/>
        </p:nvCxnSpPr>
        <p:spPr bwMode="auto">
          <a:xfrm flipV="1">
            <a:off x="5620215" y="2798956"/>
            <a:ext cx="0" cy="24532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11659C-9123-3849-B04C-492F1E4A91F3}"/>
              </a:ext>
            </a:extLst>
          </p:cNvPr>
          <p:cNvCxnSpPr/>
          <p:nvPr/>
        </p:nvCxnSpPr>
        <p:spPr bwMode="auto">
          <a:xfrm flipV="1">
            <a:off x="7790986" y="2798956"/>
            <a:ext cx="0" cy="24532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38A3D0-59AC-7A42-9117-3AE537E45277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303405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4896E-654D-7741-8441-EDA92CD3403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dirty="0">
                <a:effectLst/>
              </a:rPr>
              <a:t>Problem: Mask token never seen at fine-tuning </a:t>
            </a:r>
          </a:p>
          <a:p>
            <a:r>
              <a:rPr lang="en-GB" dirty="0">
                <a:effectLst/>
              </a:rPr>
              <a:t>Solution: 15% of the words to predict, but don’t replace with [MASK] 100% of the time. Instead: </a:t>
            </a:r>
          </a:p>
          <a:p>
            <a:r>
              <a:rPr lang="en-GB" dirty="0">
                <a:effectLst/>
              </a:rPr>
              <a:t>80% of the time, replace with [MASK]</a:t>
            </a:r>
          </a:p>
          <a:p>
            <a:pPr marL="357187" lvl="1" indent="0">
              <a:buNone/>
            </a:pPr>
            <a:r>
              <a:rPr lang="en-GB" dirty="0">
                <a:effectLst/>
                <a:latin typeface="+mj-lt"/>
              </a:rPr>
              <a:t>went to the store → went to the [MASK] </a:t>
            </a:r>
          </a:p>
          <a:p>
            <a:r>
              <a:rPr lang="en-GB" dirty="0">
                <a:effectLst/>
              </a:rPr>
              <a:t>10% of the time, replace </a:t>
            </a:r>
            <a:r>
              <a:rPr lang="en-GB" dirty="0">
                <a:solidFill>
                  <a:srgbClr val="C00000"/>
                </a:solidFill>
                <a:effectLst/>
              </a:rPr>
              <a:t>random word</a:t>
            </a:r>
            <a:br>
              <a:rPr lang="en-GB" dirty="0">
                <a:effectLst/>
              </a:rPr>
            </a:br>
            <a:r>
              <a:rPr lang="en-GB" dirty="0">
                <a:effectLst/>
                <a:latin typeface="+mj-lt"/>
              </a:rPr>
              <a:t>went to the store → went to the running </a:t>
            </a:r>
          </a:p>
          <a:p>
            <a:r>
              <a:rPr lang="en-GB" dirty="0">
                <a:effectLst/>
              </a:rPr>
              <a:t>10% of the time, keep </a:t>
            </a:r>
            <a:r>
              <a:rPr lang="en-GB" dirty="0">
                <a:solidFill>
                  <a:srgbClr val="C00000"/>
                </a:solidFill>
                <a:effectLst/>
              </a:rPr>
              <a:t>same</a:t>
            </a:r>
            <a:br>
              <a:rPr lang="en-GB" dirty="0">
                <a:effectLst/>
              </a:rPr>
            </a:br>
            <a:r>
              <a:rPr lang="en-GB" dirty="0">
                <a:effectLst/>
                <a:latin typeface="+mj-lt"/>
              </a:rPr>
              <a:t>went to the store → went to the store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93F9D2-2B21-3C49-B971-A0FB3AB91E1D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IT" dirty="0"/>
              <a:t>Masked 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9F035-D2C5-9044-B354-802DE16ABEC1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26056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2F6CC-35CE-424D-A62F-01DAB6C5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Next Sentence Prediction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5D885C-61AA-114D-86A4-396B995E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1"/>
            <a:ext cx="9601200" cy="1246104"/>
          </a:xfrm>
        </p:spPr>
        <p:txBody>
          <a:bodyPr/>
          <a:lstStyle/>
          <a:p>
            <a:r>
              <a:rPr lang="en-GB" dirty="0">
                <a:effectLst/>
              </a:rPr>
              <a:t>To learn </a:t>
            </a:r>
            <a:r>
              <a:rPr lang="en-GB" i="1" dirty="0">
                <a:effectLst/>
              </a:rPr>
              <a:t>relationships </a:t>
            </a:r>
            <a:r>
              <a:rPr lang="en-GB" dirty="0">
                <a:effectLst/>
              </a:rPr>
              <a:t>between sentences, predict whether Sentence B is actual sentence that follows Sentence A, or a random sentence </a:t>
            </a:r>
          </a:p>
        </p:txBody>
      </p:sp>
      <p:pic>
        <p:nvPicPr>
          <p:cNvPr id="19457" name="Picture 1" descr="page15image1165853504">
            <a:extLst>
              <a:ext uri="{FF2B5EF4-FFF2-40B4-BE49-F238E27FC236}">
                <a16:creationId xmlns:a16="http://schemas.microsoft.com/office/drawing/2014/main" id="{E81B945D-2F72-8648-8EE2-65B601D9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4371975"/>
            <a:ext cx="94210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A34D8B-139C-E24E-B7E8-D3F7D47FF035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</p:spTree>
    <p:extLst>
      <p:ext uri="{BB962C8B-B14F-4D97-AF65-F5344CB8AC3E}">
        <p14:creationId xmlns:p14="http://schemas.microsoft.com/office/powerpoint/2010/main" val="259064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30DE-7C49-FD46-8828-D258B186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Input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5556-454A-814D-9B0E-6197D291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861932"/>
            <a:ext cx="9601200" cy="1672223"/>
          </a:xfrm>
        </p:spPr>
        <p:txBody>
          <a:bodyPr/>
          <a:lstStyle/>
          <a:p>
            <a:r>
              <a:rPr lang="en-GB" dirty="0">
                <a:effectLst/>
              </a:rPr>
              <a:t>Use 30,000 </a:t>
            </a:r>
            <a:r>
              <a:rPr lang="en-GB" dirty="0" err="1">
                <a:effectLst/>
              </a:rPr>
              <a:t>WordPiece</a:t>
            </a:r>
            <a:r>
              <a:rPr lang="en-GB" dirty="0">
                <a:effectLst/>
              </a:rPr>
              <a:t> vocabulary on input. </a:t>
            </a:r>
          </a:p>
          <a:p>
            <a:r>
              <a:rPr lang="en-GB" dirty="0">
                <a:effectLst/>
              </a:rPr>
              <a:t>Each token is sum of three embeddings </a:t>
            </a:r>
          </a:p>
          <a:p>
            <a:r>
              <a:rPr lang="en-GB" dirty="0">
                <a:effectLst/>
              </a:rPr>
              <a:t>Single sequence is much more efficient. </a:t>
            </a:r>
          </a:p>
        </p:txBody>
      </p:sp>
      <p:pic>
        <p:nvPicPr>
          <p:cNvPr id="20481" name="Picture 1" descr="page16image1199580352">
            <a:extLst>
              <a:ext uri="{FF2B5EF4-FFF2-40B4-BE49-F238E27FC236}">
                <a16:creationId xmlns:a16="http://schemas.microsoft.com/office/drawing/2014/main" id="{919A1324-9E47-7D42-8C5D-9063342C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83" y="1676400"/>
            <a:ext cx="9831033" cy="29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E5CCA-78D9-7F40-A282-FE2D3518F6A4}"/>
              </a:ext>
            </a:extLst>
          </p:cNvPr>
          <p:cNvSpPr txBox="1"/>
          <p:nvPr/>
        </p:nvSpPr>
        <p:spPr>
          <a:xfrm>
            <a:off x="1676399" y="6623824"/>
            <a:ext cx="173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sz="1200" dirty="0">
                <a:latin typeface="Calibri" panose="020F0502020204030204" pitchFamily="34" charset="0"/>
                <a:cs typeface="Calibri" panose="020F0502020204030204" pitchFamily="34" charset="0"/>
              </a:rPr>
              <a:t>lide from Jacob Delvin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C26CFD-DFA2-2340-B43E-4B0A9263708C}"/>
              </a:ext>
            </a:extLst>
          </p:cNvPr>
          <p:cNvSpPr/>
          <p:nvPr/>
        </p:nvSpPr>
        <p:spPr>
          <a:xfrm>
            <a:off x="5309768" y="1001956"/>
            <a:ext cx="60960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sz="1800" dirty="0">
                <a:latin typeface="DengXian" panose="02010600030101010101" pitchFamily="2" charset="-122"/>
                <a:ea typeface="DengXian" panose="02010600030101010101" pitchFamily="2" charset="-122"/>
              </a:rPr>
              <a:t>Hidden state corresponding to [CLS] will be used as the sentence representation </a:t>
            </a:r>
            <a:endParaRPr lang="en-GB" sz="1800" dirty="0">
              <a:effectLst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3DE9A4-F49F-B642-A231-C4C9E7E39752}"/>
              </a:ext>
            </a:extLst>
          </p:cNvPr>
          <p:cNvSpPr/>
          <p:nvPr/>
        </p:nvSpPr>
        <p:spPr bwMode="auto">
          <a:xfrm>
            <a:off x="3048000" y="1548000"/>
            <a:ext cx="864000" cy="8640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80D847-83B3-AD48-8AF5-7791ECB5ADEF}"/>
              </a:ext>
            </a:extLst>
          </p:cNvPr>
          <p:cNvCxnSpPr>
            <a:stCxn id="6" idx="7"/>
            <a:endCxn id="4" idx="1"/>
          </p:cNvCxnSpPr>
          <p:nvPr/>
        </p:nvCxnSpPr>
        <p:spPr bwMode="auto">
          <a:xfrm flipV="1">
            <a:off x="3785470" y="1325122"/>
            <a:ext cx="1524298" cy="34940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222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93FD-7314-D94F-B6A9-54B53467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WordPiece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362B-C059-F144-9C96-44D0B3F18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BERT uses a variant of the </a:t>
            </a:r>
            <a:r>
              <a:rPr lang="en-GB" dirty="0" err="1">
                <a:effectLst/>
              </a:rPr>
              <a:t>wordpiece</a:t>
            </a:r>
            <a:r>
              <a:rPr lang="en-GB" dirty="0">
                <a:effectLst/>
              </a:rPr>
              <a:t> model</a:t>
            </a:r>
          </a:p>
          <a:p>
            <a:r>
              <a:rPr lang="en-GB" dirty="0" err="1">
                <a:effectLst/>
              </a:rPr>
              <a:t>wordpieces</a:t>
            </a:r>
            <a:r>
              <a:rPr lang="en-GB" dirty="0">
                <a:effectLst/>
              </a:rPr>
              <a:t> give a </a:t>
            </a:r>
            <a:r>
              <a:rPr lang="en-GB" dirty="0">
                <a:solidFill>
                  <a:srgbClr val="C00000"/>
                </a:solidFill>
                <a:effectLst/>
              </a:rPr>
              <a:t>good balance</a:t>
            </a:r>
            <a:r>
              <a:rPr lang="en-GB" dirty="0">
                <a:effectLst/>
              </a:rPr>
              <a:t> between the flexibility of single characters and the efficiency of full words for decoding, and also sidesteps the need for special treatment of </a:t>
            </a:r>
            <a:r>
              <a:rPr lang="en-GB" dirty="0">
                <a:solidFill>
                  <a:srgbClr val="C00000"/>
                </a:solidFill>
                <a:effectLst/>
              </a:rPr>
              <a:t>unknown words</a:t>
            </a:r>
            <a:r>
              <a:rPr lang="en-GB" dirty="0">
                <a:effectLst/>
              </a:rPr>
              <a:t>.</a:t>
            </a:r>
          </a:p>
          <a:p>
            <a:r>
              <a:rPr lang="en-GB" dirty="0">
                <a:effectLst/>
              </a:rPr>
              <a:t>(Relatively) common words are in the vocabulary: </a:t>
            </a:r>
          </a:p>
          <a:p>
            <a:pPr marL="0" indent="0">
              <a:buNone/>
            </a:pPr>
            <a:r>
              <a:rPr lang="en-GB" i="1" dirty="0">
                <a:effectLst/>
              </a:rPr>
              <a:t>	at, </a:t>
            </a:r>
            <a:r>
              <a:rPr lang="en-GB" i="1" dirty="0" err="1">
                <a:effectLst/>
              </a:rPr>
              <a:t>fairfax</a:t>
            </a:r>
            <a:r>
              <a:rPr lang="en-GB" i="1" dirty="0">
                <a:effectLst/>
              </a:rPr>
              <a:t>, 1910s</a:t>
            </a:r>
          </a:p>
          <a:p>
            <a:r>
              <a:rPr lang="en-GB" dirty="0">
                <a:effectLst/>
              </a:rPr>
              <a:t>Other words are built from </a:t>
            </a:r>
            <a:r>
              <a:rPr lang="en-GB" dirty="0" err="1">
                <a:effectLst/>
              </a:rPr>
              <a:t>wordpieces</a:t>
            </a:r>
            <a:r>
              <a:rPr lang="en-GB" dirty="0">
                <a:effectLst/>
              </a:rPr>
              <a:t>: </a:t>
            </a:r>
          </a:p>
          <a:p>
            <a:pPr marL="0" indent="0">
              <a:buNone/>
            </a:pPr>
            <a:r>
              <a:rPr lang="en-GB" i="1" dirty="0">
                <a:effectLst/>
              </a:rPr>
              <a:t>	</a:t>
            </a:r>
            <a:r>
              <a:rPr lang="en-GB" i="1" dirty="0" err="1">
                <a:effectLst/>
              </a:rPr>
              <a:t>hypatia</a:t>
            </a:r>
            <a:r>
              <a:rPr lang="en-GB" i="1" dirty="0">
                <a:effectLst/>
              </a:rPr>
              <a:t> = h ##</a:t>
            </a:r>
            <a:r>
              <a:rPr lang="en-GB" i="1" dirty="0" err="1">
                <a:effectLst/>
              </a:rPr>
              <a:t>yp</a:t>
            </a:r>
            <a:r>
              <a:rPr lang="en-GB" i="1" dirty="0">
                <a:effectLst/>
              </a:rPr>
              <a:t> ##</a:t>
            </a:r>
            <a:r>
              <a:rPr lang="en-GB" i="1" dirty="0" err="1">
                <a:effectLst/>
              </a:rPr>
              <a:t>ati</a:t>
            </a:r>
            <a:r>
              <a:rPr lang="en-GB" i="1" dirty="0">
                <a:effectLst/>
              </a:rPr>
              <a:t> ##a</a:t>
            </a:r>
          </a:p>
          <a:p>
            <a:r>
              <a:rPr lang="en-GB" dirty="0" err="1">
                <a:effectLst/>
              </a:rPr>
              <a:t>Wordpiece</a:t>
            </a:r>
            <a:r>
              <a:rPr lang="en-GB" dirty="0">
                <a:effectLst/>
              </a:rPr>
              <a:t> Model:</a:t>
            </a:r>
          </a:p>
          <a:p>
            <a:pPr lvl="1"/>
            <a:r>
              <a:rPr lang="en-GB" sz="1600" dirty="0">
                <a:effectLst/>
              </a:rPr>
              <a:t>Given a training corpus and a number of desired tokens </a:t>
            </a:r>
            <a:r>
              <a:rPr lang="en-GB" sz="1600" i="1" dirty="0">
                <a:effectLst/>
                <a:latin typeface="+mj-lt"/>
              </a:rPr>
              <a:t>D</a:t>
            </a:r>
            <a:r>
              <a:rPr lang="en-GB" sz="1600" dirty="0">
                <a:effectLst/>
              </a:rPr>
              <a:t>, select </a:t>
            </a:r>
            <a:r>
              <a:rPr lang="en-GB" sz="1600" i="1" dirty="0">
                <a:effectLst/>
                <a:latin typeface="+mj-lt"/>
              </a:rPr>
              <a:t>D</a:t>
            </a:r>
            <a:r>
              <a:rPr lang="en-GB" sz="1600" dirty="0">
                <a:effectLst/>
              </a:rPr>
              <a:t> </a:t>
            </a:r>
            <a:r>
              <a:rPr lang="en-GB" sz="1600" dirty="0" err="1">
                <a:effectLst/>
              </a:rPr>
              <a:t>wordpieces</a:t>
            </a:r>
            <a:r>
              <a:rPr lang="en-GB" sz="1600" dirty="0">
                <a:effectLst/>
              </a:rPr>
              <a:t> such that the resulting corpus is minimal in the number of </a:t>
            </a:r>
            <a:r>
              <a:rPr lang="en-GB" sz="1600" dirty="0" err="1">
                <a:effectLst/>
              </a:rPr>
              <a:t>wordpieces</a:t>
            </a:r>
            <a:r>
              <a:rPr lang="en-GB" sz="1600" dirty="0">
                <a:effectLst/>
              </a:rPr>
              <a:t> when segmented according to the chosen </a:t>
            </a:r>
            <a:r>
              <a:rPr lang="en-GB" sz="1600" dirty="0" err="1">
                <a:effectLst/>
              </a:rPr>
              <a:t>wordpiece</a:t>
            </a:r>
            <a:r>
              <a:rPr lang="en-GB" sz="1600" dirty="0">
                <a:effectLst/>
              </a:rPr>
              <a:t> model. </a:t>
            </a:r>
          </a:p>
          <a:p>
            <a:r>
              <a:rPr lang="en-GB" dirty="0">
                <a:effectLst/>
              </a:rPr>
              <a:t>If you’re using BERT in an otherwise word based model, you have to deal with this 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70756869"/>
      </p:ext>
    </p:extLst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8063</TotalTime>
  <Words>2319</Words>
  <Application>Microsoft Macintosh PowerPoint</Application>
  <PresentationFormat>Widescreen</PresentationFormat>
  <Paragraphs>307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DengXian</vt:lpstr>
      <vt:lpstr>Arial</vt:lpstr>
      <vt:lpstr>ArialMT</vt:lpstr>
      <vt:lpstr>Calibri</vt:lpstr>
      <vt:lpstr>Consolas</vt:lpstr>
      <vt:lpstr>GoogleSans</vt:lpstr>
      <vt:lpstr>Palatino Linotype</vt:lpstr>
      <vt:lpstr>Times New Roman</vt:lpstr>
      <vt:lpstr>Tw Cen MT</vt:lpstr>
      <vt:lpstr>Tw Cen MT Condensed</vt:lpstr>
      <vt:lpstr>Wingdings</vt:lpstr>
      <vt:lpstr>1_AIIA00</vt:lpstr>
      <vt:lpstr>BERT</vt:lpstr>
      <vt:lpstr>PowerPoint Presentation</vt:lpstr>
      <vt:lpstr> Problem with Previous Methods</vt:lpstr>
      <vt:lpstr>What makes BERT different?</vt:lpstr>
      <vt:lpstr> Masked LM</vt:lpstr>
      <vt:lpstr>Masked LM</vt:lpstr>
      <vt:lpstr>Next Sentence Prediction</vt:lpstr>
      <vt:lpstr>Input Representation</vt:lpstr>
      <vt:lpstr>WordPiece</vt:lpstr>
      <vt:lpstr>BERT Tokenizer</vt:lpstr>
      <vt:lpstr>   Unidirectional vs. Bidirectional Models</vt:lpstr>
      <vt:lpstr>Two Step Development</vt:lpstr>
      <vt:lpstr>Pre-training Tasks</vt:lpstr>
      <vt:lpstr>Masked LM</vt:lpstr>
      <vt:lpstr>PowerPoint Presentation</vt:lpstr>
      <vt:lpstr>PowerPoint Presentation</vt:lpstr>
      <vt:lpstr>Model Details</vt:lpstr>
      <vt:lpstr>Fine Tuning Procedure</vt:lpstr>
      <vt:lpstr>PowerPoint Presentation</vt:lpstr>
      <vt:lpstr>PowerPoint Presentation</vt:lpstr>
      <vt:lpstr>Evaluation of BERT</vt:lpstr>
      <vt:lpstr>GLUE Results</vt:lpstr>
      <vt:lpstr>SQUAD</vt:lpstr>
      <vt:lpstr>SQUAD 2.0</vt:lpstr>
      <vt:lpstr>Effect of pre-training tasks</vt:lpstr>
      <vt:lpstr>Effects of Model Size</vt:lpstr>
      <vt:lpstr>PowerPoint Presentation</vt:lpstr>
      <vt:lpstr>PowerPoint Presentation</vt:lpstr>
      <vt:lpstr>References</vt:lpstr>
      <vt:lpstr>Post BERT</vt:lpstr>
      <vt:lpstr>RoBERTa</vt:lpstr>
      <vt:lpstr>XLNet</vt:lpstr>
      <vt:lpstr>XLNet</vt:lpstr>
      <vt:lpstr>XLNet</vt:lpstr>
      <vt:lpstr>ALBERT</vt:lpstr>
      <vt:lpstr>ALBERT</vt:lpstr>
      <vt:lpstr>T5</vt:lpstr>
      <vt:lpstr>T5</vt:lpstr>
      <vt:lpstr>Compute</vt:lpstr>
      <vt:lpstr>Distillation</vt:lpstr>
      <vt:lpstr>Applying to production</vt:lpstr>
      <vt:lpstr>Distillation</vt:lpstr>
      <vt:lpstr>Distillation</vt:lpstr>
      <vt:lpstr>Distillation</vt:lpstr>
      <vt:lpstr>Conclusions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subject/>
  <dc:creator>Dan Jurafsky</dc:creator>
  <cp:keywords/>
  <dc:description/>
  <cp:lastModifiedBy>Giuseppe Attardi</cp:lastModifiedBy>
  <cp:revision>287</cp:revision>
  <cp:lastPrinted>2009-01-13T00:24:00Z</cp:lastPrinted>
  <dcterms:created xsi:type="dcterms:W3CDTF">2011-01-07T22:06:14Z</dcterms:created>
  <dcterms:modified xsi:type="dcterms:W3CDTF">2020-04-27T14:24:12Z</dcterms:modified>
  <cp:category/>
</cp:coreProperties>
</file>