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7" r:id="rId1"/>
  </p:sldMasterIdLst>
  <p:notesMasterIdLst>
    <p:notesMasterId r:id="rId26"/>
  </p:notesMasterIdLst>
  <p:handoutMasterIdLst>
    <p:handoutMasterId r:id="rId27"/>
  </p:handout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46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00A8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276" autoAdjust="0"/>
    <p:restoredTop sz="93094"/>
  </p:normalViewPr>
  <p:slideViewPr>
    <p:cSldViewPr>
      <p:cViewPr varScale="1">
        <p:scale>
          <a:sx n="98" d="100"/>
          <a:sy n="98" d="100"/>
        </p:scale>
        <p:origin x="216" y="544"/>
      </p:cViewPr>
      <p:guideLst>
        <p:guide orient="horz" pos="2064"/>
        <p:guide pos="46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4D1398F-E24C-9C4B-88DF-141E1F9D85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293289D-DAC8-E040-8002-DFB28EDC51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"/>
            <a:ext cx="19304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0"/>
            <a:ext cx="10259485" cy="1752600"/>
          </a:xfrm>
          <a:prstGeom prst="rect">
            <a:avLst/>
          </a:prstGeom>
          <a:gradFill rotWithShape="0">
            <a:gsLst>
              <a:gs pos="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622610" y="1638300"/>
            <a:ext cx="9290719" cy="1371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8339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7188" marR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 sz="2400" b="0">
                <a:latin typeface="Calibri" pitchFamily="34" charset="0"/>
              </a:defRPr>
            </a:lvl1pPr>
            <a:lvl2pPr marL="628650" marR="0" indent="-2714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200" b="0">
                <a:latin typeface="Calibri" pitchFamily="34" charset="0"/>
              </a:defRPr>
            </a:lvl2pPr>
            <a:lvl3pPr marL="900113" marR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sz="2000" b="0">
                <a:latin typeface="Calibri" pitchFamily="34" charset="0"/>
              </a:defRPr>
            </a:lvl3pPr>
            <a:lvl4pPr marL="1071563" marR="0" indent="-1714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 b="0">
                <a:latin typeface="Calibri" pitchFamily="34" charset="0"/>
              </a:defRPr>
            </a:lvl4pPr>
            <a:lvl5pPr marL="1257300" marR="0" indent="-185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sz="1800" b="0"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4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4826000" cy="525583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ECFEE2-CE70-496C-B424-6F282209B75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97421" y="1278321"/>
            <a:ext cx="4826000" cy="525583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805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769100" y="1163106"/>
            <a:ext cx="4826000" cy="668337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/>
              </a:defRPr>
            </a:lvl1pPr>
            <a:lvl2pPr marL="25717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74800" y="1163105"/>
            <a:ext cx="4826000" cy="668337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/>
              </a:defRPr>
            </a:lvl1pPr>
            <a:lvl2pPr marL="25717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5F990B-26DF-49D0-94B4-2DA5C0F84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991101"/>
            <a:ext cx="4826000" cy="454305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4D40C9-44E8-4D29-B889-2E1A02D7FE8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69100" y="1989317"/>
            <a:ext cx="4826000" cy="454305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746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640" y="-1"/>
            <a:ext cx="10404768" cy="7550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0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4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020" y="0"/>
            <a:ext cx="10363200" cy="740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4220" y="1470345"/>
            <a:ext cx="5080000" cy="4835525"/>
          </a:xfrm>
        </p:spPr>
        <p:txBody>
          <a:bodyPr/>
          <a:lstStyle>
            <a:lvl1pPr>
              <a:defRPr b="0">
                <a:latin typeface="Tw Cen MT" pitchFamily="34" charset="0"/>
              </a:defRPr>
            </a:lvl1pPr>
            <a:lvl2pPr>
              <a:defRPr b="0">
                <a:latin typeface="Tw Cen MT" pitchFamily="34" charset="0"/>
              </a:defRPr>
            </a:lvl2pPr>
            <a:lvl3pPr>
              <a:defRPr b="0">
                <a:latin typeface="Tw Cen MT" pitchFamily="34" charset="0"/>
              </a:defRPr>
            </a:lvl3pPr>
            <a:lvl4pPr>
              <a:defRPr b="0">
                <a:latin typeface="Tw Cen MT" pitchFamily="34" charset="0"/>
              </a:defRPr>
            </a:lvl4pPr>
            <a:lvl5pPr>
              <a:defRPr sz="1800" b="0">
                <a:latin typeface="Tw Cen M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4102D0A-6578-4DD6-BA8D-CCAA3C29F85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87400" y="1470344"/>
            <a:ext cx="5080000" cy="4835525"/>
          </a:xfrm>
        </p:spPr>
        <p:txBody>
          <a:bodyPr/>
          <a:lstStyle>
            <a:lvl1pPr>
              <a:defRPr b="0">
                <a:latin typeface="Tw Cen MT" pitchFamily="34" charset="0"/>
              </a:defRPr>
            </a:lvl1pPr>
            <a:lvl2pPr>
              <a:defRPr b="0">
                <a:latin typeface="Tw Cen MT" pitchFamily="34" charset="0"/>
              </a:defRPr>
            </a:lvl2pPr>
            <a:lvl3pPr>
              <a:defRPr b="0">
                <a:latin typeface="Tw Cen MT" pitchFamily="34" charset="0"/>
              </a:defRPr>
            </a:lvl3pPr>
            <a:lvl4pPr>
              <a:defRPr b="0">
                <a:latin typeface="Tw Cen MT" pitchFamily="34" charset="0"/>
              </a:defRPr>
            </a:lvl4pPr>
            <a:lvl5pPr>
              <a:defRPr sz="1800" b="0">
                <a:latin typeface="Tw Cen M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2919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EDFBFB"/>
            </a:gs>
            <a:gs pos="7000">
              <a:schemeClr val="bg1">
                <a:lumMod val="65000"/>
              </a:schemeClr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7408" y="-2"/>
            <a:ext cx="12199408" cy="755003"/>
          </a:xfrm>
          <a:prstGeom prst="rect">
            <a:avLst/>
          </a:prstGeom>
          <a:gradFill flip="none" rotWithShape="1">
            <a:gsLst>
              <a:gs pos="0">
                <a:srgbClr val="34CCCC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254000" dist="762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46148" name="Rectangle 4"/>
          <p:cNvSpPr>
            <a:spLocks noChangeArrowheads="1"/>
          </p:cNvSpPr>
          <p:nvPr/>
        </p:nvSpPr>
        <p:spPr bwMode="auto">
          <a:xfrm>
            <a:off x="914400" y="6629401"/>
            <a:ext cx="10363200" cy="237968"/>
          </a:xfrm>
          <a:prstGeom prst="rect">
            <a:avLst/>
          </a:prstGeom>
          <a:gradFill rotWithShape="1">
            <a:gsLst>
              <a:gs pos="20000">
                <a:schemeClr val="bg1">
                  <a:lumMod val="75000"/>
                </a:schemeClr>
              </a:gs>
              <a:gs pos="100000">
                <a:schemeClr val="folHlink">
                  <a:gamma/>
                  <a:shade val="6313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461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-1"/>
            <a:ext cx="10523008" cy="75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61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39920"/>
            <a:ext cx="9601200" cy="529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lowchart: Manual Input 2"/>
          <p:cNvSpPr/>
          <p:nvPr/>
        </p:nvSpPr>
        <p:spPr bwMode="auto">
          <a:xfrm rot="16200000" flipV="1">
            <a:off x="-2598984" y="3353985"/>
            <a:ext cx="6112368" cy="914400"/>
          </a:xfrm>
          <a:prstGeom prst="flowChartManualInput">
            <a:avLst/>
          </a:prstGeom>
          <a:gradFill>
            <a:gsLst>
              <a:gs pos="1000">
                <a:srgbClr val="34CCCC"/>
              </a:gs>
              <a:gs pos="100000">
                <a:schemeClr val="bg1"/>
              </a:gs>
            </a:gsLst>
            <a:lin ang="0" scaled="1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1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57188" indent="-3571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400" b="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+mn-ea"/>
          <a:cs typeface="+mn-cs"/>
        </a:defRPr>
      </a:lvl1pPr>
      <a:lvl2pPr marL="628650" indent="-27146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200" b="0">
          <a:solidFill>
            <a:schemeClr val="tx1"/>
          </a:solidFill>
          <a:latin typeface="Calibri" pitchFamily="34" charset="0"/>
        </a:defRPr>
      </a:lvl2pPr>
      <a:lvl3pPr marL="900113" indent="-2571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0">
          <a:solidFill>
            <a:schemeClr val="tx1"/>
          </a:solidFill>
          <a:latin typeface="Calibri" pitchFamily="34" charset="0"/>
        </a:defRPr>
      </a:lvl3pPr>
      <a:lvl4pPr marL="1071563" indent="-171450" algn="l" rtl="0" eaLnBrk="1" fontAlgn="base" hangingPunct="1">
        <a:spcBef>
          <a:spcPct val="20000"/>
        </a:spcBef>
        <a:spcAft>
          <a:spcPct val="0"/>
        </a:spcAft>
        <a:buChar char="–"/>
        <a:defRPr kumimoji="1" b="0">
          <a:solidFill>
            <a:schemeClr val="tx1"/>
          </a:solidFill>
          <a:latin typeface="Calibri" pitchFamily="34" charset="0"/>
        </a:defRPr>
      </a:lvl4pPr>
      <a:lvl5pPr marL="1257300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 b="0">
          <a:solidFill>
            <a:schemeClr val="tx1"/>
          </a:solidFill>
          <a:latin typeface="Calibri" pitchFamily="34" charset="0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4.03471.pdf" TargetMode="External"/><Relationship Id="rId2" Type="http://schemas.openxmlformats.org/officeDocument/2006/relationships/hyperlink" Target="https://nlp.stanford.edu/~johnhew/structural-probe.html#fn: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Syntax Probes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1FBA4-EE54-F84D-8B73-84AAED313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038600"/>
            <a:ext cx="8534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 kumimoji="1" sz="24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 sz="2200" b="0">
                <a:solidFill>
                  <a:schemeClr val="tx1"/>
                </a:solidFill>
                <a:latin typeface="Calibri" pitchFamily="34" charset="0"/>
              </a:defRPr>
            </a:lvl2pPr>
            <a:lvl3pPr marL="900113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0">
                <a:solidFill>
                  <a:schemeClr val="tx1"/>
                </a:solidFill>
                <a:latin typeface="Calibri" pitchFamily="34" charset="0"/>
              </a:defRPr>
            </a:lvl3pPr>
            <a:lvl4pPr marL="1071563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b="0">
                <a:solidFill>
                  <a:schemeClr val="tx1"/>
                </a:solidFill>
                <a:latin typeface="Calibri" pitchFamily="34" charset="0"/>
              </a:defRPr>
            </a:lvl4pPr>
            <a:lvl5pPr marL="1257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600" b="0">
                <a:solidFill>
                  <a:schemeClr val="tx1"/>
                </a:solidFill>
                <a:latin typeface="Calibri" pitchFamily="34" charset="0"/>
              </a:defRPr>
            </a:lvl5pPr>
            <a:lvl6pPr marL="141446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6pPr>
            <a:lvl7pPr marL="16716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7pPr>
            <a:lvl8pPr marL="192881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8pPr>
            <a:lvl9pPr marL="21859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79"/>
              </a:spcBef>
              <a:defRPr/>
            </a:pPr>
            <a:r>
              <a:rPr lang="en-CA" kern="0" spc="-1">
                <a:solidFill>
                  <a:srgbClr val="000000"/>
                </a:solidFill>
              </a:rPr>
              <a:t>Human Language Technologies</a:t>
            </a:r>
          </a:p>
          <a:p>
            <a:pPr>
              <a:spcBef>
                <a:spcPts val="479"/>
              </a:spcBef>
              <a:defRPr/>
            </a:pPr>
            <a:r>
              <a:rPr lang="en-US" i="1" kern="0"/>
              <a:t>Dipartimento di Informatica</a:t>
            </a:r>
            <a:endParaRPr lang="en-CA" kern="0" spc="-1">
              <a:latin typeface="Arial"/>
            </a:endParaRPr>
          </a:p>
          <a:p>
            <a:pPr>
              <a:spcBef>
                <a:spcPts val="479"/>
              </a:spcBef>
              <a:defRPr/>
            </a:pPr>
            <a:r>
              <a:rPr lang="en-CA" kern="0" spc="-1">
                <a:solidFill>
                  <a:srgbClr val="000000"/>
                </a:solidFill>
              </a:rPr>
              <a:t>Giuseppe Attardi</a:t>
            </a:r>
            <a:endParaRPr lang="en-US" i="1" kern="0" dirty="0"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AC41DE-B37B-7C46-9ED6-85C8BB6110AD}"/>
              </a:ext>
            </a:extLst>
          </p:cNvPr>
          <p:cNvGrpSpPr>
            <a:grpSpLocks/>
          </p:cNvGrpSpPr>
          <p:nvPr/>
        </p:nvGrpSpPr>
        <p:grpSpPr bwMode="auto">
          <a:xfrm>
            <a:off x="10515600" y="152400"/>
            <a:ext cx="1090181" cy="1256502"/>
            <a:chOff x="419" y="2976"/>
            <a:chExt cx="959" cy="1057"/>
          </a:xfrm>
        </p:grpSpPr>
        <p:pic>
          <p:nvPicPr>
            <p:cNvPr id="8" name="Picture 7" descr="cherubino">
              <a:extLst>
                <a:ext uri="{FF2B5EF4-FFF2-40B4-BE49-F238E27FC236}">
                  <a16:creationId xmlns:a16="http://schemas.microsoft.com/office/drawing/2014/main" id="{3F011E2F-08B0-CD45-9A4C-5CCF2450B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0" y="2976"/>
              <a:ext cx="822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2A478A57-020B-CC4D-A93C-0E040741B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" y="3839"/>
              <a:ext cx="9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900">
                  <a:solidFill>
                    <a:srgbClr val="006699"/>
                  </a:solidFill>
                  <a:latin typeface="Palatino Linotype" pitchFamily="18" charset="0"/>
                </a:rPr>
                <a:t>Università di Pisa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11D8E3-A351-E54A-B1C1-2D61228016D7}"/>
              </a:ext>
            </a:extLst>
          </p:cNvPr>
          <p:cNvSpPr txBox="1"/>
          <p:nvPr/>
        </p:nvSpPr>
        <p:spPr>
          <a:xfrm>
            <a:off x="1905000" y="6096000"/>
            <a:ext cx="10287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Slides from John Hewitt: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nlp.stanford.edu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/~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johnhew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/structural-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probe.html</a:t>
            </a:r>
            <a:endParaRPr lang="en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15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7861-A0C6-3149-ACC0-DDAE31F90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Observational evidence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B7E41-D61E-1D4D-A4B0-44554E5BD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4826000" cy="525583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GB"/>
              <a:t>An observational network study evaluates the model at the task it was optimized for, often hand-crafting inputs to determine whether a given desired </a:t>
            </a:r>
            <a:r>
              <a:rPr lang="en-GB" err="1"/>
              <a:t>behavior</a:t>
            </a:r>
            <a:r>
              <a:rPr lang="en-GB"/>
              <a:t> is observed. A recent example of this is </a:t>
            </a:r>
            <a:r>
              <a:rPr lang="en-GB" err="1"/>
              <a:t>Linzen</a:t>
            </a:r>
            <a:r>
              <a:rPr lang="en-GB"/>
              <a:t> et al., 2016, which tests (in English) whether language models assign higher probability to the form of a verb that agrees in number with the subject of the sentence than the form that agrees with unrelated words:</a:t>
            </a:r>
            <a:endParaRPr lang="en-IT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3248CD4-4B12-F944-AEE6-1E0A19104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421" y="3001361"/>
            <a:ext cx="4826000" cy="180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846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84FA0E-8BB3-5B4D-9966-C63F05B8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Constructive Evidence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D28D4F-4AA3-0447-AA6E-407D5BCAC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A </a:t>
            </a:r>
            <a:r>
              <a:rPr lang="en-GB" b="1" dirty="0">
                <a:effectLst/>
              </a:rPr>
              <a:t>constructive</a:t>
            </a:r>
            <a:r>
              <a:rPr lang="en-GB" dirty="0">
                <a:effectLst/>
              </a:rPr>
              <a:t> study specifies a family of functions, </a:t>
            </a:r>
            <a:r>
              <a:rPr lang="el-GR" dirty="0">
                <a:effectLst/>
              </a:rPr>
              <a:t>Θ, </a:t>
            </a:r>
            <a:r>
              <a:rPr lang="en-GB" dirty="0">
                <a:effectLst/>
              </a:rPr>
              <a:t>by which the model may encode the phenomenon of interest, (syntax, part-of-</a:t>
            </a:r>
            <a:r>
              <a:rPr lang="en-GB" dirty="0" err="1">
                <a:effectLst/>
              </a:rPr>
              <a:t>spech</a:t>
            </a:r>
            <a:r>
              <a:rPr lang="en-GB" dirty="0">
                <a:effectLst/>
              </a:rPr>
              <a:t>, etc.,) and often then trains on supervised data to choose the member of the family, ^</a:t>
            </a:r>
            <a:r>
              <a:rPr lang="el-GR" dirty="0" err="1">
                <a:effectLst/>
              </a:rPr>
              <a:t>θ∈Θ</a:t>
            </a:r>
            <a:r>
              <a:rPr lang="el-GR" dirty="0">
                <a:effectLst/>
              </a:rPr>
              <a:t>, </a:t>
            </a:r>
            <a:r>
              <a:rPr lang="en-GB" dirty="0">
                <a:effectLst/>
              </a:rPr>
              <a:t>that best recovers the phenomenon. This is called a probe, or diagnostic classifier.</a:t>
            </a:r>
            <a:r>
              <a:rPr lang="en-GB" b="1" baseline="30000" dirty="0">
                <a:effectLst/>
                <a:hlinkClick r:id="rId2"/>
              </a:rPr>
              <a:t>4</a:t>
            </a:r>
            <a:r>
              <a:rPr lang="en-GB" dirty="0">
                <a:effectLst/>
              </a:rPr>
              <a:t> A recent example of this is </a:t>
            </a:r>
            <a:r>
              <a:rPr lang="en-GB" dirty="0">
                <a:effectLst/>
                <a:hlinkClick r:id="rId3"/>
              </a:rPr>
              <a:t>Belinkov et al., 2017</a:t>
            </a:r>
            <a:r>
              <a:rPr lang="en-GB" dirty="0">
                <a:effectLst/>
              </a:rPr>
              <a:t>, which studies what neural machine translation systems learn about morphology. Their phenomenon of interest was a set of morphological features; their task was cast as a classification task: classify what morphological features hold on each word in each sentence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998882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7F46B-1A4E-3A45-ABAC-19C7DE999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structural probe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2D597-9BB0-C24A-AD1C-462EA3A48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218908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We think of there existing a latent parse tree on every sentence, which the neural network does not have access to. For the dependency parsing formalisms, each word in the sentence has a corresponding node in the parse tree: Going back to our earlier example, dependency parse trees look like this: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2FEFC-5A67-E346-B023-091012BA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657600"/>
            <a:ext cx="5516282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20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7EEA1-15B9-2E4D-865A-BEF559920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Trees as distances and norms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54B00-05E2-644C-BDD1-1C51BF7B1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4826000" cy="525583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GB" dirty="0"/>
              <a:t>Our first intuition is that vector spaces and graphs both have natural distance metrics. For a parse tree, we have the path metric, 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GB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GB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GB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en-GB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GB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j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GB" dirty="0"/>
              <a:t>, which is the number of edges in the path between the two words in the tree.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64460-27B9-E041-B576-25275155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543" y="1752601"/>
            <a:ext cx="5200878" cy="4017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876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276DDD-189E-C44D-9CD7-7FB6F6D1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Syntax Distance Hypothesis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12B971-5C06-EB45-89B5-D0AE954DF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effectLst/>
              </a:rPr>
              <a:t>The syntax distance hypothesis</a:t>
            </a:r>
            <a:r>
              <a:rPr lang="en-GB" dirty="0">
                <a:effectLst/>
              </a:rPr>
              <a:t>: There exists a linear transformation </a:t>
            </a:r>
            <a:r>
              <a:rPr lang="en-GB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GB" dirty="0">
                <a:effectLst/>
              </a:rPr>
              <a:t> of the word representation space under which vector distance encodes parse trees. </a:t>
            </a:r>
            <a:br>
              <a:rPr lang="en-GB" dirty="0"/>
            </a:br>
            <a:br>
              <a:rPr lang="en-GB" dirty="0"/>
            </a:br>
            <a:r>
              <a:rPr lang="en-GB" dirty="0">
                <a:effectLst/>
              </a:rPr>
              <a:t>Equivalently, there exists an inner product on the word representation space such that distance under the inner product encodes parse trees. This (indefinite) inner product is specified by </a:t>
            </a:r>
            <a:r>
              <a:rPr lang="en-GB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GB" i="1" baseline="3000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GB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GB" dirty="0">
                <a:effectLst/>
              </a:rPr>
              <a:t>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155326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A268D70-CBD9-4DE0-B25D-E4ECD3209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020" y="0"/>
            <a:ext cx="10363200" cy="74065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17F9522-13CE-8B4D-AF33-5F298C0D7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20" y="1602107"/>
            <a:ext cx="5080000" cy="4572000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EC6C5CB-A488-440E-8F82-8AE257D6853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87400" y="1470344"/>
            <a:ext cx="5080000" cy="4835525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distances we pointed out earlier between </a:t>
            </a:r>
            <a:r>
              <a:rPr lang="en-GB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chef</a:t>
            </a: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store</a:t>
            </a: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and </a:t>
            </a:r>
            <a:r>
              <a:rPr lang="en-GB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can be visualized in a vector space as follows, where B∈R2×3, mapping 3-dimensional word representations to a 2-dimensional space encoding syntax: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90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3FBEB50-3E7F-4382-B798-2912FBE2D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B3CFC-DF6E-084C-9B51-621B3FFF4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4826000" cy="525583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GB">
                <a:effectLst/>
              </a:rPr>
              <a:t>After the linear transformation, however, taking a minimum spanning tree on the distances recovers the tree, as shown in the following image:</a:t>
            </a:r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CF9CB-DB5B-0F45-8CC8-3C3980D80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421" y="1734536"/>
            <a:ext cx="4826000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653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9D9E8A-88F9-6C42-9CAC-5B4E5FEB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 a parse tree-encoding distance metric</a:t>
            </a:r>
            <a:endParaRPr lang="en-I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D1705-AE09-C143-B372-0922B385D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Our potentially tree-encoding distances are parametrized by the linear transformation </a:t>
            </a:r>
            <a:r>
              <a:rPr lang="en-GB" dirty="0" err="1">
                <a:effectLst/>
              </a:rPr>
              <a:t>B∈Rk×n</a:t>
            </a:r>
            <a:r>
              <a:rPr lang="en-GB" dirty="0">
                <a:effectLst/>
              </a:rPr>
              <a:t>,</a:t>
            </a:r>
          </a:p>
          <a:p>
            <a:r>
              <a:rPr lang="en-GB" dirty="0">
                <a:effectLst/>
              </a:rPr>
              <a:t>∥hi−hj∥2B=(B(hi−</a:t>
            </a:r>
            <a:r>
              <a:rPr lang="en-GB" dirty="0" err="1">
                <a:effectLst/>
              </a:rPr>
              <a:t>hj</a:t>
            </a:r>
            <a:r>
              <a:rPr lang="en-GB" dirty="0">
                <a:effectLst/>
              </a:rPr>
              <a:t>))T(B(hi−</a:t>
            </a:r>
            <a:r>
              <a:rPr lang="en-GB" dirty="0" err="1">
                <a:effectLst/>
              </a:rPr>
              <a:t>hj</a:t>
            </a:r>
            <a:r>
              <a:rPr lang="en-GB" dirty="0">
                <a:effectLst/>
              </a:rPr>
              <a:t>))where </a:t>
            </a:r>
            <a:r>
              <a:rPr lang="en-GB" dirty="0" err="1">
                <a:effectLst/>
              </a:rPr>
              <a:t>Bh</a:t>
            </a:r>
            <a:r>
              <a:rPr lang="en-GB" dirty="0">
                <a:effectLst/>
              </a:rPr>
              <a:t> is the linear transformation of the word representation; equivalently, it is the parse tree node representation. This is equivalent to finding an L2 distance on the original vector space, parametrized by the positive semi-definite matrix A=BTB:</a:t>
            </a:r>
          </a:p>
          <a:p>
            <a:r>
              <a:rPr lang="en-GB" dirty="0">
                <a:effectLst/>
              </a:rPr>
              <a:t>∥hi−hj∥2A=(hi−</a:t>
            </a:r>
            <a:r>
              <a:rPr lang="en-GB" dirty="0" err="1">
                <a:effectLst/>
              </a:rPr>
              <a:t>hj</a:t>
            </a:r>
            <a:r>
              <a:rPr lang="en-GB" dirty="0">
                <a:effectLst/>
              </a:rPr>
              <a:t>)TA(hi−</a:t>
            </a:r>
            <a:r>
              <a:rPr lang="en-GB" dirty="0" err="1">
                <a:effectLst/>
              </a:rPr>
              <a:t>hj</a:t>
            </a:r>
            <a:r>
              <a:rPr lang="en-GB" dirty="0">
                <a:effectLst/>
              </a:rPr>
              <a:t>)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91501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273E-5088-E243-9DCE-875D05BC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CED5A1-15A8-CC4D-BF0B-FC5AEC3448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>
                    <a:effectLst/>
                  </a:rPr>
                  <a:t>choose B to minimize the difference between true parse tree distances from a human-parsed corpus and the predicted distances from the fixed word representations transformed by B: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  <m:sup/>
                                      </m:sSub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func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IT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CED5A1-15A8-CC4D-BF0B-FC5AEC3448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58" t="-95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278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95F7-3963-C240-8496-9726EFC87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Reconstructed trees and depth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7283D-3E59-DC49-85C1-5CA35A8F9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14270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gold parse trees (black, above the sentences) along with the minimum spanning trees of predicted distance metrics for a sentence (blue, red, purple, below the sentence):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09D75-162F-B344-920B-8A45026CE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67001"/>
            <a:ext cx="10756438" cy="355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79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F04E13-0134-F14D-B301-08FD40D6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A08D3-1919-5F4E-996A-A7F6B7F59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5334000"/>
            <a:ext cx="9601200" cy="120015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chef who ran to the store was out of food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A8483-0786-8B43-9C51-C47BD9EB3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2025650"/>
            <a:ext cx="62992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7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A5E22A8-05E4-4C56-A73A-B1C76EAA3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/>
          <a:lstStyle/>
          <a:p>
            <a:r>
              <a:rPr lang="en-US" dirty="0"/>
              <a:t>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0A4DC-1B70-5342-A6D0-F8D8F1FF7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3378200" cy="525583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GB" dirty="0">
                <a:effectLst/>
              </a:rPr>
              <a:t>depths in the gold parse tree (grey, circle) as well as predicted (squared) parse depths according to ELMo1 (red, triangle) and BERT-large, layer 16 (blue, square).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0BC5E-A778-564F-830A-C3246CB2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524000"/>
            <a:ext cx="6803571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8174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4E12E-D91B-5D45-98D1-7B50F72A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IT" dirty="0"/>
              <a:t>Parse Distance Matrix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862AC-0B7C-D843-B396-92E1AAD96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78" r="15654" b="-2"/>
          <a:stretch/>
        </p:blipFill>
        <p:spPr>
          <a:xfrm>
            <a:off x="1574800" y="1278321"/>
            <a:ext cx="4826000" cy="525583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2EE9E-3B3C-4F42-ACA4-875DDBA2E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88" r="17444" b="-2"/>
          <a:stretch/>
        </p:blipFill>
        <p:spPr>
          <a:xfrm>
            <a:off x="6897421" y="1278321"/>
            <a:ext cx="4826000" cy="52558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0178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FEA11-DD70-4A49-958B-501EA0A5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Subject-verb number agreement</a:t>
            </a:r>
            <a:endParaRPr lang="en-I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01AD5D-E6EE-4043-A64C-8BD9593E8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10460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distance matrices and minimum spanning trees predicted by a structural probe on BERT-large, layer 16, for 4 sentences:</a:t>
            </a:r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20231-3D15-FA42-A816-93513EFDF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58" y="3030274"/>
            <a:ext cx="10820400" cy="330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65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4AD05-7C9D-6345-903B-94344DDFB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22921-BF62-7F40-BBAB-895F60580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18842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What happens when we give BERT and the structural probe an ungrammatical sentence, where the form of the verb given is plural, but still must refer back to a singular subject? We still see largely the same </a:t>
            </a:r>
            <a:r>
              <a:rPr lang="en-GB" dirty="0" err="1">
                <a:effectLst/>
              </a:rPr>
              <a:t>behavior</a:t>
            </a:r>
            <a:r>
              <a:rPr lang="en-GB" dirty="0">
                <a:effectLst/>
              </a:rPr>
              <a:t>, meaning the model may not just be matching the verb with the noun in the sentence of the same number: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0FE4E-B0D1-9646-A328-923EE5E83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375576"/>
            <a:ext cx="10515600" cy="319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7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999A-9300-0C49-B318-708D7072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C7088-7293-3847-A8B6-84327574E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 geometry of English parse trees is approximately discoverable in the geometry of deep models of language.</a:t>
            </a:r>
          </a:p>
          <a:p>
            <a:r>
              <a:rPr lang="en-GB" dirty="0">
                <a:effectLst/>
              </a:rPr>
              <a:t>dependency syntax is not the only graph structure one might try to find in a linear transformation of a hidden state space; we look forward to work finding other graph structures as well.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319334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6AF82-7458-8B4D-86DD-2987C377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 languages, numerical machines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0A620-F676-7E41-AE68-A6A09FF03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meaning of a sentence is constructed by composing small chunks of words together with each other, obtaining successively larger chunks with more complex meanings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438745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2E92D-8E77-E54C-927A-B11B3DDE8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Word Embedding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26C43-DD7E-B54F-9270-BD4DE86DC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268" y="1524000"/>
            <a:ext cx="3759201" cy="4800600"/>
          </a:xfrm>
        </p:spPr>
        <p:txBody>
          <a:bodyPr/>
          <a:lstStyle/>
          <a:p>
            <a:pPr marL="0" indent="0">
              <a:buNone/>
            </a:pPr>
            <a:r>
              <a:rPr lang="en-IT" dirty="0"/>
              <a:t>Vexctors</a:t>
            </a:r>
          </a:p>
          <a:p>
            <a:pPr marL="0" indent="0">
              <a:buNone/>
            </a:pPr>
            <a:endParaRPr lang="en-IT" dirty="0"/>
          </a:p>
          <a:p>
            <a:pPr marL="0" indent="0">
              <a:buNone/>
            </a:pPr>
            <a:endParaRPr lang="en-IT" dirty="0"/>
          </a:p>
          <a:p>
            <a:pPr marL="0" indent="0">
              <a:buNone/>
            </a:pPr>
            <a:endParaRPr lang="en-IT" dirty="0"/>
          </a:p>
          <a:p>
            <a:pPr marL="0" indent="0">
              <a:buNone/>
            </a:pPr>
            <a:endParaRPr lang="en-IT" dirty="0"/>
          </a:p>
          <a:p>
            <a:pPr marL="0" indent="0">
              <a:buNone/>
            </a:pPr>
            <a:r>
              <a:rPr lang="en-IT" dirty="0"/>
              <a:t>In vector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0C920-748C-0642-A832-F1B6E03EF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340077"/>
            <a:ext cx="53213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5AB2D3-97CA-1040-890D-580C2DA44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149146"/>
            <a:ext cx="3759200" cy="370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8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B112-CE31-1C4E-A53D-0CD4F2B7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 these views of language reconcilable?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EC159-FA0C-3845-9BFD-23AD66606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0"/>
            <a:ext cx="4114800" cy="529423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Method to find tree structures in these vector spaces, and show the surprising extent to which </a:t>
            </a:r>
            <a:r>
              <a:rPr lang="en-GB" dirty="0" err="1"/>
              <a:t>ELMo</a:t>
            </a:r>
            <a:r>
              <a:rPr lang="en-GB" dirty="0"/>
              <a:t> and BERT encode human-like parse trees.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FD9AC-71F6-914B-99B2-421D0DB7E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794" y="1600200"/>
            <a:ext cx="439270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78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BF34A-B282-4E47-A5C4-01ED7C91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Contextual representations of language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621DB-14B3-A145-97CB-059F06528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These pre-trained embeddings specify a function which maps elements v in a (word) vocabulary </a:t>
            </a:r>
            <a:r>
              <a:rPr lang="en-GB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GB" dirty="0">
                <a:effectLst/>
              </a:rPr>
              <a:t> to vectors, </a:t>
            </a:r>
            <a:r>
              <a:rPr lang="en-GB" i="1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GB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∈R</a:t>
            </a:r>
            <a:r>
              <a:rPr lang="en-GB" i="1" baseline="3000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GB" dirty="0">
                <a:effectLst/>
              </a:rPr>
              <a:t>, that is:</a:t>
            </a:r>
          </a:p>
          <a:p>
            <a:pPr marL="0" indent="0" algn="ctr">
              <a:buNone/>
            </a:pPr>
            <a:r>
              <a:rPr lang="en-GB" i="1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r>
              <a:rPr lang="en-GB" i="1" baseline="-2500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vocab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GB" i="1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GB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GB" i="1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endParaRPr lang="en-GB" i="1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GB" dirty="0" err="1">
                <a:effectLst/>
              </a:rPr>
              <a:t>Subword</a:t>
            </a:r>
            <a:r>
              <a:rPr lang="en-GB" dirty="0">
                <a:effectLst/>
              </a:rPr>
              <a:t> methods (e.g. </a:t>
            </a:r>
            <a:r>
              <a:rPr lang="en-GB" dirty="0" err="1">
                <a:effectLst/>
              </a:rPr>
              <a:t>FastText</a:t>
            </a:r>
            <a:r>
              <a:rPr lang="en-GB" dirty="0">
                <a:effectLst/>
              </a:rPr>
              <a:t>) consider also literal character sequences, mapping from tuples of vocabulary item v and character sequence (c1,...,</a:t>
            </a:r>
            <a:r>
              <a:rPr lang="en-GB" dirty="0" err="1">
                <a:effectLst/>
              </a:rPr>
              <a:t>ct</a:t>
            </a:r>
            <a:r>
              <a:rPr lang="en-GB" dirty="0">
                <a:effectLst/>
              </a:rPr>
              <a:t>) to vectors:</a:t>
            </a:r>
          </a:p>
          <a:p>
            <a:pPr marL="0" indent="0" algn="ctr">
              <a:buNone/>
            </a:pPr>
            <a:r>
              <a:rPr lang="en-GB" i="1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r>
              <a:rPr lang="en-GB" i="1" baseline="-2500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subword</a:t>
            </a:r>
            <a:r>
              <a:rPr lang="en-GB" baseline="-2500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GB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,(c</a:t>
            </a:r>
            <a:r>
              <a:rPr lang="en-GB" baseline="-2500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,...,</a:t>
            </a:r>
            <a:r>
              <a:rPr lang="en-GB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GB" baseline="-2500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))→h</a:t>
            </a:r>
          </a:p>
          <a:p>
            <a:pPr marL="0" indent="0">
              <a:buNone/>
            </a:pPr>
            <a:r>
              <a:rPr lang="en-GB" dirty="0">
                <a:effectLst/>
              </a:rPr>
              <a:t>Contextual representations of language leverage the intuition that the meaning of a particular word in a particular text depends on the words that surround it at that moment.</a:t>
            </a:r>
          </a:p>
          <a:p>
            <a:pPr marL="0" indent="0">
              <a:buNone/>
            </a:pPr>
            <a:r>
              <a:rPr lang="en-GB" dirty="0">
                <a:effectLst/>
              </a:rPr>
              <a:t>Let (w1,w2,..,wN) be a text (say, a sentence) where each </a:t>
            </a:r>
            <a:r>
              <a:rPr lang="en-GB" dirty="0" err="1">
                <a:effectLst/>
              </a:rPr>
              <a:t>wi∈V</a:t>
            </a:r>
            <a:r>
              <a:rPr lang="en-GB" dirty="0">
                <a:effectLst/>
              </a:rPr>
              <a:t> is a word. A contextual representation of language:</a:t>
            </a:r>
          </a:p>
          <a:p>
            <a:pPr marL="0" indent="0" algn="ctr">
              <a:buNone/>
            </a:pPr>
            <a:r>
              <a:rPr lang="en-GB" i="1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r>
              <a:rPr lang="en-GB" i="1" baseline="-2500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contextual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:(w</a:t>
            </a:r>
            <a:r>
              <a:rPr lang="en-GB" baseline="-2500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,...,</a:t>
            </a:r>
            <a:r>
              <a:rPr lang="en-GB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GB" baseline="-2500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)→(h</a:t>
            </a:r>
            <a:r>
              <a:rPr lang="en-GB" baseline="-2500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,...,</a:t>
            </a:r>
            <a:r>
              <a:rPr lang="en-GB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GB" baseline="-2500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IT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6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87C7-5B11-6747-BF75-B091FFB3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Beyond “words in context”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3F700-40F8-A048-8EFA-545439442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In order to perform language </a:t>
            </a:r>
            <a:r>
              <a:rPr lang="en-GB" dirty="0" err="1">
                <a:effectLst/>
              </a:rPr>
              <a:t>modeling</a:t>
            </a:r>
            <a:r>
              <a:rPr lang="en-GB" dirty="0">
                <a:effectLst/>
              </a:rPr>
              <a:t> well, with enough data, one implicitly has to know seemingly high-level language information. Consider the following first sentence of a story, along with two possible continuations:</a:t>
            </a:r>
          </a:p>
          <a:p>
            <a:pPr marL="271462" lvl="1" indent="0">
              <a:buNone/>
            </a:pPr>
            <a:r>
              <a:rPr lang="en-GB" dirty="0">
                <a:effectLst/>
              </a:rPr>
              <a:t>The chef who went to the store was out of food.</a:t>
            </a:r>
          </a:p>
          <a:p>
            <a:pPr marL="728662" lvl="1" indent="-457200">
              <a:buFont typeface="+mj-lt"/>
              <a:buAutoNum type="arabicPeriod"/>
            </a:pPr>
            <a:r>
              <a:rPr lang="en-GB" dirty="0">
                <a:effectLst/>
              </a:rPr>
              <a:t>Because there was no food to be found, the chef went to the next store.</a:t>
            </a:r>
          </a:p>
          <a:p>
            <a:pPr marL="728662" lvl="1" indent="-457200">
              <a:buFont typeface="+mj-lt"/>
              <a:buAutoNum type="arabicPeriod"/>
            </a:pPr>
            <a:r>
              <a:rPr lang="en-GB" dirty="0">
                <a:effectLst/>
              </a:rPr>
              <a:t>After stocking up on ingredients, the chef returned to the restaurant.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15969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1EF30-D69C-644D-88B0-8E7746A9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BDE5-5A2C-2642-8000-6A088F15E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10460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the string </a:t>
            </a:r>
            <a:r>
              <a:rPr lang="en-GB" i="1" dirty="0">
                <a:solidFill>
                  <a:srgbClr val="C00000"/>
                </a:solidFill>
                <a:effectLst/>
              </a:rPr>
              <a:t>the store was out of food</a:t>
            </a:r>
            <a:r>
              <a:rPr lang="en-GB" dirty="0">
                <a:solidFill>
                  <a:srgbClr val="C00000"/>
                </a:solidFill>
                <a:effectLst/>
              </a:rPr>
              <a:t> </a:t>
            </a:r>
            <a:r>
              <a:rPr lang="en-GB" dirty="0">
                <a:effectLst/>
              </a:rPr>
              <a:t>is a substring of the premise. Thus, knowing that the </a:t>
            </a:r>
            <a:r>
              <a:rPr lang="en-GB" i="1" dirty="0">
                <a:effectLst/>
              </a:rPr>
              <a:t>(</a:t>
            </a:r>
            <a:r>
              <a:rPr lang="en-GB" i="1" dirty="0">
                <a:solidFill>
                  <a:srgbClr val="C00000"/>
                </a:solidFill>
                <a:effectLst/>
              </a:rPr>
              <a:t>chef</a:t>
            </a:r>
            <a:r>
              <a:rPr lang="en-GB" i="1" dirty="0">
                <a:effectLst/>
              </a:rPr>
              <a:t>, </a:t>
            </a:r>
            <a:r>
              <a:rPr lang="en-GB" i="1" dirty="0">
                <a:solidFill>
                  <a:srgbClr val="C00000"/>
                </a:solidFill>
                <a:effectLst/>
              </a:rPr>
              <a:t>was</a:t>
            </a:r>
            <a:r>
              <a:rPr lang="en-GB" i="1" dirty="0">
                <a:effectLst/>
              </a:rPr>
              <a:t>)</a:t>
            </a:r>
            <a:r>
              <a:rPr lang="en-GB" dirty="0">
                <a:effectLst/>
              </a:rPr>
              <a:t> not the </a:t>
            </a:r>
            <a:r>
              <a:rPr lang="en-GB" i="1" dirty="0">
                <a:effectLst/>
              </a:rPr>
              <a:t>(</a:t>
            </a:r>
            <a:r>
              <a:rPr lang="en-GB" i="1" dirty="0">
                <a:solidFill>
                  <a:srgbClr val="C00000"/>
                </a:solidFill>
                <a:effectLst/>
              </a:rPr>
              <a:t>store</a:t>
            </a:r>
            <a:r>
              <a:rPr lang="en-GB" i="1" dirty="0">
                <a:effectLst/>
              </a:rPr>
              <a:t>, </a:t>
            </a:r>
            <a:r>
              <a:rPr lang="en-GB" i="1" dirty="0">
                <a:solidFill>
                  <a:srgbClr val="C00000"/>
                </a:solidFill>
                <a:effectLst/>
              </a:rPr>
              <a:t>was</a:t>
            </a:r>
            <a:r>
              <a:rPr lang="en-GB" i="1" dirty="0">
                <a:effectLst/>
              </a:rPr>
              <a:t>)</a:t>
            </a:r>
            <a:r>
              <a:rPr lang="en-GB" dirty="0">
                <a:effectLst/>
              </a:rPr>
              <a:t> may be helpful. 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9474D-A24E-B744-8BB5-F344A8C99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979783"/>
            <a:ext cx="4817035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57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46E41-F6EF-D548-9AB4-2F7A4A27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did my neural network learn along the way?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D9A29-9B85-BA48-B98E-26631E7ED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76342243"/>
      </p:ext>
    </p:extLst>
  </p:cSld>
  <p:clrMapOvr>
    <a:masterClrMapping/>
  </p:clrMapOvr>
</p:sld>
</file>

<file path=ppt/theme/theme1.xml><?xml version="1.0" encoding="utf-8"?>
<a:theme xmlns:a="http://schemas.openxmlformats.org/drawingml/2006/main" name="1_AIIA00">
  <a:themeElements>
    <a:clrScheme name="1_AIIA00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1_AIIA00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AIIA00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IA00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IA00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1194</Words>
  <Application>Microsoft Macintosh PowerPoint</Application>
  <PresentationFormat>Widescreen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Cambria Math</vt:lpstr>
      <vt:lpstr>Palatino Linotype</vt:lpstr>
      <vt:lpstr>Times New Roman</vt:lpstr>
      <vt:lpstr>Tw Cen MT</vt:lpstr>
      <vt:lpstr>Tw Cen MT Condensed</vt:lpstr>
      <vt:lpstr>Wingdings</vt:lpstr>
      <vt:lpstr>1_AIIA00</vt:lpstr>
      <vt:lpstr>Syntax Probes</vt:lpstr>
      <vt:lpstr>PowerPoint Presentation</vt:lpstr>
      <vt:lpstr>Human languages, numerical machines</vt:lpstr>
      <vt:lpstr>Word Embedding Representation</vt:lpstr>
      <vt:lpstr>Are these views of language reconcilable?</vt:lpstr>
      <vt:lpstr>Contextual representations of language</vt:lpstr>
      <vt:lpstr>Beyond “words in context”</vt:lpstr>
      <vt:lpstr>PowerPoint Presentation</vt:lpstr>
      <vt:lpstr>What did my neural network learn along the way?</vt:lpstr>
      <vt:lpstr>Observational evidence</vt:lpstr>
      <vt:lpstr>Constructive Evidence</vt:lpstr>
      <vt:lpstr>The structural probe</vt:lpstr>
      <vt:lpstr>Trees as distances and norms</vt:lpstr>
      <vt:lpstr>Syntax Distance Hypothesis</vt:lpstr>
      <vt:lpstr>PowerPoint Presentation</vt:lpstr>
      <vt:lpstr>PowerPoint Presentation</vt:lpstr>
      <vt:lpstr>Finding a parse tree-encoding distance metric</vt:lpstr>
      <vt:lpstr>PowerPoint Presentation</vt:lpstr>
      <vt:lpstr>Reconstructed trees and depth</vt:lpstr>
      <vt:lpstr>Depth</vt:lpstr>
      <vt:lpstr>Parse Distance Matrix</vt:lpstr>
      <vt:lpstr>Subject-verb number agreement</vt:lpstr>
      <vt:lpstr>PowerPoint Presentation</vt:lpstr>
      <vt:lpstr>Conclusins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Syntax Probes</dc:title>
  <dc:creator>Giuseppe Attardi</dc:creator>
  <cp:lastModifiedBy>Giuseppe Attardi</cp:lastModifiedBy>
  <cp:revision>4</cp:revision>
  <dcterms:created xsi:type="dcterms:W3CDTF">2020-04-30T00:14:40Z</dcterms:created>
  <dcterms:modified xsi:type="dcterms:W3CDTF">2020-04-30T06:36:06Z</dcterms:modified>
</cp:coreProperties>
</file>