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72"/>
  </p:notesMasterIdLst>
  <p:sldIdLst>
    <p:sldId id="708" r:id="rId2"/>
    <p:sldId id="301" r:id="rId3"/>
    <p:sldId id="260" r:id="rId4"/>
    <p:sldId id="261" r:id="rId5"/>
    <p:sldId id="724" r:id="rId6"/>
    <p:sldId id="725" r:id="rId7"/>
    <p:sldId id="726" r:id="rId8"/>
    <p:sldId id="727" r:id="rId9"/>
    <p:sldId id="262" r:id="rId10"/>
    <p:sldId id="728" r:id="rId11"/>
    <p:sldId id="729" r:id="rId12"/>
    <p:sldId id="730" r:id="rId13"/>
    <p:sldId id="731" r:id="rId14"/>
    <p:sldId id="732" r:id="rId15"/>
    <p:sldId id="733" r:id="rId16"/>
    <p:sldId id="734" r:id="rId17"/>
    <p:sldId id="735" r:id="rId18"/>
    <p:sldId id="736" r:id="rId19"/>
    <p:sldId id="738" r:id="rId20"/>
    <p:sldId id="739" r:id="rId21"/>
    <p:sldId id="740" r:id="rId22"/>
    <p:sldId id="741" r:id="rId23"/>
    <p:sldId id="742" r:id="rId24"/>
    <p:sldId id="743" r:id="rId25"/>
    <p:sldId id="744" r:id="rId26"/>
    <p:sldId id="745" r:id="rId27"/>
    <p:sldId id="746" r:id="rId28"/>
    <p:sldId id="747" r:id="rId29"/>
    <p:sldId id="748" r:id="rId30"/>
    <p:sldId id="749" r:id="rId31"/>
    <p:sldId id="750" r:id="rId32"/>
    <p:sldId id="752" r:id="rId33"/>
    <p:sldId id="753" r:id="rId34"/>
    <p:sldId id="751" r:id="rId35"/>
    <p:sldId id="754" r:id="rId36"/>
    <p:sldId id="755" r:id="rId37"/>
    <p:sldId id="263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310" r:id="rId51"/>
    <p:sldId id="269" r:id="rId52"/>
    <p:sldId id="271" r:id="rId53"/>
    <p:sldId id="272" r:id="rId54"/>
    <p:sldId id="273" r:id="rId55"/>
    <p:sldId id="274" r:id="rId56"/>
    <p:sldId id="275" r:id="rId57"/>
    <p:sldId id="276" r:id="rId58"/>
    <p:sldId id="710" r:id="rId59"/>
    <p:sldId id="713" r:id="rId60"/>
    <p:sldId id="718" r:id="rId61"/>
    <p:sldId id="714" r:id="rId62"/>
    <p:sldId id="715" r:id="rId63"/>
    <p:sldId id="720" r:id="rId64"/>
    <p:sldId id="716" r:id="rId65"/>
    <p:sldId id="721" r:id="rId66"/>
    <p:sldId id="717" r:id="rId67"/>
    <p:sldId id="711" r:id="rId68"/>
    <p:sldId id="712" r:id="rId69"/>
    <p:sldId id="719" r:id="rId70"/>
    <p:sldId id="300" r:id="rId71"/>
  </p:sldIdLst>
  <p:sldSz cx="12192000" cy="6858000"/>
  <p:notesSz cx="6858000" cy="12192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A520A2-6D15-8F13-2E9F-0137BA355537}">
  <a:tblStyle styleId="{5EA520A2-6D15-8F13-2E9F-0137BA355537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  <a:fill>
          <a:solidFill>
            <a:schemeClr val="accent5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9" autoAdjust="0"/>
    <p:restoredTop sz="94660"/>
  </p:normalViewPr>
  <p:slideViewPr>
    <p:cSldViewPr>
      <p:cViewPr varScale="1">
        <p:scale>
          <a:sx n="115" d="100"/>
          <a:sy n="115" d="100"/>
        </p:scale>
        <p:origin x="232" y="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C0E7F-F5E4-46E7-AECE-F44111327FDE}" type="datetimeFigureOut">
              <a:rPr lang="en-US" smtClean="0"/>
              <a:t>5/14/20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8C567-C546-4433-99FC-C0D3748BA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1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3A391-37F9-4D23-BAC3-E19B61F3A98B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9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5691B-C14F-442E-B819-7145144BB7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9855" y="6240072"/>
            <a:ext cx="10260013" cy="33813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l" defTabSz="914400">
              <a:buNone/>
              <a:tabLst>
                <a:tab pos="9321800" algn="r"/>
              </a:tabLst>
              <a:defRPr sz="1600" b="1"/>
            </a:lvl1pPr>
            <a:lvl2pPr marL="357187" indent="0" algn="ctr">
              <a:buNone/>
              <a:defRPr/>
            </a:lvl2pPr>
            <a:lvl3pPr marL="642938" indent="0" algn="ctr">
              <a:buNone/>
              <a:defRPr/>
            </a:lvl3pPr>
            <a:lvl4pPr marL="900113" indent="0" algn="ctr">
              <a:buNone/>
              <a:defRPr/>
            </a:lvl4pPr>
            <a:lvl5pPr marL="1071562" indent="0" algn="ctr">
              <a:buNone/>
              <a:defRPr/>
            </a:lvl5pPr>
          </a:lstStyle>
          <a:p>
            <a:pPr lvl="0"/>
            <a:r>
              <a:rPr lang="en-US" dirty="0"/>
              <a:t>Click to edit Master location style</a:t>
            </a:r>
          </a:p>
        </p:txBody>
      </p:sp>
    </p:spTree>
    <p:extLst>
      <p:ext uri="{BB962C8B-B14F-4D97-AF65-F5344CB8AC3E}">
        <p14:creationId xmlns:p14="http://schemas.microsoft.com/office/powerpoint/2010/main" val="1586752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812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9F2D7CD-B011-4367-A8B1-F7FD3FDA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72CCCF0-7465-4118-8C0F-946450E68E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9834705" cy="5146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30367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799" y="1278321"/>
            <a:ext cx="4674821" cy="525583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ECFEE2-CE70-496C-B424-6F282209B7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38959" y="1278321"/>
            <a:ext cx="4674820" cy="525583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4480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5660" y="1163106"/>
            <a:ext cx="4826000" cy="668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163105"/>
            <a:ext cx="4826000" cy="668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5F990B-26DF-49D0-94B4-2DA5C0F84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991101"/>
            <a:ext cx="4826000" cy="454305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7259FA-5BB6-4111-B130-B68F31B907A4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65660" y="1991101"/>
            <a:ext cx="4826000" cy="454305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030D0E-33E2-4EB7-9E48-7DCFBBB2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80509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-1"/>
            <a:ext cx="10404768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56848"/>
      </p:ext>
    </p:extLst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132404"/>
      </p:ext>
    </p:extLst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39920"/>
            <a:ext cx="9601200" cy="5294235"/>
          </a:xfrm>
        </p:spPr>
        <p:txBody>
          <a:bodyPr/>
          <a:lstStyle>
            <a:lvl1pPr marL="357188" marR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 sz="2400" b="0">
                <a:latin typeface="Calibri" pitchFamily="34" charset="0"/>
              </a:defRPr>
            </a:lvl1pPr>
            <a:lvl2pPr marL="628650" marR="0" indent="-2714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200" b="0">
                <a:latin typeface="Calibri" pitchFamily="34" charset="0"/>
              </a:defRPr>
            </a:lvl2pPr>
            <a:lvl3pPr marL="900113" marR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2000" b="0">
                <a:latin typeface="Calibri" pitchFamily="34" charset="0"/>
              </a:defRPr>
            </a:lvl3pPr>
            <a:lvl4pPr marL="1071563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b="0">
                <a:latin typeface="Calibri" pitchFamily="34" charset="0"/>
              </a:defRPr>
            </a:lvl4pPr>
            <a:lvl5pPr marL="1257300" marR="0" indent="-185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1800" b="0"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69276"/>
      </p:ext>
    </p:extLst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2_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028826" y="-1"/>
            <a:ext cx="10170583" cy="755003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574800" y="1278321"/>
            <a:ext cx="4826000" cy="5255830"/>
          </a:xfrm>
        </p:spPr>
        <p:txBody>
          <a:bodyPr/>
          <a:lstStyle>
            <a:lvl1pPr>
              <a:defRPr sz="2100" b="0">
                <a:latin typeface="Calibri"/>
              </a:defRPr>
            </a:lvl1pPr>
            <a:lvl2pPr>
              <a:defRPr sz="1800" b="0">
                <a:latin typeface="Calibri"/>
              </a:defRPr>
            </a:lvl2pPr>
            <a:lvl3pPr>
              <a:defRPr sz="1500" b="0">
                <a:latin typeface="Calibri"/>
              </a:defRPr>
            </a:lvl3pPr>
            <a:lvl4pPr>
              <a:defRPr sz="1350" b="0">
                <a:latin typeface="Calibri"/>
              </a:defRPr>
            </a:lvl4pPr>
            <a:lvl5pPr>
              <a:defRPr sz="1350" b="0">
                <a:latin typeface="Calibr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769100" y="1278321"/>
            <a:ext cx="4826000" cy="5255829"/>
          </a:xfrm>
        </p:spPr>
        <p:txBody>
          <a:bodyPr/>
          <a:lstStyle>
            <a:lvl1pPr>
              <a:defRPr sz="2100" b="0">
                <a:latin typeface="Calibri"/>
              </a:defRPr>
            </a:lvl1pPr>
            <a:lvl2pPr>
              <a:defRPr sz="1800" b="0">
                <a:latin typeface="Calibri"/>
              </a:defRPr>
            </a:lvl2pPr>
            <a:lvl3pPr>
              <a:defRPr sz="1500" b="0">
                <a:latin typeface="Calibri"/>
              </a:defRPr>
            </a:lvl3pPr>
            <a:lvl4pPr>
              <a:defRPr sz="1350" b="0">
                <a:latin typeface="Calibri"/>
              </a:defRPr>
            </a:lvl4pPr>
            <a:lvl5pPr>
              <a:defRPr sz="1350" b="0">
                <a:latin typeface="Calibri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1414124"/>
      </p:ext>
    </p:extLst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EDFBFB"/>
            </a:gs>
            <a:gs pos="7000">
              <a:schemeClr val="bg1">
                <a:lumMod val="6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6447" y="-2"/>
            <a:ext cx="12199408" cy="755003"/>
          </a:xfrm>
          <a:prstGeom prst="rect">
            <a:avLst/>
          </a:prstGeom>
          <a:gradFill flip="none" rotWithShape="1">
            <a:gsLst>
              <a:gs pos="0">
                <a:srgbClr val="34CCCC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54000" dist="762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-1"/>
            <a:ext cx="10523008" cy="7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lowchart: Manual Input 2"/>
          <p:cNvSpPr/>
          <p:nvPr/>
        </p:nvSpPr>
        <p:spPr bwMode="auto">
          <a:xfrm rot="16200000" flipV="1">
            <a:off x="-2598984" y="3353985"/>
            <a:ext cx="6112368" cy="914400"/>
          </a:xfrm>
          <a:prstGeom prst="flowChartManualInput">
            <a:avLst/>
          </a:prstGeom>
          <a:gradFill>
            <a:gsLst>
              <a:gs pos="1000">
                <a:srgbClr val="34CCCC"/>
              </a:gs>
              <a:gs pos="100000">
                <a:schemeClr val="bg1"/>
              </a:gs>
            </a:gsLst>
            <a:lin ang="0" scaled="1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8F8FF1-0B45-4E08-8B9C-62A8E779F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3377" y="1253330"/>
            <a:ext cx="9876133" cy="5094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5B2A3-C687-4020-B45B-EAB6144B85AA}"/>
              </a:ext>
            </a:extLst>
          </p:cNvPr>
          <p:cNvSpPr txBox="1"/>
          <p:nvPr/>
        </p:nvSpPr>
        <p:spPr>
          <a:xfrm>
            <a:off x="914401" y="6642754"/>
            <a:ext cx="10635109" cy="230834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</p:spPr>
        <p:txBody>
          <a:bodyPr wrap="square" rtlCol="0" anchor="ctr">
            <a:spAutoFit/>
          </a:bodyPr>
          <a:lstStyle/>
          <a:p>
            <a:pPr marL="712788" indent="0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5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400" b="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n-ea"/>
          <a:cs typeface="+mn-cs"/>
        </a:defRPr>
      </a:lvl1pPr>
      <a:lvl2pPr marL="628650" indent="-2714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200" b="0">
          <a:solidFill>
            <a:schemeClr val="tx1"/>
          </a:solidFill>
          <a:latin typeface="Calibri" pitchFamily="34" charset="0"/>
        </a:defRPr>
      </a:lvl2pPr>
      <a:lvl3pPr marL="900113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0">
          <a:solidFill>
            <a:schemeClr val="tx1"/>
          </a:solidFill>
          <a:latin typeface="Calibri" pitchFamily="34" charset="0"/>
        </a:defRPr>
      </a:lvl3pPr>
      <a:lvl4pPr marL="1071563" indent="-17145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umimoji="1" b="0">
          <a:solidFill>
            <a:schemeClr val="tx1"/>
          </a:solidFill>
          <a:latin typeface="Calibri" pitchFamily="34" charset="0"/>
        </a:defRPr>
      </a:lvl4pPr>
      <a:lvl5pPr marL="1257300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800" b="0">
          <a:solidFill>
            <a:schemeClr val="tx1"/>
          </a:solidFill>
          <a:latin typeface="Calibri" pitchFamily="34" charset="0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botslife.com/@adicuco?source=post_page-----45ce1d3c0ab5----------------------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ole.actions.google.com/u/0/" TargetMode="External"/><Relationship Id="rId2" Type="http://schemas.openxmlformats.org/officeDocument/2006/relationships/hyperlink" Target="https://codelabs.developers.google.com/codelabs/actions-1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cloud.google.com/functions/docs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06.08909" TargetMode="External"/><Relationship Id="rId2" Type="http://schemas.openxmlformats.org/officeDocument/2006/relationships/hyperlink" Target="https://github.com/rkadlec/ubuntu-ranking-dataset-creator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tk.org/api/nltk.stem.html#module-nltk.stem.snowball" TargetMode="External"/><Relationship Id="rId2" Type="http://schemas.openxmlformats.org/officeDocument/2006/relationships/hyperlink" Target="http://www.nltk.org/api/nltk.tokenize.html#module-nltk.tokenize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nltk.org/" TargetMode="External"/><Relationship Id="rId4" Type="http://schemas.openxmlformats.org/officeDocument/2006/relationships/hyperlink" Target="http://www.nltk.org/api/nltk.stem.html#module-nltk.stem.wordnet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0.037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/projects/glove/" TargetMode="External"/><Relationship Id="rId2" Type="http://schemas.openxmlformats.org/officeDocument/2006/relationships/hyperlink" Target="https://en.wikipedia.org/wiki/Word_embedding" TargetMode="Externa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ensorflow/tensorflow/blob/master/tensorflow/core/example/example.proto" TargetMode="External"/><Relationship Id="rId2" Type="http://schemas.openxmlformats.org/officeDocument/2006/relationships/hyperlink" Target="https://github.com/rkadlec/ubuntu-ranking-dataset-creator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github.com/dennybritz/chatbot-retrieval/blob/master/scripts/prepare_data.py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nsorflow.org/api_docs/python/tf/contrib/metrics/streaming_sparse_recall_at_k" TargetMode="Externa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dialogflow/docs/intents-actions-parameters#actions" TargetMode="External"/><Relationship Id="rId7" Type="http://schemas.openxmlformats.org/officeDocument/2006/relationships/image" Target="../media/image2.tiff"/><Relationship Id="rId2" Type="http://schemas.openxmlformats.org/officeDocument/2006/relationships/hyperlink" Target="https://cloud.google.com/dialogflow/docs/intents-training-phrase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loud.google.com/dialogflow/docs/contexts-follow-up-intents" TargetMode="External"/><Relationship Id="rId5" Type="http://schemas.openxmlformats.org/officeDocument/2006/relationships/hyperlink" Target="https://cloud.google.com/dialogflow/docs/intents-responses" TargetMode="External"/><Relationship Id="rId4" Type="http://schemas.openxmlformats.org/officeDocument/2006/relationships/hyperlink" Target="https://cloud.google.com/dialogflow/docs/intents-actions-parameters#params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arxiv.org/abs/1409.3215" TargetMode="Externa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ai.facebook.com/blog/state-of-the-art-open-source-chatbot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1.01241" TargetMode="External"/><Relationship Id="rId2" Type="http://schemas.openxmlformats.org/officeDocument/2006/relationships/hyperlink" Target="https://arxiv.org/abs/1801.07243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.facebook.com/l.php?u=https%3A%2F%2Farxiv.org%2Fabs%2F1811.00207&amp;h=AT0MPiA6TxKYg6gikx0jIqMOBAoh2sfphtIwzSa-lWwLbApppU86e7CGuU3-AKo16wFJAzgvqfJ-b4KBP0xVzeYH8Q6wghdHrWsiin4KlUvH3wDEMUurUAgxzXBjBkJSDtobvrVE" TargetMode="External"/><Relationship Id="rId4" Type="http://schemas.openxmlformats.org/officeDocument/2006/relationships/hyperlink" Target="https://arxiv.org/abs/1811.00207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01.09977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>
                <a:effectLst/>
              </a:rPr>
              <a:t>Chatbots: Experiments</a:t>
            </a: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Human Language Technologies</a:t>
            </a:r>
          </a:p>
          <a:p>
            <a:pPr>
              <a:defRPr/>
            </a:pPr>
            <a:r>
              <a:rPr lang="en-US" i="1" dirty="0">
                <a:latin typeface="+mj-lt"/>
              </a:rPr>
              <a:t>Giuseppe Attardi</a:t>
            </a:r>
          </a:p>
          <a:p>
            <a:pPr>
              <a:defRPr/>
            </a:pPr>
            <a:r>
              <a:rPr lang="en-US" sz="2400" i="1" dirty="0" err="1">
                <a:latin typeface="+mj-lt"/>
              </a:rPr>
              <a:t>Dipartimento</a:t>
            </a:r>
            <a:r>
              <a:rPr lang="en-US" sz="2400" i="1" dirty="0">
                <a:latin typeface="+mj-lt"/>
              </a:rPr>
              <a:t> di Informatica</a:t>
            </a:r>
          </a:p>
          <a:p>
            <a:pPr>
              <a:defRPr/>
            </a:pPr>
            <a:r>
              <a:rPr lang="en-US" sz="2400" i="1" dirty="0" err="1">
                <a:latin typeface="+mj-lt"/>
              </a:rPr>
              <a:t>Università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di</a:t>
            </a:r>
            <a:r>
              <a:rPr lang="en-US" sz="2400" i="1" dirty="0">
                <a:latin typeface="+mj-lt"/>
              </a:rPr>
              <a:t> Pisa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B1947-6967-4791-914F-12ECC53166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9115642" y="115887"/>
            <a:ext cx="1090181" cy="1256502"/>
            <a:chOff x="419" y="2976"/>
            <a:chExt cx="959" cy="1057"/>
          </a:xfrm>
        </p:grpSpPr>
        <p:pic>
          <p:nvPicPr>
            <p:cNvPr id="3077" name="Picture 7" descr="cherubin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" y="2976"/>
              <a:ext cx="82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8"/>
            <p:cNvSpPr txBox="1">
              <a:spLocks noChangeArrowheads="1"/>
            </p:cNvSpPr>
            <p:nvPr/>
          </p:nvSpPr>
          <p:spPr bwMode="auto">
            <a:xfrm>
              <a:off x="419" y="3839"/>
              <a:ext cx="9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6699"/>
                  </a:solidFill>
                  <a:latin typeface="Palatino Linotype" pitchFamily="18" charset="0"/>
                </a:rPr>
                <a:t>Università di Pisa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52DF-87E8-F843-AB55-8F0F6ADB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Create Agent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586086-38B5-3742-A640-9F9360A39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8" y="2137274"/>
            <a:ext cx="4518372" cy="2383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B37450-2C6A-6640-A5A4-11BFC4029472}"/>
              </a:ext>
            </a:extLst>
          </p:cNvPr>
          <p:cNvSpPr/>
          <p:nvPr/>
        </p:nvSpPr>
        <p:spPr>
          <a:xfrm>
            <a:off x="832008" y="6546830"/>
            <a:ext cx="11359992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Tutorial by </a:t>
            </a:r>
            <a:r>
              <a:rPr lang="en-IT" altLang="en-IT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Adi Cucolaș</a:t>
            </a:r>
            <a:endParaRPr lang="en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67B6781-BF4F-034F-B5F7-F94D8695F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92387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altLang="en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dium-content-sans-serif-font"/>
              </a:rPr>
              <a:t>  </a:t>
            </a:r>
            <a:r>
              <a:rPr kumimoji="0" lang="en-IT" altLang="en-IT" sz="3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dium-content-sans-serif-font"/>
              </a:rPr>
              <a:t>      </a:t>
            </a:r>
            <a:endParaRPr kumimoji="0" lang="en-IT" altLang="en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023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3F4E-204D-954C-BE99-91880CA8F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the bot say hello</a:t>
            </a:r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415E5-FBC5-5043-8407-DA51F7A5E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2514600"/>
            <a:ext cx="6896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6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0505-2C1D-5D41-82BC-49E31648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037487-FD58-8746-9B0F-2A62ED4CE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2204864"/>
            <a:ext cx="6680200" cy="3848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F294F8-24B1-5C4A-89F2-C944CBC2ECCC}"/>
              </a:ext>
            </a:extLst>
          </p:cNvPr>
          <p:cNvSpPr/>
          <p:nvPr/>
        </p:nvSpPr>
        <p:spPr>
          <a:xfrm>
            <a:off x="1797656" y="1187545"/>
            <a:ext cx="9698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medium-content-serif-font"/>
              </a:rPr>
              <a:t>Add ‘hello’ and ‘hi’ to the </a:t>
            </a:r>
            <a:r>
              <a:rPr lang="en-GB" sz="2400" b="1" dirty="0">
                <a:latin typeface="medium-content-serif-font"/>
              </a:rPr>
              <a:t>Training phrases</a:t>
            </a:r>
            <a:r>
              <a:rPr lang="en-GB" sz="2400" dirty="0">
                <a:latin typeface="medium-content-serif-font"/>
              </a:rPr>
              <a:t> by typing them in the text form 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2284402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5A013-59AC-4240-8B30-1E2BAB9B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F3167-400F-0A4B-946F-6FF08FB9C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765300"/>
            <a:ext cx="6438900" cy="332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F6B33-1AD1-894E-9D95-9F56E4559EEB}"/>
              </a:ext>
            </a:extLst>
          </p:cNvPr>
          <p:cNvSpPr/>
          <p:nvPr/>
        </p:nvSpPr>
        <p:spPr>
          <a:xfrm>
            <a:off x="1765914" y="1090874"/>
            <a:ext cx="800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medium-content-serif-font"/>
              </a:rPr>
              <a:t>go down to </a:t>
            </a:r>
            <a:r>
              <a:rPr lang="en-GB" sz="2400" b="1" dirty="0">
                <a:latin typeface="medium-content-serif-font"/>
              </a:rPr>
              <a:t>Responses</a:t>
            </a:r>
            <a:r>
              <a:rPr lang="en-GB" sz="2400" dirty="0">
                <a:latin typeface="medium-content-serif-font"/>
              </a:rPr>
              <a:t> and delete the current ones.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73716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539A7-19DA-5448-9938-B61814D60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CC8AD-F15E-5644-BB2B-4CD06A5A0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2654300"/>
            <a:ext cx="2692400" cy="1549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BFDF41-982F-1A4A-ACCF-8CF29A41E7B0}"/>
              </a:ext>
            </a:extLst>
          </p:cNvPr>
          <p:cNvSpPr/>
          <p:nvPr/>
        </p:nvSpPr>
        <p:spPr>
          <a:xfrm>
            <a:off x="1631504" y="1366097"/>
            <a:ext cx="682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medium-content-serif-font"/>
              </a:rPr>
              <a:t>Press on </a:t>
            </a:r>
            <a:r>
              <a:rPr lang="en-GB" sz="2400" b="1" dirty="0">
                <a:latin typeface="medium-content-serif-font"/>
              </a:rPr>
              <a:t>ADD RESPONSES</a:t>
            </a:r>
            <a:r>
              <a:rPr lang="en-GB" sz="2400" dirty="0">
                <a:latin typeface="medium-content-serif-font"/>
              </a:rPr>
              <a:t> and then on </a:t>
            </a:r>
            <a:r>
              <a:rPr lang="en-GB" sz="2400" b="1" dirty="0">
                <a:latin typeface="medium-content-serif-font"/>
              </a:rPr>
              <a:t>Text response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960364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5A9A-D2A1-1949-838D-20992494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4CCE65-18A1-3945-AA6C-DAE0617C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0" y="2171700"/>
            <a:ext cx="6565900" cy="251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28CB4E-067F-D242-82FC-2426614D8A71}"/>
              </a:ext>
            </a:extLst>
          </p:cNvPr>
          <p:cNvSpPr/>
          <p:nvPr/>
        </p:nvSpPr>
        <p:spPr>
          <a:xfrm>
            <a:off x="1794640" y="1170963"/>
            <a:ext cx="883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medium-content-serif-font"/>
              </a:rPr>
              <a:t>Add a proper response. This is the first message the user will receive from the bot. </a:t>
            </a: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207415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F9DD-8A1D-AE43-8B7C-E356A06B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Save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C76CD-9FCB-0F47-AFD5-03D3E6DE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3200400"/>
            <a:ext cx="5588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94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761D-FA59-0D44-A414-9F60ADFF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Try it out</a:t>
            </a:r>
            <a:endParaRPr lang="en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A1DDB0-C2DF-EA47-8450-076F1A9D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301" y="2060848"/>
            <a:ext cx="4387892" cy="2304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D0CABE-87E2-5641-A84F-291D9A561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659" y="2070100"/>
            <a:ext cx="4818171" cy="30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3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EF05-A780-4B4E-AA2E-C7E6F0D5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Create Intent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6BBF5-6BED-0741-824E-012DB6F7F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844824"/>
            <a:ext cx="5803900" cy="48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4FA03C-DB9D-6B47-9945-78A35C9CC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3417246"/>
            <a:ext cx="56007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89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A7929C-7388-4F4A-A604-4BEA7ADE1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Training phrases</a:t>
            </a:r>
            <a:endParaRPr lang="en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511FF-E582-F84D-B4B2-0DBC574311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4419601" cy="2227490"/>
          </a:xfrm>
        </p:spPr>
        <p:txBody>
          <a:bodyPr/>
          <a:lstStyle/>
          <a:p>
            <a:r>
              <a:rPr lang="en-GB" i="1" dirty="0">
                <a:effectLst/>
              </a:rPr>
              <a:t>“Book a table”</a:t>
            </a: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“Make reservations”</a:t>
            </a: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“Reserve a table”</a:t>
            </a:r>
            <a:endParaRPr lang="en-GB" dirty="0">
              <a:effectLst/>
            </a:endParaRPr>
          </a:p>
          <a:p>
            <a:pPr marL="0" indent="0">
              <a:buNone/>
            </a:pP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3CE30-8CB9-D841-81BC-0D9D270DE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201510"/>
            <a:ext cx="5167069" cy="20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9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18C8E2-856D-4BE8-ADAA-953EB7898B4C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Template-based with </a:t>
            </a:r>
            <a:r>
              <a:rPr lang="en-US" dirty="0" err="1"/>
              <a:t>DialogFlow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39AE250-C3BE-48E1-BA55-02DABD46B882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41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61C76-7018-034C-B738-BD57F5F3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Add Response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0C5C64-751B-A74A-A91F-80E4C867B0A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683216" y="1772816"/>
            <a:ext cx="4754263" cy="288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392C5-550B-664A-8DDF-45F32010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1612776"/>
            <a:ext cx="3403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48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0706A-DAA9-CC41-A923-07177F20C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Specify Guests and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797F2-6988-A440-9E7A-9F979EDDA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44" y="908720"/>
            <a:ext cx="3746500" cy="280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B3538-8A2B-5747-947C-6328D5F51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3429000"/>
            <a:ext cx="8534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6AC1-319B-214C-8CBB-2D206A0C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5C512-85ED-854D-A629-E5A36E34A6A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We are going to use 3 of the system entities:</a:t>
            </a:r>
          </a:p>
          <a:p>
            <a:r>
              <a:rPr lang="en-GB" dirty="0">
                <a:effectLst/>
              </a:rPr>
              <a:t>@</a:t>
            </a:r>
            <a:r>
              <a:rPr lang="en-GB" dirty="0" err="1">
                <a:effectLst/>
              </a:rPr>
              <a:t>sys.number</a:t>
            </a:r>
            <a:r>
              <a:rPr lang="en-GB" dirty="0">
                <a:effectLst/>
              </a:rPr>
              <a:t> — for the number of guests</a:t>
            </a:r>
          </a:p>
          <a:p>
            <a:r>
              <a:rPr lang="en-GB" dirty="0">
                <a:effectLst/>
              </a:rPr>
              <a:t>@</a:t>
            </a:r>
            <a:r>
              <a:rPr lang="en-GB" dirty="0" err="1">
                <a:effectLst/>
              </a:rPr>
              <a:t>sys.date</a:t>
            </a:r>
            <a:r>
              <a:rPr lang="en-GB" dirty="0">
                <a:effectLst/>
              </a:rPr>
              <a:t> — for the date of the booking</a:t>
            </a:r>
          </a:p>
          <a:p>
            <a:r>
              <a:rPr lang="en-GB" dirty="0">
                <a:effectLst/>
              </a:rPr>
              <a:t>@</a:t>
            </a:r>
            <a:r>
              <a:rPr lang="en-GB" dirty="0" err="1">
                <a:effectLst/>
              </a:rPr>
              <a:t>sys.time</a:t>
            </a:r>
            <a:r>
              <a:rPr lang="en-GB" dirty="0">
                <a:effectLst/>
              </a:rPr>
              <a:t> — for the time of the booking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02523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B9C8-C2D4-1D45-BA66-365DD0CB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Add new training phrases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F3D9E-AF18-3D41-811C-803D14CFDC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4203577" cy="514627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The new phrases should include the date of the reservation, like:</a:t>
            </a:r>
          </a:p>
          <a:p>
            <a:r>
              <a:rPr lang="en-GB" i="1" dirty="0">
                <a:effectLst/>
              </a:rPr>
              <a:t>“Book a table for 3”</a:t>
            </a: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“Make reservations for 5”</a:t>
            </a:r>
            <a:endParaRPr lang="en-GB" dirty="0">
              <a:effectLst/>
            </a:endParaRPr>
          </a:p>
          <a:p>
            <a:r>
              <a:rPr lang="en-GB" i="1" dirty="0">
                <a:effectLst/>
              </a:rPr>
              <a:t>“Reserve a table for 2”</a:t>
            </a:r>
            <a:endParaRPr lang="en-GB" dirty="0">
              <a:effectLst/>
            </a:endParaRPr>
          </a:p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78325-A17B-0D4C-AE01-1D696E520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09" y="1340768"/>
            <a:ext cx="582397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2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4586-9DD6-9A4E-BB41-5E3078605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Change the parameter’s name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BCF0E-D3A0-1B48-AED6-4436A590C8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2979441" cy="514627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Go to </a:t>
            </a:r>
            <a:r>
              <a:rPr lang="en-GB" b="1" dirty="0">
                <a:effectLst/>
              </a:rPr>
              <a:t>Action and parameters</a:t>
            </a:r>
            <a:r>
              <a:rPr lang="en-GB" dirty="0">
                <a:effectLst/>
              </a:rPr>
              <a:t> section and just press on the parameter name and edit it.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F15C1-E8E9-FF4E-A1EB-E2F0ABF0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1484784"/>
            <a:ext cx="569093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45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9D3F-EA39-E841-92F4-C536894F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prompts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D4391-4A32-D34B-92E5-EA102FAE149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4419601" cy="5146270"/>
          </a:xfrm>
        </p:spPr>
        <p:txBody>
          <a:bodyPr/>
          <a:lstStyle/>
          <a:p>
            <a:r>
              <a:rPr lang="en-GB" dirty="0">
                <a:effectLst/>
              </a:rPr>
              <a:t>In case a user only asks to </a:t>
            </a:r>
            <a:r>
              <a:rPr lang="en-GB" i="1" dirty="0">
                <a:effectLst/>
              </a:rPr>
              <a:t>“book a table” </a:t>
            </a:r>
            <a:r>
              <a:rPr lang="en-GB" dirty="0">
                <a:effectLst/>
              </a:rPr>
              <a:t>without specifying the number of guests from the start, we still need to get that information somehow. The best way to do it is to simply prompt the use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C2796-6B32-3640-B715-5607E3C5C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1225484"/>
            <a:ext cx="553021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05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F1902-AF34-0B48-95C8-77EE659D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7969-CFA3-2848-8ACE-9B112C46EA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4059561" cy="5146270"/>
          </a:xfrm>
        </p:spPr>
        <p:txBody>
          <a:bodyPr/>
          <a:lstStyle/>
          <a:p>
            <a:r>
              <a:rPr lang="en-GB" dirty="0"/>
              <a:t>press on Define prompts, add relevant questions and press ENTER after each of them.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EDA956-A6A5-9F4D-81B2-2603DDE64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2" y="1340768"/>
            <a:ext cx="4780010" cy="341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20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7F992-FDD2-6D46-903C-5C2FCE42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Update the responses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A1DE-A23D-9444-B2F5-A28F5AE236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4059561" cy="5146270"/>
          </a:xfrm>
        </p:spPr>
        <p:txBody>
          <a:bodyPr/>
          <a:lstStyle/>
          <a:p>
            <a:r>
              <a:rPr lang="en-GB" dirty="0">
                <a:effectLst/>
              </a:rPr>
              <a:t>To add the value of the </a:t>
            </a:r>
            <a:r>
              <a:rPr lang="en-GB" b="1" dirty="0">
                <a:effectLst/>
              </a:rPr>
              <a:t>guests </a:t>
            </a:r>
            <a:r>
              <a:rPr lang="en-GB" dirty="0">
                <a:effectLst/>
              </a:rPr>
              <a:t>parameter, use </a:t>
            </a:r>
            <a:r>
              <a:rPr lang="en-GB" b="1" dirty="0">
                <a:effectLst/>
              </a:rPr>
              <a:t>$guests</a:t>
            </a:r>
            <a:r>
              <a:rPr lang="en-GB" dirty="0">
                <a:effectLst/>
              </a:rPr>
              <a:t> in the responses.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50D1B-73A3-3842-B8EF-D002DC9CE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2" y="1268760"/>
            <a:ext cx="472307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57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B685-AAA5-1047-83DF-CB928F05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</a:t>
            </a:r>
            <a:r>
              <a:rPr lang="en-GB" dirty="0"/>
              <a:t>r</a:t>
            </a:r>
            <a:r>
              <a:rPr lang="en-IT" dirty="0"/>
              <a:t>y it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F577-20CB-E746-AE6A-C554AE4F8CD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3987553" cy="5146270"/>
          </a:xfrm>
        </p:spPr>
        <p:txBody>
          <a:bodyPr/>
          <a:lstStyle/>
          <a:p>
            <a:r>
              <a:rPr lang="en-GB" dirty="0">
                <a:effectLst/>
              </a:rPr>
              <a:t>you should be able to see both responses.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7042B-1CD4-5A49-AB4D-C0D6B71C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075" y="1202582"/>
            <a:ext cx="4500317" cy="301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7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27065-219F-854A-9BB5-6CEFE2D7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IT" dirty="0"/>
              <a:t>Fullfillment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01F8A-2003-4546-973F-8CF0309D0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799" y="1278321"/>
            <a:ext cx="4674821" cy="5255830"/>
          </a:xfrm>
        </p:spPr>
        <p:txBody>
          <a:bodyPr>
            <a:normAutofit/>
          </a:bodyPr>
          <a:lstStyle/>
          <a:p>
            <a:r>
              <a:rPr lang="en-GB" dirty="0">
                <a:effectLst/>
              </a:rPr>
              <a:t>Each Intent can have </a:t>
            </a:r>
            <a:r>
              <a:rPr lang="en-GB" dirty="0" err="1">
                <a:effectLst/>
              </a:rPr>
              <a:t>fulfillment</a:t>
            </a:r>
            <a:r>
              <a:rPr lang="en-GB" dirty="0">
                <a:effectLst/>
              </a:rPr>
              <a:t> enabled which enables to pass information into a web service and get a result from it. When the Intent is triggered by a user’s input, if the </a:t>
            </a:r>
            <a:r>
              <a:rPr lang="en-GB" dirty="0" err="1">
                <a:effectLst/>
              </a:rPr>
              <a:t>fulfillment</a:t>
            </a:r>
            <a:r>
              <a:rPr lang="en-GB" dirty="0">
                <a:effectLst/>
              </a:rPr>
              <a:t> is enabled, then a function will also trigger in the backend. Each Intent can have parameters for extracting information from user inputs, this are the entities used in the training phrases so far.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53D5D-3DB9-F24B-B32E-7D8C8CD5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70" y="1271073"/>
            <a:ext cx="4674820" cy="237247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730F2A-A636-0A47-A2EC-3436B703D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86" y="4191975"/>
            <a:ext cx="4498465" cy="128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64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Build Actions with Google Assistant</a:t>
            </a:r>
            <a:endParaRPr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Experiment with </a:t>
            </a:r>
            <a:r>
              <a:rPr lang="en-US" dirty="0" err="1"/>
              <a:t>Dialogflow</a:t>
            </a:r>
            <a:r>
              <a:rPr lang="en-US" dirty="0"/>
              <a:t>:</a:t>
            </a:r>
            <a:endParaRPr dirty="0"/>
          </a:p>
          <a:p>
            <a:pPr lvl="1">
              <a:defRPr/>
            </a:pPr>
            <a:r>
              <a:rPr lang="en-US" u="sng" dirty="0">
                <a:hlinkClick r:id="rId2"/>
              </a:rPr>
              <a:t>https://codelabs.developers.google.com/codelabs/actions-1</a:t>
            </a:r>
            <a:endParaRPr lang="en-US" dirty="0"/>
          </a:p>
          <a:p>
            <a:pPr lvl="1">
              <a:defRPr/>
            </a:pPr>
            <a:r>
              <a:rPr lang="en-US" u="sng" dirty="0">
                <a:hlinkClick r:id="rId2"/>
              </a:rPr>
              <a:t>https://codelabs.developers.google.com/codelabs/actions-2</a:t>
            </a:r>
            <a:endParaRPr lang="en-US" dirty="0"/>
          </a:p>
          <a:p>
            <a:pPr>
              <a:defRPr/>
            </a:pPr>
            <a:r>
              <a:rPr lang="en-US" dirty="0"/>
              <a:t>Actions Console</a:t>
            </a:r>
            <a:endParaRPr dirty="0"/>
          </a:p>
          <a:p>
            <a:pPr lvl="1">
              <a:defRPr/>
            </a:pPr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https://console.actions.google.com/u/0/</a:t>
            </a:r>
            <a:endParaRPr lang="en-US" u="sng" dirty="0"/>
          </a:p>
          <a:p>
            <a:pPr>
              <a:defRPr/>
            </a:pPr>
            <a:r>
              <a:rPr lang="en-US" dirty="0"/>
              <a:t>Tutorial</a:t>
            </a:r>
          </a:p>
          <a:p>
            <a:pPr lvl="1">
              <a:defRPr/>
            </a:pPr>
            <a:r>
              <a:rPr lang="en-US" dirty="0"/>
              <a:t>https://</a:t>
            </a:r>
            <a:r>
              <a:rPr lang="en-US" dirty="0" err="1"/>
              <a:t>chatbotslife.com</a:t>
            </a:r>
            <a:r>
              <a:rPr lang="en-US" dirty="0"/>
              <a:t>/dialogflow-restaurant-bot-tutorial-1-45ce1d3c0ab5</a:t>
            </a:r>
          </a:p>
        </p:txBody>
      </p:sp>
    </p:spTree>
    <p:extLst>
      <p:ext uri="{BB962C8B-B14F-4D97-AF65-F5344CB8AC3E}">
        <p14:creationId xmlns:p14="http://schemas.microsoft.com/office/powerpoint/2010/main" val="4006367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DF10D-35DF-404F-8AD2-5E419838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Cloud Functions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F75F-F762-194A-9C8E-9BE401F3A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799" y="1124744"/>
            <a:ext cx="9129713" cy="1872207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effectLst/>
              </a:rPr>
              <a:t>The </a:t>
            </a:r>
            <a:r>
              <a:rPr lang="en-GB" i="1" dirty="0">
                <a:effectLst/>
              </a:rPr>
              <a:t>inline editor</a:t>
            </a:r>
            <a:r>
              <a:rPr lang="en-GB" dirty="0">
                <a:effectLst/>
              </a:rPr>
              <a:t> allows creating </a:t>
            </a:r>
            <a:r>
              <a:rPr lang="en-GB" dirty="0" err="1">
                <a:effectLst/>
              </a:rPr>
              <a:t>fulfillment</a:t>
            </a:r>
            <a:r>
              <a:rPr lang="en-GB" dirty="0">
                <a:effectLst/>
              </a:rPr>
              <a:t> code and deploy it to </a:t>
            </a:r>
            <a:r>
              <a:rPr lang="en-GB" dirty="0">
                <a:effectLst/>
                <a:hlinkClick r:id="rId2"/>
              </a:rPr>
              <a:t>Cloud Functions</a:t>
            </a:r>
            <a:r>
              <a:rPr lang="en-GB" dirty="0">
                <a:effectLst/>
              </a:rPr>
              <a:t>. </a:t>
            </a:r>
            <a:endParaRPr lang="en-GB" dirty="0"/>
          </a:p>
          <a:p>
            <a:r>
              <a:rPr lang="en-GB" dirty="0"/>
              <a:t>Enable the Inline Editor</a:t>
            </a:r>
          </a:p>
          <a:p>
            <a:pPr lvl="1"/>
            <a:r>
              <a:rPr lang="en-GB" dirty="0"/>
              <a:t>This simplifies the process of developing a bot by not having to create a server and host it.</a:t>
            </a:r>
          </a:p>
          <a:p>
            <a:pPr lvl="1"/>
            <a:r>
              <a:rPr lang="en-GB" dirty="0"/>
              <a:t>However, you need to have a billing account on Google Cloud to use this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49724-1256-B549-9A2B-5A87A8911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249" y="3695303"/>
            <a:ext cx="5730780" cy="17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4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F80C-F613-5D47-8CDE-1A265DC2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a function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E49EF-E770-C64E-BEF6-9C3590A2D0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locate the position where the code should be.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13B76-C123-E545-B58C-11154AE2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3" y="1120356"/>
            <a:ext cx="4674820" cy="5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8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3583-685D-9A46-8142-9D55E62B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Map the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9D34F-788E-CA4E-B0F7-B85BDDCB3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799" y="4661941"/>
            <a:ext cx="8193609" cy="1872209"/>
          </a:xfrm>
        </p:spPr>
        <p:txBody>
          <a:bodyPr/>
          <a:lstStyle/>
          <a:p>
            <a:r>
              <a:rPr lang="en-GB" dirty="0">
                <a:effectLst/>
              </a:rPr>
              <a:t>the function has to be mapped to the booking Intent using the Intent’s name (</a:t>
            </a:r>
            <a:r>
              <a:rPr lang="en-GB" b="1" dirty="0" err="1">
                <a:effectLst/>
              </a:rPr>
              <a:t>restaurant.booking.create</a:t>
            </a:r>
            <a:r>
              <a:rPr lang="en-GB" dirty="0">
                <a:effectLst/>
              </a:rPr>
              <a:t>)</a:t>
            </a:r>
            <a:endParaRPr lang="en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F7DB8-C896-E247-B4E9-423C5CC13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772816"/>
            <a:ext cx="655272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1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B656-1CB1-D54D-9940-166F7F57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deploy and test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8C90A-D3A8-5245-8744-DE32D8D9FB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0807E-5225-D342-BDCD-0C48C2F06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227" y="1314148"/>
            <a:ext cx="5279689" cy="11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46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6AFE71-F041-4047-BCA5-FF9B587D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validation</a:t>
            </a:r>
            <a:endParaRPr lang="en-I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56002-48E3-7B4D-BA2D-C5D524AE199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10180241" cy="51462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function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createBooking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(agent) {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let guests =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agent.parameters.guests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let time = new Date(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agent.parameters.time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let date = new Date(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agent.parameters.date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let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new Date(date);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bookingDate.setHours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time.getHours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());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bookingDate.setMinutes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time.getMinutes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let now = new Date();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if (guests &lt; 1){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agent.add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('You need to reserve a table for at least one person. Please try again!'); }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else if 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&lt; now) {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agent.add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(`You can't make a reservation in the past. Please try again!`);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} else if 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bookingDate.getFullYear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 &gt;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now.getFullYear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()) {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agent.add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(`You can't make a reservation for ${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bookingDate.getFullYear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()} yet. Please choose a date in ${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now.getFullYear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()}.`);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} else {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let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timezone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parseInt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agent.parameters.time.toString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().slice(19,22));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bookingDate.setHours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bookingDate.getHours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 +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timezone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agent.add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(`You have successfully booked a table for ${guests} guests on ${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bookingDate.toString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().slice(0,21)}`);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agent.add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('See you at the restaurant!’);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agent.add</a:t>
            </a: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('Have a wonderful day!’);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 }</a:t>
            </a:r>
          </a:p>
          <a:p>
            <a:pPr marL="0" indent="0">
              <a:buNone/>
            </a:pPr>
            <a:r>
              <a:rPr lang="en-GB" sz="14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IT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51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9343-618A-5449-A568-C62F2858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Change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C076C-0903-A44B-B79D-33F7935622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Because we send the confirmation from the webhook, you can also change the response in the booking Intent to something like “</a:t>
            </a:r>
            <a:r>
              <a:rPr lang="en-GB" i="1" dirty="0">
                <a:effectLst/>
              </a:rPr>
              <a:t>Something went wrong, please try again!”. </a:t>
            </a:r>
            <a:r>
              <a:rPr lang="en-GB" dirty="0">
                <a:effectLst/>
              </a:rPr>
              <a:t>The user will only get this response if the webhook is not working.</a:t>
            </a:r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3C7B4-9CA0-EF48-9116-51BFEB58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941" y="1278320"/>
            <a:ext cx="5113375" cy="22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68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9476-045A-ED44-95C4-43A45D82D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Deploy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5646A-C374-C54A-B93A-E012A3DD7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2504976" cy="5255830"/>
          </a:xfrm>
        </p:spPr>
        <p:txBody>
          <a:bodyPr/>
          <a:lstStyle/>
          <a:p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1AB1D-4751-244E-87BD-A423D3ACC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1412776"/>
            <a:ext cx="5893405" cy="1296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6DA8E-39BD-F743-98E5-1C5F4957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896" y="3645024"/>
            <a:ext cx="5905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308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Test the action on Google Home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400" y="1239918"/>
            <a:ext cx="3823855" cy="5294235"/>
          </a:xfrm>
        </p:spPr>
        <p:txBody>
          <a:bodyPr/>
          <a:lstStyle/>
          <a:p>
            <a:pPr>
              <a:defRPr/>
            </a:pPr>
            <a:r>
              <a:rPr lang="en-US"/>
              <a:t>Once the action has been setup, click on See how it works on Google Assistant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Now the action can be tested also on Google Home</a:t>
            </a:r>
            <a:endParaRPr/>
          </a:p>
          <a:p>
            <a:pPr>
              <a:defRPr/>
            </a:pPr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32763" y="1140456"/>
            <a:ext cx="6123710" cy="228854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32763" y="3583930"/>
            <a:ext cx="6248401" cy="327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35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 Retrieval-based Model in TensorFlow</a:t>
            </a:r>
            <a:endParaRPr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147E19A-DF25-43DF-8060-DC2235F48217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436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The Ubuntu Dialog Corpus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Ubuntu Dialog Corpus (</a:t>
            </a:r>
            <a:r>
              <a:rPr lang="en-US" u="sng">
                <a:hlinkClick r:id="rId2"/>
              </a:rPr>
              <a:t>github</a:t>
            </a:r>
            <a:r>
              <a:rPr lang="en-US"/>
              <a:t>).</a:t>
            </a:r>
            <a:endParaRPr/>
          </a:p>
          <a:p>
            <a:pPr>
              <a:defRPr/>
            </a:pPr>
            <a:r>
              <a:rPr lang="en-US"/>
              <a:t>One of the largest public dialog datasets available.</a:t>
            </a:r>
            <a:endParaRPr/>
          </a:p>
          <a:p>
            <a:pPr>
              <a:defRPr/>
            </a:pPr>
            <a:r>
              <a:rPr lang="en-US"/>
              <a:t>Based on chat logs from the Ubuntu channels on a public IRC network.</a:t>
            </a:r>
            <a:endParaRPr/>
          </a:p>
          <a:p>
            <a:pPr>
              <a:defRPr/>
            </a:pPr>
            <a:r>
              <a:rPr lang="en-US"/>
              <a:t>This </a:t>
            </a:r>
            <a:r>
              <a:rPr lang="en-US" u="sng">
                <a:hlinkClick r:id="rId3"/>
              </a:rPr>
              <a:t>paper</a:t>
            </a:r>
            <a:r>
              <a:rPr lang="en-US"/>
              <a:t> goes into detail on how exactly the corpus was created.</a:t>
            </a:r>
            <a:endParaRPr/>
          </a:p>
          <a:p>
            <a:pPr>
              <a:defRPr/>
            </a:pPr>
            <a:r>
              <a:rPr lang="en-US"/>
              <a:t>The training data consists of 1,000,000 examples</a:t>
            </a:r>
            <a:endParaRPr/>
          </a:p>
          <a:p>
            <a:pPr lvl="1">
              <a:defRPr/>
            </a:pPr>
            <a:r>
              <a:rPr lang="en-US"/>
              <a:t>50% positive (label 1) and 50% negative (label 0)</a:t>
            </a:r>
            <a:endParaRPr/>
          </a:p>
          <a:p>
            <a:pPr>
              <a:defRPr/>
            </a:pPr>
            <a:r>
              <a:rPr lang="en-US"/>
              <a:t>Each example consists of a </a:t>
            </a:r>
            <a:r>
              <a:rPr lang="en-US" i="1"/>
              <a:t>context</a:t>
            </a:r>
            <a:r>
              <a:rPr lang="en-US"/>
              <a:t>, the conversation up to this point, and an </a:t>
            </a:r>
            <a:r>
              <a:rPr lang="en-US" i="1"/>
              <a:t>utterance</a:t>
            </a:r>
            <a:r>
              <a:rPr lang="en-US"/>
              <a:t>, a response to the context</a:t>
            </a:r>
            <a:endParaRPr/>
          </a:p>
          <a:p>
            <a:pPr lvl="1">
              <a:defRPr/>
            </a:pPr>
            <a:r>
              <a:rPr lang="en-US"/>
              <a:t>A positive label means that an utterance was an actual response to a context, </a:t>
            </a:r>
          </a:p>
          <a:p>
            <a:pPr lvl="1">
              <a:defRPr/>
            </a:pPr>
            <a:r>
              <a:rPr lang="en-US"/>
              <a:t>a negative label means that the utterance wasn’t — it was picked randomly from somewhere in the corpus.</a:t>
            </a:r>
          </a:p>
        </p:txBody>
      </p:sp>
    </p:spTree>
    <p:extLst>
      <p:ext uri="{BB962C8B-B14F-4D97-AF65-F5344CB8AC3E}">
        <p14:creationId xmlns:p14="http://schemas.microsoft.com/office/powerpoint/2010/main" val="212189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Key Concepts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76400" y="1239918"/>
            <a:ext cx="9601200" cy="499739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C00000"/>
                </a:solidFill>
              </a:rPr>
              <a:t>Agent</a:t>
            </a:r>
            <a:r>
              <a:rPr lang="en-US" sz="2200" dirty="0"/>
              <a:t>: handles conversations with end-users. Users can request your Action by typing or speaking to the Assistant.</a:t>
            </a:r>
            <a:endParaRPr sz="2200" dirty="0"/>
          </a:p>
          <a:p>
            <a:pPr>
              <a:defRPr/>
            </a:pPr>
            <a:r>
              <a:rPr lang="en-US" sz="2200" b="1" dirty="0">
                <a:solidFill>
                  <a:srgbClr val="C00000"/>
                </a:solidFill>
              </a:rPr>
              <a:t>Intent</a:t>
            </a:r>
            <a:r>
              <a:rPr lang="en-US" sz="2200" dirty="0"/>
              <a:t>: An underlying goal or task the user wants to do; for example, ordering coffee or finding a piece of music. Each agent may have many intents. When an user says something, </a:t>
            </a:r>
            <a:r>
              <a:rPr lang="en-US" sz="2200" dirty="0" err="1"/>
              <a:t>Dialogflow</a:t>
            </a:r>
            <a:r>
              <a:rPr lang="en-US" sz="2200" dirty="0"/>
              <a:t> matches the user expression to the best intent in the agent. </a:t>
            </a:r>
          </a:p>
          <a:p>
            <a:pPr>
              <a:defRPr/>
            </a:pPr>
            <a:r>
              <a:rPr lang="en-US" sz="2200" b="1" dirty="0">
                <a:solidFill>
                  <a:srgbClr val="C00000"/>
                </a:solidFill>
              </a:rPr>
              <a:t>Entities</a:t>
            </a:r>
            <a:r>
              <a:rPr lang="en-US" sz="2200" dirty="0"/>
              <a:t>: Each intent parameter has a type, called the entity type, which dictates exactly how data from an end-user expression is extracted.</a:t>
            </a:r>
          </a:p>
          <a:p>
            <a:pPr>
              <a:defRPr/>
            </a:pPr>
            <a:r>
              <a:rPr lang="en-US" sz="2200" b="1" dirty="0">
                <a:solidFill>
                  <a:srgbClr val="C00000"/>
                </a:solidFill>
              </a:rPr>
              <a:t>Contexts</a:t>
            </a:r>
            <a:r>
              <a:rPr lang="en-US" sz="2200" dirty="0"/>
              <a:t>: are similar to natural language context. Using contexts, you can control the flow of a conversation.</a:t>
            </a:r>
            <a:endParaRPr sz="2200" dirty="0"/>
          </a:p>
          <a:p>
            <a:pPr>
              <a:defRPr/>
            </a:pPr>
            <a:r>
              <a:rPr lang="en-US" sz="2200" b="1" dirty="0">
                <a:solidFill>
                  <a:srgbClr val="C00000"/>
                </a:solidFill>
              </a:rPr>
              <a:t>Fulfillment</a:t>
            </a:r>
            <a:r>
              <a:rPr lang="en-US" sz="2200" dirty="0"/>
              <a:t>: A service, app, feed, conversation, or other logic that handles an intent and carries out the corresponding Action.</a:t>
            </a:r>
            <a:endParaRPr sz="2200" dirty="0"/>
          </a:p>
          <a:p>
            <a:pPr marL="0" indent="0">
              <a:buNone/>
              <a:defRPr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11872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The dataset has been preprocessed— it has been </a:t>
            </a:r>
            <a:r>
              <a:rPr lang="en-US" u="sng">
                <a:hlinkClick r:id="rId2"/>
              </a:rPr>
              <a:t>tokenized</a:t>
            </a:r>
            <a:r>
              <a:rPr lang="en-US"/>
              <a:t>, </a:t>
            </a:r>
            <a:r>
              <a:rPr lang="en-US" u="sng">
                <a:hlinkClick r:id="rId3"/>
              </a:rPr>
              <a:t>stemmed</a:t>
            </a:r>
            <a:r>
              <a:rPr lang="en-US"/>
              <a:t>, and </a:t>
            </a:r>
            <a:r>
              <a:rPr lang="en-US" u="sng">
                <a:hlinkClick r:id="rId4"/>
              </a:rPr>
              <a:t>lemmatized</a:t>
            </a:r>
            <a:r>
              <a:rPr lang="en-US"/>
              <a:t> using the </a:t>
            </a:r>
            <a:r>
              <a:rPr lang="en-US" u="sng">
                <a:hlinkClick r:id="rId5"/>
              </a:rPr>
              <a:t>NLTK tool</a:t>
            </a:r>
            <a:r>
              <a:rPr lang="en-US"/>
              <a:t>.</a:t>
            </a:r>
            <a:endParaRPr/>
          </a:p>
          <a:p>
            <a:pPr>
              <a:defRPr/>
            </a:pPr>
            <a:r>
              <a:rPr lang="en-US"/>
              <a:t>Replaced entities like names, locations, organizations, URLs, and system paths with special tokens.</a:t>
            </a:r>
            <a:endParaRPr/>
          </a:p>
          <a:p>
            <a:pPr>
              <a:defRPr/>
            </a:pPr>
            <a:r>
              <a:rPr lang="en-US"/>
              <a:t>This preprocessing is likely to improve performance by a few percent.</a:t>
            </a:r>
            <a:endParaRPr/>
          </a:p>
          <a:p>
            <a:pPr>
              <a:defRPr/>
            </a:pPr>
            <a:r>
              <a:rPr lang="en-US"/>
              <a:t>The average context is 86 words long and the average utterance is 17 words long. </a:t>
            </a:r>
          </a:p>
        </p:txBody>
      </p:sp>
    </p:spTree>
    <p:extLst>
      <p:ext uri="{BB962C8B-B14F-4D97-AF65-F5344CB8AC3E}">
        <p14:creationId xmlns:p14="http://schemas.microsoft.com/office/powerpoint/2010/main" val="2234762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Dual Encoder LSTM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41294" y="1185326"/>
            <a:ext cx="7620000" cy="513397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>
          <a:xfrm>
            <a:off x="1146411" y="1239918"/>
            <a:ext cx="3780431" cy="5294235"/>
          </a:xfrm>
        </p:spPr>
        <p:txBody>
          <a:bodyPr/>
          <a:lstStyle/>
          <a:p>
            <a:pPr>
              <a:defRPr/>
            </a:pPr>
            <a:r>
              <a:rPr lang="en-US" dirty="0"/>
              <a:t>Dual Encoder has been </a:t>
            </a:r>
            <a:r>
              <a:rPr lang="en-US" u="sng" dirty="0">
                <a:hlinkClick r:id="rId3"/>
              </a:rPr>
              <a:t>reported</a:t>
            </a:r>
            <a:r>
              <a:rPr lang="en-US" dirty="0"/>
              <a:t> to give decent performance on this data set.</a:t>
            </a:r>
            <a:endParaRPr dirty="0"/>
          </a:p>
          <a:p>
            <a:pPr>
              <a:defRPr/>
            </a:pPr>
            <a:r>
              <a:rPr lang="en-US" dirty="0"/>
              <a:t>Applying other models to this problem would be an interesting project.</a:t>
            </a:r>
          </a:p>
        </p:txBody>
      </p:sp>
    </p:spTree>
    <p:extLst>
      <p:ext uri="{BB962C8B-B14F-4D97-AF65-F5344CB8AC3E}">
        <p14:creationId xmlns:p14="http://schemas.microsoft.com/office/powerpoint/2010/main" val="3415654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Training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/>
              <a:t>Context and the response text are tokenized, and each word is </a:t>
            </a:r>
            <a:r>
              <a:rPr lang="en-US" sz="2200" u="sng" dirty="0">
                <a:hlinkClick r:id="rId2"/>
              </a:rPr>
              <a:t>embedded</a:t>
            </a:r>
            <a:r>
              <a:rPr lang="en-US" sz="2200" dirty="0"/>
              <a:t> into a vector (dimension 256), using Stanford’s </a:t>
            </a:r>
            <a:r>
              <a:rPr lang="en-US" sz="2200" u="sng" dirty="0">
                <a:hlinkClick r:id="rId3"/>
              </a:rPr>
              <a:t>GloVe</a:t>
            </a:r>
            <a:r>
              <a:rPr lang="en-US" sz="2200" dirty="0"/>
              <a:t> vectors and are fine-tuned during training.</a:t>
            </a:r>
            <a:endParaRPr sz="22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/>
              <a:t>Both the embedded context and response are fed into the same RNN word-by-word. The RNN generates a vector representation that captures the “meaning” of the context and response (</a:t>
            </a:r>
            <a:r>
              <a:rPr lang="en-US" sz="2200" i="1" dirty="0">
                <a:latin typeface="+mj-lt"/>
              </a:rPr>
              <a:t>c</a:t>
            </a:r>
            <a:r>
              <a:rPr lang="en-US" sz="2200" dirty="0"/>
              <a:t> and </a:t>
            </a:r>
            <a:r>
              <a:rPr lang="en-US" sz="2200" i="1" dirty="0">
                <a:latin typeface="+mj-lt"/>
              </a:rPr>
              <a:t>r</a:t>
            </a:r>
            <a:r>
              <a:rPr lang="en-US" sz="2200" dirty="0"/>
              <a:t> in the picture).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/>
              <a:t>We multiply </a:t>
            </a:r>
            <a:r>
              <a:rPr lang="en-US" sz="2200" dirty="0">
                <a:latin typeface="+mj-lt"/>
              </a:rPr>
              <a:t>c</a:t>
            </a:r>
            <a:r>
              <a:rPr lang="en-US" sz="2200" dirty="0"/>
              <a:t> with a matrix </a:t>
            </a:r>
            <a:r>
              <a:rPr lang="en-US" sz="2200" i="1" dirty="0">
                <a:latin typeface="+mj-lt"/>
              </a:rPr>
              <a:t>M</a:t>
            </a:r>
            <a:r>
              <a:rPr lang="en-US" sz="2200" dirty="0"/>
              <a:t> to “predict” a response </a:t>
            </a:r>
            <a:r>
              <a:rPr lang="en-US" sz="2200" i="1" dirty="0">
                <a:latin typeface="+mj-lt"/>
              </a:rPr>
              <a:t>r’</a:t>
            </a:r>
            <a:r>
              <a:rPr lang="en-US" sz="2200" dirty="0"/>
              <a:t>. If </a:t>
            </a:r>
            <a:r>
              <a:rPr lang="en-US" sz="2200" i="1" dirty="0">
                <a:latin typeface="+mj-lt"/>
              </a:rPr>
              <a:t>c</a:t>
            </a:r>
            <a:r>
              <a:rPr lang="en-US" sz="2200" dirty="0"/>
              <a:t> is a 256-dimensional vector, then </a:t>
            </a:r>
            <a:r>
              <a:rPr lang="en-US" sz="2200" i="1" dirty="0">
                <a:latin typeface="+mj-lt"/>
              </a:rPr>
              <a:t>M</a:t>
            </a:r>
            <a:r>
              <a:rPr lang="en-US" sz="2200" dirty="0"/>
              <a:t> is a 256×256 dimensional matrix, and the result is another 256-dimensional vector, which we can interpret as a generated response. The matrix </a:t>
            </a:r>
            <a:r>
              <a:rPr lang="en-US" sz="2200" i="1" dirty="0">
                <a:latin typeface="+mj-lt"/>
              </a:rPr>
              <a:t>M</a:t>
            </a:r>
            <a:r>
              <a:rPr lang="en-US" sz="2200" dirty="0"/>
              <a:t> is learned during training.</a:t>
            </a:r>
            <a:endParaRPr sz="22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/>
              <a:t>The similarity of the predicted response </a:t>
            </a:r>
            <a:r>
              <a:rPr lang="en-US" sz="2200" i="1" dirty="0">
                <a:latin typeface="+mj-lt"/>
              </a:rPr>
              <a:t>r’</a:t>
            </a:r>
            <a:r>
              <a:rPr lang="en-US" sz="2200" dirty="0"/>
              <a:t> and the actual response </a:t>
            </a:r>
            <a:r>
              <a:rPr lang="en-US" sz="2200" i="1" dirty="0">
                <a:latin typeface="+mj-lt"/>
              </a:rPr>
              <a:t>r</a:t>
            </a:r>
            <a:r>
              <a:rPr lang="en-US" sz="2200" dirty="0"/>
              <a:t> is measured by taking the dot product of these two vectors, aka cosine similarity. We then apply a sigmoid function to convert that score into a probability.</a:t>
            </a:r>
            <a:endParaRPr sz="22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73671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Loss Function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Cross entropy loss between predicted </a:t>
            </a:r>
            <a:r>
              <a:rPr lang="cy-GB" i="1" dirty="0">
                <a:latin typeface="+mj-lt"/>
              </a:rPr>
              <a:t>ŷ</a:t>
            </a:r>
            <a:r>
              <a:rPr lang="cy-GB" dirty="0"/>
              <a:t> and expected </a:t>
            </a:r>
            <a:r>
              <a:rPr lang="cy-GB" i="1" dirty="0">
                <a:latin typeface="+mj-lt"/>
              </a:rPr>
              <a:t>y</a:t>
            </a:r>
            <a:r>
              <a:rPr lang="cy-GB" dirty="0"/>
              <a:t>:</a:t>
            </a: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	</a:t>
            </a:r>
            <a:r>
              <a:rPr lang="en-US" i="1" dirty="0">
                <a:latin typeface="+mj-lt"/>
              </a:rPr>
              <a:t>L</a:t>
            </a:r>
            <a:r>
              <a:rPr lang="en-US" dirty="0">
                <a:latin typeface="+mj-lt"/>
              </a:rPr>
              <a:t> = −</a:t>
            </a:r>
            <a:r>
              <a:rPr lang="en-US" i="1" dirty="0">
                <a:latin typeface="+mj-lt"/>
              </a:rPr>
              <a:t>y</a:t>
            </a:r>
            <a:r>
              <a:rPr lang="en-US" dirty="0">
                <a:latin typeface="+mj-lt"/>
              </a:rPr>
              <a:t> </a:t>
            </a:r>
            <a:r>
              <a:rPr lang="en-US" dirty="0">
                <a:latin typeface="Symbol" panose="05050102010706020507" pitchFamily="18" charset="2"/>
              </a:rPr>
              <a:t></a:t>
            </a:r>
            <a:r>
              <a:rPr lang="en-US" dirty="0">
                <a:latin typeface="+mj-lt"/>
              </a:rPr>
              <a:t> log(</a:t>
            </a:r>
            <a:r>
              <a:rPr lang="cy-GB" i="1" dirty="0">
                <a:latin typeface="+mj-lt"/>
              </a:rPr>
              <a:t>ŷ</a:t>
            </a:r>
            <a:r>
              <a:rPr lang="en-US" dirty="0">
                <a:latin typeface="+mj-lt"/>
              </a:rPr>
              <a:t>) − (1 − </a:t>
            </a:r>
            <a:r>
              <a:rPr lang="en-US" i="1" dirty="0">
                <a:latin typeface="+mj-lt"/>
              </a:rPr>
              <a:t>y</a:t>
            </a:r>
            <a:r>
              <a:rPr lang="en-US" dirty="0">
                <a:latin typeface="+mj-lt"/>
              </a:rPr>
              <a:t>) </a:t>
            </a:r>
            <a:r>
              <a:rPr lang="en-US" dirty="0">
                <a:latin typeface="Symbol" panose="05050102010706020507" pitchFamily="18" charset="2"/>
              </a:rPr>
              <a:t></a:t>
            </a:r>
            <a:r>
              <a:rPr lang="en-US" dirty="0">
                <a:latin typeface="+mj-lt"/>
              </a:rPr>
              <a:t> log(1−</a:t>
            </a:r>
            <a:r>
              <a:rPr lang="cy-GB" i="1" dirty="0">
                <a:latin typeface="+mj-lt"/>
              </a:rPr>
              <a:t>ŷ</a:t>
            </a:r>
            <a:r>
              <a:rPr lang="en-US" dirty="0">
                <a:latin typeface="+mj-lt"/>
              </a:rPr>
              <a:t>)</a:t>
            </a:r>
            <a:endParaRPr dirty="0"/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37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Data Preprocessing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>
              <a:lnSpc>
                <a:spcPct val="104999"/>
              </a:lnSpc>
              <a:defRPr/>
            </a:pPr>
            <a:r>
              <a:rPr lang="en-US" dirty="0"/>
              <a:t>The </a:t>
            </a:r>
            <a:r>
              <a:rPr lang="en-US" u="sng" dirty="0">
                <a:hlinkClick r:id="rId2"/>
              </a:rPr>
              <a:t>dataset</a:t>
            </a:r>
            <a:r>
              <a:rPr lang="en-US" dirty="0"/>
              <a:t> originally comes in CSV format.</a:t>
            </a:r>
            <a:endParaRPr dirty="0"/>
          </a:p>
          <a:p>
            <a:pPr>
              <a:lnSpc>
                <a:spcPct val="104999"/>
              </a:lnSpc>
              <a:defRPr/>
            </a:pPr>
            <a:r>
              <a:rPr lang="en-US" dirty="0"/>
              <a:t>Convert data into TensorFlow’s proprietary </a:t>
            </a:r>
            <a:r>
              <a:rPr lang="en-US" u="sng" dirty="0">
                <a:hlinkClick r:id="rId3"/>
              </a:rPr>
              <a:t>Example</a:t>
            </a:r>
            <a:r>
              <a:rPr lang="en-US" dirty="0"/>
              <a:t> format.</a:t>
            </a:r>
            <a:endParaRPr dirty="0"/>
          </a:p>
          <a:p>
            <a:pPr>
              <a:lnSpc>
                <a:spcPct val="104999"/>
              </a:lnSpc>
              <a:defRPr/>
            </a:pPr>
            <a:r>
              <a:rPr lang="en-US" dirty="0"/>
              <a:t>This allows us to load tensors directly from the input files and let TensorFlow handle all the shuffling, batching and queuing of inputs.</a:t>
            </a:r>
            <a:endParaRPr dirty="0"/>
          </a:p>
          <a:p>
            <a:pPr>
              <a:lnSpc>
                <a:spcPct val="104999"/>
              </a:lnSpc>
              <a:defRPr/>
            </a:pPr>
            <a:r>
              <a:rPr lang="en-US" dirty="0"/>
              <a:t>As part of the preprocessing we also create a vocabulary. This means we map each word to an integer number, e.g. “cat” may become 2631.</a:t>
            </a:r>
            <a:endParaRPr dirty="0"/>
          </a:p>
          <a:p>
            <a:pPr>
              <a:lnSpc>
                <a:spcPct val="104999"/>
              </a:lnSpc>
              <a:defRPr/>
            </a:pPr>
            <a:r>
              <a:rPr lang="en-US" dirty="0"/>
              <a:t>The </a:t>
            </a:r>
            <a:r>
              <a:rPr lang="en-US" dirty="0" err="1"/>
              <a:t>TFRecord</a:t>
            </a:r>
            <a:r>
              <a:rPr lang="en-US" dirty="0"/>
              <a:t> files we will generate store these integer numbers instead of the word strings.</a:t>
            </a:r>
            <a:endParaRPr dirty="0"/>
          </a:p>
          <a:p>
            <a:pPr>
              <a:lnSpc>
                <a:spcPct val="104999"/>
              </a:lnSpc>
              <a:defRPr/>
            </a:pPr>
            <a:r>
              <a:rPr lang="en-US" dirty="0"/>
              <a:t>We will also save the vocabulary so that we can map back from integers to words later on.</a:t>
            </a:r>
            <a:endParaRPr dirty="0"/>
          </a:p>
          <a:p>
            <a:pPr>
              <a:lnSpc>
                <a:spcPct val="104999"/>
              </a:lnSpc>
              <a:defRPr/>
            </a:pPr>
            <a:r>
              <a:rPr lang="en-US" dirty="0"/>
              <a:t>The preprocessing is done by the </a:t>
            </a:r>
            <a:r>
              <a:rPr lang="en-US" u="sng" dirty="0">
                <a:hlinkClick r:id="rId4"/>
              </a:rPr>
              <a:t>prepare_data.py</a:t>
            </a:r>
            <a:r>
              <a:rPr lang="en-US" dirty="0"/>
              <a:t> Python script, which generates 3 </a:t>
            </a:r>
            <a:r>
              <a:rPr lang="en-US" dirty="0" err="1"/>
              <a:t>files:train.tfrecords</a:t>
            </a:r>
            <a:r>
              <a:rPr lang="en-US" dirty="0"/>
              <a:t>, </a:t>
            </a:r>
            <a:r>
              <a:rPr lang="en-US" dirty="0" err="1"/>
              <a:t>validation.tfrecords</a:t>
            </a:r>
            <a:r>
              <a:rPr lang="en-US" dirty="0"/>
              <a:t> and </a:t>
            </a:r>
            <a:r>
              <a:rPr lang="en-US" dirty="0" err="1"/>
              <a:t>test.tfrecords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0486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‘Example’ Format</a:t>
            </a:r>
            <a:endParaRPr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1676400" y="1239838"/>
          <a:ext cx="9601200" cy="4084320"/>
        </p:xfrm>
        <a:graphic>
          <a:graphicData uri="http://schemas.openxmlformats.org/drawingml/2006/table">
            <a:tbl>
              <a:tblPr firstRow="1" bandRow="1">
                <a:tableStyleId>{5EA520A2-6D15-8F13-2E9F-0137BA355537}</a:tableStyleId>
              </a:tblPr>
              <a:tblGrid>
                <a:gridCol w="308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4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>
                          <a:latin typeface="Calibri"/>
                          <a:cs typeface="Calibri"/>
                        </a:rPr>
                        <a:t>Field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000">
                          <a:latin typeface="Calibri"/>
                          <a:cs typeface="Calibri"/>
                        </a:rPr>
                        <a:t>Description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context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 sequence of word ids representing the context text, e.g. [231, 2190, 737, 0, 912]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context_len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The length of the context, e.g. 5 for the above example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Utterance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A sequence of word ids representing the utterance (response</a:t>
                      </a:r>
                      <a:endParaRPr lang="en-US" sz="200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utterance_len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The length of the utterance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label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Only in the training data. 0 or 1.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distractor_[N]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Only in the test/validation data. N ranges from 0 to 8. A sequence of word ids representing the distractor utterance.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distractor_[N]_len</a:t>
                      </a:r>
                      <a:endParaRPr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Only in the test/validation data. N ranges from 0 to 8. The length of the utterance.</a:t>
                      </a:r>
                      <a:endParaRPr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272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Creating an Input Function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In order to use TensorFlow’s built-in support for training and evaluation we need to create an input function — a function that returns batches of our input data.</a:t>
            </a:r>
            <a:endParaRPr dirty="0"/>
          </a:p>
          <a:p>
            <a:pPr>
              <a:defRPr/>
            </a:pPr>
            <a:r>
              <a:rPr lang="en-US" dirty="0"/>
              <a:t>Since our training and test data have different formats, we need different input functions for them.</a:t>
            </a:r>
            <a:endParaRPr dirty="0"/>
          </a:p>
          <a:p>
            <a:pPr>
              <a:defRPr/>
            </a:pPr>
            <a:r>
              <a:rPr lang="en-US" dirty="0"/>
              <a:t>The input function should return a batch of features and labels</a:t>
            </a:r>
            <a:endParaRPr dirty="0"/>
          </a:p>
          <a:p>
            <a:pPr>
              <a:defRPr/>
            </a:pPr>
            <a:r>
              <a:rPr lang="en-US" dirty="0"/>
              <a:t>On a high level, the function does the following:</a:t>
            </a:r>
            <a:endParaRPr dirty="0"/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dirty="0"/>
              <a:t>Create a feature definition that describes the fields in our Example file</a:t>
            </a:r>
            <a:endParaRPr dirty="0"/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dirty="0"/>
              <a:t>Read records from the </a:t>
            </a:r>
            <a:r>
              <a:rPr lang="en-US" dirty="0" err="1"/>
              <a:t>input_files</a:t>
            </a:r>
            <a:r>
              <a:rPr lang="en-US" dirty="0"/>
              <a:t> with </a:t>
            </a:r>
            <a:r>
              <a:rPr lang="en-US" dirty="0" err="1"/>
              <a:t>tf.TFRecordReader</a:t>
            </a:r>
            <a:endParaRPr lang="en-US" dirty="0"/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dirty="0"/>
              <a:t>Parse the records according to the feature definition</a:t>
            </a:r>
            <a:endParaRPr dirty="0"/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dirty="0"/>
              <a:t>Extract the training labels</a:t>
            </a:r>
            <a:endParaRPr dirty="0"/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dirty="0"/>
              <a:t>Batch multiple examples and training labels</a:t>
            </a:r>
            <a:endParaRPr dirty="0"/>
          </a:p>
          <a:p>
            <a:pPr marL="800100" lvl="1" indent="-457200">
              <a:buFont typeface="+mj-lt"/>
              <a:buAutoNum type="arabicPeriod"/>
              <a:defRPr/>
            </a:pPr>
            <a:r>
              <a:rPr lang="en-US" dirty="0"/>
              <a:t>Return the batched examples and training labels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4583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Evaluation Metrics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TensorFlow already comes with many standard evaluation metrics that we can use, including recall@k.</a:t>
            </a:r>
            <a:endParaRPr/>
          </a:p>
          <a:p>
            <a:pPr>
              <a:defRPr/>
            </a:pPr>
            <a:r>
              <a:rPr lang="en-US"/>
              <a:t>To use these metrics we need to create a dictionary that maps from a metric name to a function that takes the predictions and label as arguments:</a:t>
            </a:r>
            <a:endParaRPr/>
          </a:p>
          <a:p>
            <a:pPr marL="0" indent="0">
              <a:buNone/>
              <a:defRPr/>
            </a:pPr>
            <a:endParaRPr lang="en-US"/>
          </a:p>
          <a:p>
            <a:pPr marL="501650" lvl="2" indent="0">
              <a:buNone/>
              <a:defRPr/>
            </a:pPr>
            <a:r>
              <a:rPr lang="en-US">
                <a:latin typeface="Consolas"/>
              </a:rPr>
              <a:t>def create_evaluation_metrics():</a:t>
            </a:r>
            <a:endParaRPr/>
          </a:p>
          <a:p>
            <a:pPr marL="501650" lvl="2" indent="0">
              <a:buNone/>
              <a:defRPr/>
            </a:pPr>
            <a:r>
              <a:rPr lang="en-US">
                <a:latin typeface="Consolas"/>
              </a:rPr>
              <a:t>    eval_metrics = {}</a:t>
            </a:r>
            <a:endParaRPr/>
          </a:p>
          <a:p>
            <a:pPr marL="501650" lvl="2" indent="0">
              <a:buNone/>
              <a:defRPr/>
            </a:pPr>
            <a:r>
              <a:rPr lang="en-US">
                <a:latin typeface="Consolas"/>
              </a:rPr>
              <a:t>    for k in [1, 2, 5, 10]:</a:t>
            </a:r>
            <a:endParaRPr/>
          </a:p>
          <a:p>
            <a:pPr marL="501650" lvl="2" indent="0">
              <a:buNone/>
              <a:defRPr/>
            </a:pPr>
            <a:r>
              <a:rPr lang="en-US">
                <a:latin typeface="Consolas"/>
              </a:rPr>
              <a:t>        eval_metrics[“recall_at_%d” % k] = functools.partial(</a:t>
            </a:r>
            <a:endParaRPr/>
          </a:p>
          <a:p>
            <a:pPr marL="501650" lvl="2" indent="0">
              <a:buNone/>
              <a:defRPr/>
            </a:pPr>
            <a:r>
              <a:rPr lang="en-US">
                <a:latin typeface="Consolas"/>
              </a:rPr>
              <a:t>            tf.contrib.metrics.streaming_sparse_recall_at_k, k=k)</a:t>
            </a:r>
            <a:endParaRPr/>
          </a:p>
          <a:p>
            <a:pPr marL="501650" lvl="2" indent="0">
              <a:buNone/>
              <a:defRPr/>
            </a:pPr>
            <a:r>
              <a:rPr lang="en-US">
                <a:latin typeface="Consolas"/>
              </a:rPr>
              <a:t>    return eval_metrics</a:t>
            </a:r>
          </a:p>
        </p:txBody>
      </p:sp>
    </p:spTree>
    <p:extLst>
      <p:ext uri="{BB962C8B-B14F-4D97-AF65-F5344CB8AC3E}">
        <p14:creationId xmlns:p14="http://schemas.microsoft.com/office/powerpoint/2010/main" val="1076395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streaming_sparse_recall_at_k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f.contrib.metrics.streaming_sparse_recall_at_k(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predictions,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labels,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k,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class_id=None,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weights=None,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metrics_collections=None,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updates_collections=None,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name=None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)</a:t>
            </a:r>
            <a:endParaRPr/>
          </a:p>
          <a:p>
            <a:pPr marL="0" indent="0">
              <a:buNone/>
              <a:defRPr/>
            </a:pPr>
            <a:r>
              <a:rPr lang="en-US"/>
              <a:t>Computes recall@k of the predictions with respect to sparse labels.</a:t>
            </a:r>
            <a:endParaRPr lang="en-US" sz="2000">
              <a:latin typeface="Consolas"/>
            </a:endParaRPr>
          </a:p>
        </p:txBody>
      </p:sp>
      <p:sp>
        <p:nvSpPr>
          <p:cNvPr id="6" name="Rectangle 3"/>
          <p:cNvSpPr/>
          <p:nvPr/>
        </p:nvSpPr>
        <p:spPr bwMode="auto">
          <a:xfrm>
            <a:off x="2494128" y="6534153"/>
            <a:ext cx="7965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>
                <a:hlinkClick r:id="rId2"/>
              </a:rPr>
              <a:t>https://www.tensorflow.org/api_docs/python/tf/contrib/metrics/streaming_sparse_recall_at_k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65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Creating the Model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>
                <a:latin typeface="Consolas"/>
              </a:rPr>
              <a:t>model_fn = udc_model.create_model_fn(</a:t>
            </a:r>
            <a:endParaRPr/>
          </a:p>
          <a:p>
            <a:pPr marL="0" indent="0">
              <a:buNone/>
              <a:defRPr/>
            </a:pPr>
            <a:r>
              <a:rPr lang="en-US">
                <a:latin typeface="Consolas"/>
              </a:rPr>
              <a:t>    hparams=hparams,</a:t>
            </a:r>
            <a:endParaRPr/>
          </a:p>
          <a:p>
            <a:pPr marL="0" indent="0">
              <a:buNone/>
              <a:defRPr/>
            </a:pPr>
            <a:r>
              <a:rPr lang="en-US">
                <a:latin typeface="Consolas"/>
              </a:rPr>
              <a:t>    model_impl=dual_encoder_model)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9115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0D87-2A1B-B840-9D38-936B4A23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IT" dirty="0"/>
              <a:t>Intent</a:t>
            </a:r>
            <a:endParaRPr lang="en-IT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BF484D-5C6D-44B0-8B67-5554DA9EF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799" y="2735881"/>
            <a:ext cx="9849793" cy="37982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>
                <a:effectLst/>
              </a:rPr>
              <a:t>A basic intent contains the following:</a:t>
            </a:r>
          </a:p>
          <a:p>
            <a:r>
              <a:rPr lang="en-GB" sz="2000" b="1" dirty="0">
                <a:effectLst/>
                <a:hlinkClick r:id="rId2"/>
              </a:rPr>
              <a:t>Training phrases</a:t>
            </a:r>
            <a:r>
              <a:rPr lang="en-GB" sz="2000" dirty="0">
                <a:effectLst/>
              </a:rPr>
              <a:t>: example phrases for what users might say. When an user expression resembles one of these phrases, </a:t>
            </a:r>
            <a:r>
              <a:rPr lang="en-GB" sz="2000" dirty="0" err="1">
                <a:effectLst/>
              </a:rPr>
              <a:t>Dialogflow</a:t>
            </a:r>
            <a:r>
              <a:rPr lang="en-GB" sz="2000" dirty="0">
                <a:effectLst/>
              </a:rPr>
              <a:t> matches the intent.</a:t>
            </a:r>
          </a:p>
          <a:p>
            <a:r>
              <a:rPr lang="en-GB" sz="2000" b="1" dirty="0">
                <a:effectLst/>
                <a:hlinkClick r:id="rId3"/>
              </a:rPr>
              <a:t>Action</a:t>
            </a:r>
            <a:r>
              <a:rPr lang="en-GB" sz="2000" dirty="0">
                <a:effectLst/>
              </a:rPr>
              <a:t>: You can define an action for each intent. When an intent is matched, </a:t>
            </a:r>
            <a:r>
              <a:rPr lang="en-GB" sz="2000" dirty="0" err="1">
                <a:effectLst/>
              </a:rPr>
              <a:t>Dialogflow</a:t>
            </a:r>
            <a:r>
              <a:rPr lang="en-GB" sz="2000" dirty="0">
                <a:effectLst/>
              </a:rPr>
              <a:t> provides the action to your system, and you can use the action to trigger certain actions defined in your system.</a:t>
            </a:r>
          </a:p>
          <a:p>
            <a:r>
              <a:rPr lang="en-GB" sz="2000" b="1" dirty="0">
                <a:effectLst/>
                <a:hlinkClick r:id="rId4"/>
              </a:rPr>
              <a:t>Parameters</a:t>
            </a:r>
            <a:r>
              <a:rPr lang="en-GB" sz="2000" dirty="0">
                <a:effectLst/>
              </a:rPr>
              <a:t>: When an intent is matched at runtime, </a:t>
            </a:r>
            <a:r>
              <a:rPr lang="en-GB" sz="2000" dirty="0" err="1">
                <a:effectLst/>
              </a:rPr>
              <a:t>Dialogflow</a:t>
            </a:r>
            <a:r>
              <a:rPr lang="en-GB" sz="2000" dirty="0">
                <a:effectLst/>
              </a:rPr>
              <a:t> provides the extracted values from the end-user expression as </a:t>
            </a:r>
            <a:r>
              <a:rPr lang="en-GB" sz="2000" i="1" dirty="0">
                <a:effectLst/>
              </a:rPr>
              <a:t>parameters</a:t>
            </a:r>
            <a:r>
              <a:rPr lang="en-GB" sz="2000" dirty="0">
                <a:effectLst/>
              </a:rPr>
              <a:t>. Parameters are structured data.</a:t>
            </a:r>
          </a:p>
          <a:p>
            <a:r>
              <a:rPr lang="en-GB" sz="2000" b="1" dirty="0">
                <a:effectLst/>
                <a:hlinkClick r:id="rId5"/>
              </a:rPr>
              <a:t>Responses</a:t>
            </a:r>
            <a:r>
              <a:rPr lang="en-GB" sz="2000" dirty="0">
                <a:effectLst/>
              </a:rPr>
              <a:t>: You define text, speech, or visual responses to return to the end-user. These may provide the end-user with answers, ask the end-user for more information, or terminate the conversation.</a:t>
            </a:r>
          </a:p>
          <a:p>
            <a:r>
              <a:rPr lang="en-GB" sz="2000" dirty="0">
                <a:effectLst/>
                <a:hlinkClick r:id="rId6"/>
              </a:rPr>
              <a:t>Follow-up intents</a:t>
            </a:r>
            <a:r>
              <a:rPr lang="en-GB" sz="2000" dirty="0">
                <a:effectLst/>
              </a:rPr>
              <a:t> to automatically set contexts for pairs of intents. A follow-up intent is a child of its associated </a:t>
            </a:r>
            <a:r>
              <a:rPr lang="en-GB" sz="2000" i="1" dirty="0">
                <a:effectLst/>
              </a:rPr>
              <a:t>parent intent.</a:t>
            </a:r>
            <a:endParaRPr lang="en-GB" sz="20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D03750-324F-9C44-9487-441624B0B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576" y="1089257"/>
            <a:ext cx="8131472" cy="1646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8154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92C63C-E9CD-4C94-8025-AFF8F76A01E0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Generative Model in TensorFlow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8D48E20-6E21-4C87-93B5-ED51B928027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77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Deep Learning for Chatbots</a:t>
            </a:r>
            <a:endParaRPr/>
          </a:p>
        </p:txBody>
      </p:sp>
      <p:sp>
        <p:nvSpPr>
          <p:cNvPr id="5" name="Content Placeholder 7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Deep Learning techniques can be used for both retrieval-based or generative models, but research seems to be moving into the generative direction</a:t>
            </a:r>
            <a:endParaRPr/>
          </a:p>
          <a:p>
            <a:pPr>
              <a:defRPr/>
            </a:pPr>
            <a:r>
              <a:rPr lang="en-US"/>
              <a:t>Deep Learning architectures like </a:t>
            </a:r>
            <a:r>
              <a:rPr lang="en-US" u="sng">
                <a:hlinkClick r:id="rId2"/>
              </a:rPr>
              <a:t>Sequence to Sequence</a:t>
            </a:r>
            <a:r>
              <a:rPr lang="en-US"/>
              <a:t> are suited for generating text and research is making rapid progress in this area.</a:t>
            </a:r>
            <a:endParaRPr/>
          </a:p>
          <a:p>
            <a:pPr>
              <a:defRPr/>
            </a:pPr>
            <a:r>
              <a:rPr lang="en-US"/>
              <a:t>Still at the early stages of building generative models that work reasonably well.</a:t>
            </a:r>
            <a:endParaRPr/>
          </a:p>
          <a:p>
            <a:pPr>
              <a:defRPr/>
            </a:pPr>
            <a:r>
              <a:rPr lang="en-US"/>
              <a:t>Production systems are more likely to be retrieval-based for now.</a:t>
            </a:r>
          </a:p>
        </p:txBody>
      </p:sp>
    </p:spTree>
    <p:extLst>
      <p:ext uri="{BB962C8B-B14F-4D97-AF65-F5344CB8AC3E}">
        <p14:creationId xmlns:p14="http://schemas.microsoft.com/office/powerpoint/2010/main" val="3098544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Twitter bot</a:t>
            </a:r>
            <a:endParaRPr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1574800" y="1277938"/>
          <a:ext cx="4826000" cy="5198369"/>
        </p:xfrm>
        <a:graphic>
          <a:graphicData uri="http://schemas.openxmlformats.org/drawingml/2006/table">
            <a:tbl>
              <a:tblPr/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64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Query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 b="1">
                          <a:solidFill>
                            <a:srgbClr val="404040"/>
                          </a:solidFill>
                        </a:rPr>
                        <a:t>Reply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8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donald trump won last nights presidential debate according to snap online polls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thought he was a joke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4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trump campaign please never delete this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he was a joke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8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s new scoop is unk the castro connection how trumps company violated the us embargo against cuba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trump is a disgrace to the debate and the media is not a liar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  <a:round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64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who won the first presidential debate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trump will be a better time for a man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8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just wanna live in unk everything is 10x better there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i was just on the same side and i was like it was a good time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8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the lil girl i forgot her name scares the shit out of me n probably always will lmaooo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  <a:round/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she was so cute and she was so cute and she was a bitch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  <a:round/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080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question of the day who do you think won last nights debate weigh in using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400">
                          <a:solidFill>
                            <a:srgbClr val="404040"/>
                          </a:solidFill>
                        </a:rPr>
                        <a:t>hillary is a trump supporter and a woman who has a better job than a woman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6699827" y="1553271"/>
          <a:ext cx="4826000" cy="3751456"/>
        </p:xfrm>
        <a:graphic>
          <a:graphicData uri="http://schemas.openxmlformats.org/drawingml/2006/table">
            <a:tbl>
              <a:tblPr/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28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trump is a total embarrassment hes like a unk child who happens to be a professional liar and con man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trump is a lot of money to get a great country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chill the fuck out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thats what i said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so fun to see what the special effects team created for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wow that is the best thing ive ever seen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she was fine too unk voice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she is a good guy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the important ones are still here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 dont think so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28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been drinking pumpkin spice protein shake every morning for a week and now i literally cannot even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me too i just got it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28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lmao i just lost my job and i cant even leave early to be in the unk video today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literally the same thing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hey happy birthday have a nice day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thank you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739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Cornell Movie Dialog Corpus</a:t>
            </a:r>
            <a:endParaRPr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450109" y="1278321"/>
          <a:ext cx="4826000" cy="5068020"/>
        </p:xfrm>
        <a:graphic>
          <a:graphicData uri="http://schemas.openxmlformats.org/drawingml/2006/table">
            <a:tbl>
              <a:tblPr/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</a:rPr>
                        <a:t>Query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b="1">
                          <a:solidFill>
                            <a:srgbClr val="404040"/>
                          </a:solidFill>
                        </a:rPr>
                        <a:t>Reply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when are you going to let the police know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you dont know what youre talking about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you can do it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yeah i think so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wait are you saying that i dont appreciate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 know you know what i mean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youre terrible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yeah but im not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nah i dont think so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why not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hes pissing in our faces again and were just taking it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 cant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im sorry i dont know what else to say except im sorry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why would you like to be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nobodys gonna get you now get inside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 cant go back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shall i leave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of course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well i really think hes got a chance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 know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youd better be quiet sandy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shut up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jesus christ you scared the shit out of me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whats going on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well im sorry im really sorry ellie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its okay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my lady this play will end badly i will tell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lets get out of here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6644409" y="1498061"/>
          <a:ext cx="4826000" cy="1807752"/>
        </p:xfrm>
        <a:graphic>
          <a:graphicData uri="http://schemas.openxmlformats.org/drawingml/2006/table">
            <a:tbl>
              <a:tblPr/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im going to miss you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no youre not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what do you mean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 dont know i dont know what i mean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my god these people are insane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we dont know what they are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this isnt a date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no what is it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you ought to go home and take care of that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 cant do that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8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is something wrong</a:t>
                      </a:r>
                      <a:endParaRPr/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>
                          <a:solidFill>
                            <a:srgbClr val="404040"/>
                          </a:solidFill>
                        </a:rPr>
                        <a:t>no no no</a:t>
                      </a:r>
                    </a:p>
                  </a:txBody>
                  <a:tcPr marL="62240" marR="62240" marT="28726" marB="28726" anchor="ctr">
                    <a:lnL w="9525" algn="ctr">
                      <a:solidFill>
                        <a:srgbClr val="CCCCCC"/>
                      </a:solidFill>
                    </a:lnL>
                    <a:lnR w="9525" algn="ctr">
                      <a:solidFill>
                        <a:srgbClr val="CCCCCC"/>
                      </a:solidFill>
                    </a:lnR>
                    <a:lnT w="9525" algn="ctr">
                      <a:solidFill>
                        <a:srgbClr val="CCCCCC"/>
                      </a:solidFill>
                    </a:lnT>
                    <a:lnB w="9525" algn="ctr">
                      <a:solidFill>
                        <a:srgbClr val="CCCCCC"/>
                      </a:solidFill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328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Implementation</a:t>
            </a:r>
            <a:endParaRPr/>
          </a:p>
        </p:txBody>
      </p:sp>
      <p:sp>
        <p:nvSpPr>
          <p:cNvPr id="5" name="Content Placeholder 5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2000"/>
              <a:t>basic_cell = tf.nn.rnn_cell.DropoutWrapper(</a:t>
            </a:r>
            <a:endParaRPr/>
          </a:p>
          <a:p>
            <a:pPr marL="0" indent="0">
              <a:buNone/>
              <a:defRPr/>
            </a:pPr>
            <a:r>
              <a:rPr lang="en-US" sz="2000"/>
              <a:t>        tf.nn.rnn_cell.BasicLSTMCell(emb_dim, state_is_tuple=True),</a:t>
            </a:r>
            <a:endParaRPr/>
          </a:p>
          <a:p>
            <a:pPr marL="0" indent="0">
              <a:buNone/>
              <a:defRPr/>
            </a:pPr>
            <a:r>
              <a:rPr lang="en-US" sz="2000"/>
              <a:t>        output_keep_prob=self.keep_prob)</a:t>
            </a:r>
            <a:endParaRPr/>
          </a:p>
          <a:p>
            <a:pPr marL="0" indent="0">
              <a:buNone/>
              <a:defRPr/>
            </a:pPr>
            <a:r>
              <a:rPr lang="en-US" sz="2000"/>
              <a:t># stack cells together: n layered model</a:t>
            </a:r>
            <a:endParaRPr/>
          </a:p>
          <a:p>
            <a:pPr marL="0" indent="0">
              <a:buNone/>
              <a:defRPr/>
            </a:pPr>
            <a:endParaRPr lang="en-US" sz="2000"/>
          </a:p>
          <a:p>
            <a:pPr marL="0" indent="0">
              <a:buNone/>
              <a:defRPr/>
            </a:pPr>
            <a:r>
              <a:rPr lang="en-US" sz="2000"/>
              <a:t>stacked_lstm = tf.nn.rnn_cell.MultiRNNCell([basic_cell]*num_layers, state_is_tuple=True)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09722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Loss Function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loss_weights = [ tf.ones_like(label, dtype=tf.float32) 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	for label in self.labels ]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self.loss = tf.nn.seq2seq.sequence_loss(self.decode_outputs, 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	self.labels, loss_weights, yvocab_size)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self.train_op = tf.train.AdamOptimizer(learning_rate=lr).minimize(self.loss)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7204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Training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model = seq2seq_wrapper.Seq2Seq(xseq_len=xseq_len,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                           yseq_len=yseq_len,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                           xvocab_size=xvocab_size,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                           yvocab_size=yvocab_size,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                           ckpt_path='ckpt/twitter/',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                           emb_dim=emb_dim,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                           num_layers=3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                               )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val_batch_gen = data_utils.rand_batch_gen(validX, validY, 32)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train_batch_gen = data_utils.rand_batch_gen(trainX, trainY, batch_size)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#sess = model.restore_last_session()</a:t>
            </a:r>
            <a:endParaRPr/>
          </a:p>
          <a:p>
            <a:pPr marL="0" indent="0">
              <a:buNone/>
              <a:defRPr/>
            </a:pPr>
            <a:endParaRPr lang="en-US" sz="2000">
              <a:latin typeface="Consolas"/>
            </a:endParaRPr>
          </a:p>
          <a:p>
            <a:pPr marL="0" indent="0">
              <a:buNone/>
              <a:defRPr/>
            </a:pPr>
            <a:r>
              <a:rPr lang="en-US" sz="2000">
                <a:latin typeface="Consolas"/>
              </a:rPr>
              <a:t>sess = model.train(train_batch_gen, val_batch_gen)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66112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Seq2seq model with embeddings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en-US"/>
              <a:t>self</a:t>
            </a:r>
            <a:r>
              <a:rPr lang="en-US" b="1"/>
              <a:t>.</a:t>
            </a:r>
            <a:r>
              <a:rPr lang="en-US"/>
              <a:t>decode_outputs, self</a:t>
            </a:r>
            <a:r>
              <a:rPr lang="en-US" b="1"/>
              <a:t>.</a:t>
            </a:r>
            <a:r>
              <a:rPr lang="en-US"/>
              <a:t>decode_states </a:t>
            </a:r>
            <a:br>
              <a:rPr lang="en-US" sz="2000"/>
            </a:br>
            <a:r>
              <a:rPr lang="en-US" sz="2000"/>
              <a:t>        </a:t>
            </a:r>
            <a:r>
              <a:rPr lang="en-US" b="1"/>
              <a:t>=</a:t>
            </a:r>
            <a:r>
              <a:rPr lang="en-US"/>
              <a:t> tf</a:t>
            </a:r>
            <a:r>
              <a:rPr lang="en-US" b="1"/>
              <a:t>.</a:t>
            </a:r>
            <a:r>
              <a:rPr lang="en-US"/>
              <a:t>nn</a:t>
            </a:r>
            <a:r>
              <a:rPr lang="en-US" b="1"/>
              <a:t>.</a:t>
            </a:r>
            <a:r>
              <a:rPr lang="en-US"/>
              <a:t>seq2seq</a:t>
            </a:r>
            <a:r>
              <a:rPr lang="en-US" b="1"/>
              <a:t>.</a:t>
            </a:r>
            <a:r>
              <a:rPr lang="en-US"/>
              <a:t>embedding_rnn_seq2seq(</a:t>
            </a:r>
            <a:br>
              <a:rPr lang="en-US" sz="2000"/>
            </a:br>
            <a:r>
              <a:rPr lang="en-US" sz="2000"/>
              <a:t>                   </a:t>
            </a:r>
            <a:r>
              <a:rPr lang="en-US"/>
              <a:t>self</a:t>
            </a:r>
            <a:r>
              <a:rPr lang="en-US" b="1"/>
              <a:t>.</a:t>
            </a:r>
            <a:r>
              <a:rPr lang="en-US"/>
              <a:t>enc_ip,self</a:t>
            </a:r>
            <a:r>
              <a:rPr lang="en-US" b="1"/>
              <a:t>.</a:t>
            </a:r>
            <a:r>
              <a:rPr lang="en-US"/>
              <a:t>dec_ip, stacked_lstm,</a:t>
            </a:r>
            <a:br>
              <a:rPr lang="en-US" sz="2000"/>
            </a:br>
            <a:r>
              <a:rPr lang="en-US" sz="2000"/>
              <a:t>                   </a:t>
            </a:r>
            <a:r>
              <a:rPr lang="en-US"/>
              <a:t>xvocab_size, yvocab_size, emb_dim)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2597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E1D232-2CCF-5542-855A-56F3F406F3B4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IT" dirty="0"/>
              <a:t>Facebook BlenderBot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B5001EF-7F5E-654A-80FD-F135834CEF86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https://ai.facebook.com/blog/state-of-the-art-open-source-chatbot/</a:t>
            </a:r>
            <a:endParaRPr lang="en-GB" dirty="0"/>
          </a:p>
          <a:p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arxiv.org</a:t>
            </a:r>
            <a:r>
              <a:rPr lang="en-GB" dirty="0"/>
              <a:t>/pdf/2004.13637.pdf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672542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A84E0E-9E8E-7842-BBA8-6B18EBD2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Recipe: Scale, Blending Skills and Generation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35E9C4-9954-8747-8C12-62C0532244C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57301" y="1201510"/>
            <a:ext cx="5702796" cy="5395842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effectLst/>
              </a:rPr>
              <a:t>the best current systems train high-capacity neural models with millions or billions of parameters using huge text corpora</a:t>
            </a:r>
          </a:p>
          <a:p>
            <a:r>
              <a:rPr lang="en-GB" dirty="0">
                <a:effectLst/>
              </a:rPr>
              <a:t>Our new recipe incorporates large-scale neural models, with up to 9.4 billion parameters, and also techniques for blending skills and detailed generation.</a:t>
            </a:r>
          </a:p>
          <a:p>
            <a:r>
              <a:rPr lang="en-GB" dirty="0">
                <a:effectLst/>
              </a:rPr>
              <a:t>We pretrained large Transformer neural networks on large amounts of conversational data (1.5 billion training examples)</a:t>
            </a:r>
          </a:p>
          <a:p>
            <a:r>
              <a:rPr lang="en-GB" dirty="0">
                <a:effectLst/>
              </a:rPr>
              <a:t>Our neural networks are too large to fit on a single device, so we utilized techniques such as column-wise model parallelism, which allows us to split the neural network into smaller pieces while maintaining maximum efficiency. </a:t>
            </a:r>
            <a:endParaRPr lang="en-GB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025" name="Picture 1" descr="page1image2891221376">
            <a:extLst>
              <a:ext uri="{FF2B5EF4-FFF2-40B4-BE49-F238E27FC236}">
                <a16:creationId xmlns:a16="http://schemas.microsoft.com/office/drawing/2014/main" id="{9BD4C8CF-EA0A-BC4A-918A-C86BFE49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2891221664">
            <a:extLst>
              <a:ext uri="{FF2B5EF4-FFF2-40B4-BE49-F238E27FC236}">
                <a16:creationId xmlns:a16="http://schemas.microsoft.com/office/drawing/2014/main" id="{087F8CC0-6B95-E14D-84ED-B8E07321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2891222016">
            <a:extLst>
              <a:ext uri="{FF2B5EF4-FFF2-40B4-BE49-F238E27FC236}">
                <a16:creationId xmlns:a16="http://schemas.microsoft.com/office/drawing/2014/main" id="{61AE5ADA-8D66-D946-B0D5-BF63F9FD8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2891222304">
            <a:extLst>
              <a:ext uri="{FF2B5EF4-FFF2-40B4-BE49-F238E27FC236}">
                <a16:creationId xmlns:a16="http://schemas.microsoft.com/office/drawing/2014/main" id="{BB964E70-19AC-9B4D-8E81-A0DA468F7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image2891222592">
            <a:extLst>
              <a:ext uri="{FF2B5EF4-FFF2-40B4-BE49-F238E27FC236}">
                <a16:creationId xmlns:a16="http://schemas.microsoft.com/office/drawing/2014/main" id="{84ED371E-154D-7748-BCBE-8C48B8F52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image2891222880">
            <a:extLst>
              <a:ext uri="{FF2B5EF4-FFF2-40B4-BE49-F238E27FC236}">
                <a16:creationId xmlns:a16="http://schemas.microsoft.com/office/drawing/2014/main" id="{E1AC53AE-ECE9-6449-85CC-6A22F2C3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55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1image2891223296">
            <a:extLst>
              <a:ext uri="{FF2B5EF4-FFF2-40B4-BE49-F238E27FC236}">
                <a16:creationId xmlns:a16="http://schemas.microsoft.com/office/drawing/2014/main" id="{5FD1201B-E43B-4341-80AB-4C85CC7C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1image2891223584">
            <a:extLst>
              <a:ext uri="{FF2B5EF4-FFF2-40B4-BE49-F238E27FC236}">
                <a16:creationId xmlns:a16="http://schemas.microsoft.com/office/drawing/2014/main" id="{D9004DF1-DA37-8A48-A394-0183F93C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1image2891223872">
            <a:extLst>
              <a:ext uri="{FF2B5EF4-FFF2-40B4-BE49-F238E27FC236}">
                <a16:creationId xmlns:a16="http://schemas.microsoft.com/office/drawing/2014/main" id="{549EB580-4520-EC40-B673-AE6564A3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1image2891224160">
            <a:extLst>
              <a:ext uri="{FF2B5EF4-FFF2-40B4-BE49-F238E27FC236}">
                <a16:creationId xmlns:a16="http://schemas.microsoft.com/office/drawing/2014/main" id="{3D1A04BA-F52E-B041-ACDA-052D2629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41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2686D-60D7-B947-B52E-715A781897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1910" y="1218484"/>
            <a:ext cx="4540630" cy="46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698AEA-CD75-0C43-A766-AB03527F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Basic Flow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CA109-7292-BB4D-B3F3-EE36A153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700808"/>
            <a:ext cx="8456108" cy="421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24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BF3A-B476-AA4A-92B2-EC1CAA4F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The Poly-encoder Transformer Retriever </a:t>
            </a:r>
            <a:r>
              <a:rPr lang="en-IT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5BA7B-B8F1-A24D-A886-794F8AE8247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5301208"/>
            <a:ext cx="9532169" cy="1046572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effectLst/>
              </a:rPr>
              <a:t>Given a dialogue history (context) as input, retrieval systems select the next dialogue utterance by scoring a large set (all in training) of candidate responses and outputting the highest scoring one.</a:t>
            </a:r>
            <a:endParaRPr lang="en-GB" dirty="0"/>
          </a:p>
        </p:txBody>
      </p:sp>
      <p:pic>
        <p:nvPicPr>
          <p:cNvPr id="2049" name="Picture 1" descr="page2image2890587424">
            <a:extLst>
              <a:ext uri="{FF2B5EF4-FFF2-40B4-BE49-F238E27FC236}">
                <a16:creationId xmlns:a16="http://schemas.microsoft.com/office/drawing/2014/main" id="{0F6B3A03-7930-DC4A-A99A-5658E101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17" y="1052736"/>
            <a:ext cx="802431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718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1745-FAA5-C647-A60E-3B13FD17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Blending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5EA2F-C861-FE49-A892-84538696FC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Engaging use of personality (</a:t>
            </a:r>
            <a:r>
              <a:rPr lang="en-GB" dirty="0">
                <a:effectLst/>
                <a:hlinkClick r:id="rId2"/>
              </a:rPr>
              <a:t>PersonaChat</a:t>
            </a:r>
            <a:r>
              <a:rPr lang="en-GB" dirty="0">
                <a:effectLst/>
              </a:rPr>
              <a:t>) </a:t>
            </a:r>
          </a:p>
          <a:p>
            <a:r>
              <a:rPr lang="en-GB" dirty="0">
                <a:effectLst/>
              </a:rPr>
              <a:t>Engaging use of knowledge (</a:t>
            </a:r>
            <a:r>
              <a:rPr lang="en-GB" dirty="0">
                <a:effectLst/>
                <a:hlinkClick r:id="rId3"/>
              </a:rPr>
              <a:t>Wizard of Wikipedia</a:t>
            </a:r>
            <a:r>
              <a:rPr lang="en-GB" dirty="0">
                <a:effectLst/>
              </a:rPr>
              <a:t>) </a:t>
            </a:r>
          </a:p>
          <a:p>
            <a:r>
              <a:rPr lang="en-GB" dirty="0">
                <a:effectLst/>
              </a:rPr>
              <a:t>Display of empathy (</a:t>
            </a:r>
            <a:r>
              <a:rPr lang="en-GB" dirty="0">
                <a:effectLst/>
                <a:hlinkClick r:id="rId4"/>
              </a:rPr>
              <a:t>Empathetic Dialogues</a:t>
            </a:r>
            <a:r>
              <a:rPr lang="en-GB" dirty="0">
                <a:effectLst/>
              </a:rPr>
              <a:t>) </a:t>
            </a:r>
          </a:p>
          <a:p>
            <a:r>
              <a:rPr lang="en-GB" dirty="0">
                <a:effectLst/>
              </a:rPr>
              <a:t>Ability to blend all three seamlessly (</a:t>
            </a:r>
            <a:r>
              <a:rPr lang="en-GB" dirty="0">
                <a:effectLst/>
                <a:hlinkClick r:id="rId5"/>
              </a:rPr>
              <a:t>BST</a:t>
            </a:r>
            <a:r>
              <a:rPr lang="en-GB" dirty="0">
                <a:effectLst/>
              </a:rPr>
              <a:t>)</a:t>
            </a:r>
          </a:p>
          <a:p>
            <a:pPr marL="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298548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4C65-DEB3-3341-B49F-7685EC36F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Generation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8C49D-2A2A-6E4C-95B7-96BBD5C2EB3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Standard Seq2Seq Transformer architecture to generate responses </a:t>
            </a:r>
            <a:endParaRPr lang="en-GB" dirty="0"/>
          </a:p>
          <a:p>
            <a:endParaRPr lang="en-GB" dirty="0">
              <a:effectLst/>
            </a:endParaRPr>
          </a:p>
          <a:p>
            <a:r>
              <a:rPr lang="en-GB" dirty="0">
                <a:effectLst/>
              </a:rPr>
              <a:t>Training neural models is typically done by minimizing perplexity</a:t>
            </a:r>
          </a:p>
          <a:p>
            <a:r>
              <a:rPr lang="en-GB" dirty="0">
                <a:effectLst/>
              </a:rPr>
              <a:t>to avoid that conversational agents repeat themselves, we combine a retrieval step before generation, referred to as a </a:t>
            </a:r>
            <a:r>
              <a:rPr lang="en-GB" dirty="0">
                <a:solidFill>
                  <a:srgbClr val="C00000"/>
                </a:solidFill>
                <a:effectLst/>
              </a:rPr>
              <a:t>retrieve and refine </a:t>
            </a:r>
            <a:r>
              <a:rPr lang="en-GB" dirty="0">
                <a:effectLst/>
              </a:rPr>
              <a:t>model </a:t>
            </a:r>
            <a:endParaRPr lang="en-GB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35669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8B78-FC38-7641-B917-63AA5842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Knowlegde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4DB23-158B-BB48-B5D1-C6921E480A3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First retrieve from a large knowledge base </a:t>
            </a:r>
            <a:endParaRPr lang="en-GB" dirty="0"/>
          </a:p>
          <a:p>
            <a:r>
              <a:rPr lang="en-GB" dirty="0">
                <a:effectLst/>
              </a:rPr>
              <a:t>We use the retrieval system as in Wizard of Wikipedia, which uses a TF-IDF-based inverted index lookup over a Wikipedia dump to produce an initial set of knowledge candidates.</a:t>
            </a:r>
          </a:p>
          <a:p>
            <a:r>
              <a:rPr lang="en-GB" dirty="0">
                <a:effectLst/>
              </a:rPr>
              <a:t>A Transformer retriever model is then used to rank the candidates and select a single sentence which is used to </a:t>
            </a:r>
            <a:r>
              <a:rPr lang="en-GB" dirty="0">
                <a:solidFill>
                  <a:srgbClr val="C00000"/>
                </a:solidFill>
                <a:effectLst/>
              </a:rPr>
              <a:t>condition generation</a:t>
            </a:r>
            <a:r>
              <a:rPr lang="en-GB" dirty="0">
                <a:effectLst/>
              </a:rPr>
              <a:t>. </a:t>
            </a:r>
          </a:p>
          <a:p>
            <a:r>
              <a:rPr lang="en-GB" dirty="0">
                <a:effectLst/>
              </a:rPr>
              <a:t>Transformer-based classifier to choose when to perform retrieval or not on a per-turn basis</a:t>
            </a:r>
            <a:endParaRPr lang="en-GB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3869582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478F-A638-1140-B8FA-7DF511DE8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96BD1-C8AF-054E-A5B5-E6F2361981A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5139681" cy="5146270"/>
          </a:xfrm>
        </p:spPr>
        <p:txBody>
          <a:bodyPr/>
          <a:lstStyle/>
          <a:p>
            <a:r>
              <a:rPr lang="en-GB" dirty="0">
                <a:effectLst/>
              </a:rPr>
              <a:t>benchmarked the performance against </a:t>
            </a:r>
            <a:r>
              <a:rPr lang="en-GB" dirty="0">
                <a:effectLst/>
                <a:hlinkClick r:id="rId2"/>
              </a:rPr>
              <a:t>Google’s latest Meena chatbot</a:t>
            </a:r>
            <a:r>
              <a:rPr lang="en-GB" dirty="0">
                <a:effectLst/>
              </a:rPr>
              <a:t> through pairwise human evaluations</a:t>
            </a:r>
          </a:p>
          <a:p>
            <a:pPr marL="0" indent="0">
              <a:buNone/>
            </a:pPr>
            <a:endParaRPr lang="en-IT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1EB86D-FF45-8047-BA65-BDFE056B0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259675"/>
              </p:ext>
            </p:extLst>
          </p:nvPr>
        </p:nvGraphicFramePr>
        <p:xfrm>
          <a:off x="6456041" y="1201510"/>
          <a:ext cx="5472610" cy="4966521"/>
        </p:xfrm>
        <a:graphic>
          <a:graphicData uri="http://schemas.openxmlformats.org/drawingml/2006/table">
            <a:tbl>
              <a:tblPr firstRow="1" bandRow="1">
                <a:tableStyleId>{5EA520A2-6D15-8F13-2E9F-0137BA355537}</a:tableStyleId>
              </a:tblPr>
              <a:tblGrid>
                <a:gridCol w="3528391">
                  <a:extLst>
                    <a:ext uri="{9D8B030D-6E8A-4147-A177-3AD203B41FA5}">
                      <a16:colId xmlns:a16="http://schemas.microsoft.com/office/drawing/2014/main" val="229402267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942169357"/>
                    </a:ext>
                  </a:extLst>
                </a:gridCol>
                <a:gridCol w="936107">
                  <a:extLst>
                    <a:ext uri="{9D8B030D-6E8A-4147-A177-3AD203B41FA5}">
                      <a16:colId xmlns:a16="http://schemas.microsoft.com/office/drawing/2014/main" val="3311790943"/>
                    </a:ext>
                  </a:extLst>
                </a:gridCol>
              </a:tblGrid>
              <a:tr h="487489">
                <a:tc>
                  <a:txBody>
                    <a:bodyPr/>
                    <a:lstStyle/>
                    <a:p>
                      <a:r>
                        <a:rPr lang="en-IT" sz="1600" dirty="0"/>
                        <a:t>Humanness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dirty="0"/>
                        <a:t>Blender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dirty="0"/>
                        <a:t>Meena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428475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 Generative (2.7B)std.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en-IT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797138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 </a:t>
                      </a:r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RetNRef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(256M/90M)</a:t>
                      </a:r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en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  <a:endParaRPr lang="en-IT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8661474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pushshift.io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Reddit Generative (2.7B)</a:t>
                      </a:r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  <a:endParaRPr lang="en-IT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en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1931755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 Generative (90M)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  <a:endParaRPr lang="en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n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2911524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Wiz Generative (2.7B)</a:t>
                      </a:r>
                      <a:endParaRPr lang="en-GB" sz="1600" dirty="0"/>
                    </a:p>
                    <a:p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  <a:endParaRPr lang="en-IT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n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748578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 </a:t>
                      </a:r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RetNRef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(622M/2.7B)</a:t>
                      </a:r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en-IT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5357984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 Generative (2.7B)</a:t>
                      </a:r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 </a:t>
                      </a:r>
                      <a:endParaRPr lang="en-IT" sz="2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6116334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 Generative (9.4B)</a:t>
                      </a:r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 </a:t>
                      </a:r>
                      <a:endParaRPr lang="en-IT" sz="2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lang="en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2763021"/>
                  </a:ext>
                </a:extLst>
              </a:tr>
              <a:tr h="487489">
                <a:tc>
                  <a:txBody>
                    <a:bodyPr/>
                    <a:lstStyle/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 Unlikelihood (2.7B) </a:t>
                      </a:r>
                      <a:endParaRPr lang="en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en-IT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T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I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510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5662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0E98B-C33B-B04D-AE00-8C80E14F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IT" dirty="0"/>
              <a:t>Examples</a:t>
            </a:r>
            <a:endParaRPr lang="en-IT"/>
          </a:p>
        </p:txBody>
      </p:sp>
      <p:pic>
        <p:nvPicPr>
          <p:cNvPr id="3073" name="Picture 1" descr="page16image2920115136">
            <a:extLst>
              <a:ext uri="{FF2B5EF4-FFF2-40B4-BE49-F238E27FC236}">
                <a16:creationId xmlns:a16="http://schemas.microsoft.com/office/drawing/2014/main" id="{B7077720-5D87-F44A-840E-9AE30FE72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7414" y="908720"/>
            <a:ext cx="3580092" cy="5615829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16image2920115440">
            <a:extLst>
              <a:ext uri="{FF2B5EF4-FFF2-40B4-BE49-F238E27FC236}">
                <a16:creationId xmlns:a16="http://schemas.microsoft.com/office/drawing/2014/main" id="{AEA7035C-6BE4-2F43-AE8E-22A0E973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94" y="904920"/>
            <a:ext cx="3580092" cy="564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82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ABDA-050D-A742-933F-5736AF55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53DAC-65EC-A243-8627-8C4C3A71769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python 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parlai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/scripts/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safe_interactive.py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-t 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blended_skill_talk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-mf 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zoo:blender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/blender_3B/model</a:t>
            </a:r>
          </a:p>
          <a:p>
            <a:pPr marL="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9759054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6DD528-FC43-2E4B-80B2-4C308432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2225FA-890E-EA41-B86F-46015FC2957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Hi!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What do you like to do in your spare time? I like to blog and share my opinions.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like listening to music on Spotify.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That's cool.  What kind of music do you listen to?  Do you have a </a:t>
            </a:r>
            <a:r>
              <a:rPr lang="en-GB" b="1" dirty="0" err="1">
                <a:effectLst/>
              </a:rPr>
              <a:t>favorite</a:t>
            </a:r>
            <a:r>
              <a:rPr lang="en-GB" b="1" dirty="0">
                <a:effectLst/>
              </a:rPr>
              <a:t> artist?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Cool jazz.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Jazz is a great genre of music.  Have you ever been to a concert?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Yes, in San Francisco.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 have never been to San Fran.  I have been to Los Angeles though.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lived in Boston for three years.   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I've been to Boston a few times.  It's a great city.  Did you like it?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Yes, I liked it, even if the winter there is very cold.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 love the cold.  Winter is my </a:t>
            </a:r>
            <a:r>
              <a:rPr lang="en-GB" b="1" dirty="0" err="1">
                <a:effectLst/>
              </a:rPr>
              <a:t>favorite</a:t>
            </a:r>
            <a:r>
              <a:rPr lang="en-GB" b="1" dirty="0">
                <a:effectLst/>
              </a:rPr>
              <a:t> season.  What is your </a:t>
            </a:r>
            <a:r>
              <a:rPr lang="en-GB" b="1" dirty="0" err="1">
                <a:effectLst/>
              </a:rPr>
              <a:t>favorite</a:t>
            </a:r>
            <a:r>
              <a:rPr lang="en-GB" b="1" dirty="0">
                <a:effectLst/>
              </a:rPr>
              <a:t> season?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like Spring.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Spring is nice, but I like the cooler weather in the winter.  Do you have any hobbies?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used to go skiing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That sounds like a lot of fun.  Skiing and snowboarding are two of my </a:t>
            </a:r>
            <a:r>
              <a:rPr lang="en-GB" b="1" dirty="0" err="1">
                <a:effectLst/>
              </a:rPr>
              <a:t>favorites</a:t>
            </a:r>
            <a:r>
              <a:rPr lang="en-GB" b="1" dirty="0">
                <a:effectLst/>
              </a:rPr>
              <a:t>.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also did skating.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That's cool.  I'm not very good at it, but it's fun to try.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</a:t>
            </a:r>
            <a:r>
              <a:rPr lang="en-GB" dirty="0" err="1">
                <a:effectLst/>
                <a:highlight>
                  <a:srgbClr val="00FFFF"/>
                </a:highlight>
              </a:rPr>
              <a:t>hurted</a:t>
            </a:r>
            <a:r>
              <a:rPr lang="en-GB" dirty="0">
                <a:effectLst/>
                <a:highlight>
                  <a:srgbClr val="00FFFF"/>
                </a:highlight>
              </a:rPr>
              <a:t> myself falling on skates.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I'm sorry to hear that.  Did you get hurt a lot when you were a kid?</a:t>
            </a:r>
            <a:endParaRPr lang="en-GB" dirty="0">
              <a:effectLst/>
            </a:endParaRPr>
          </a:p>
          <a:p>
            <a:pPr marL="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99103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E563-3A1F-C04A-A039-4E30A19F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E904E-E805-7C49-917C-536F9BEFA52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cut my nails short.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That's a good idea.  They can get in the way when you're doing things like skateboarding.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Where was Dante born?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He was born in Tennessee.  How about you?  Where are you from?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I am from Pisa.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I've never been there, but I'd love to go someday.  Is it nice there?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How far is Florence from Pisa?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I'm not sure how far it is.  I know it's in Italy, though.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Who was Alan Turing?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He was a computer scientist who invented the Turing Machine.  Do you know who he is?</a:t>
            </a:r>
            <a:endParaRPr lang="en-GB" dirty="0">
              <a:effectLst/>
            </a:endParaRP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When did he die?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I'm not sure when he died, but he was born in 1903 and died in 1985.</a:t>
            </a: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What did he do during World War 2?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He worked on the Manhattan Project, which was a project to develop nuclear weapons.</a:t>
            </a:r>
          </a:p>
          <a:p>
            <a:pPr marL="0" indent="0">
              <a:buNone/>
            </a:pPr>
            <a:r>
              <a:rPr lang="en-GB" dirty="0">
                <a:effectLst/>
                <a:highlight>
                  <a:srgbClr val="00FFFF"/>
                </a:highlight>
              </a:rPr>
              <a:t>You: Who else worked on the project?</a:t>
            </a:r>
          </a:p>
          <a:p>
            <a:pPr marL="0" indent="0" algn="r">
              <a:buNone/>
            </a:pPr>
            <a:r>
              <a:rPr lang="en-GB" dirty="0">
                <a:effectLst/>
              </a:rPr>
              <a:t>[</a:t>
            </a:r>
            <a:r>
              <a:rPr lang="en-GB" dirty="0" err="1">
                <a:effectLst/>
              </a:rPr>
              <a:t>TransformerGenerator</a:t>
            </a:r>
            <a:r>
              <a:rPr lang="en-GB" dirty="0">
                <a:effectLst/>
              </a:rPr>
              <a:t>]: </a:t>
            </a:r>
            <a:r>
              <a:rPr lang="en-GB" b="1" dirty="0">
                <a:effectLst/>
              </a:rPr>
              <a:t>It was a joint effort between the United States, the United Kingdom, France, and the Soviet Union.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9513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8D9E-6A06-8049-A379-1CAA9E5E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E9619-9374-6A4C-B2B9-6234AAFAAB2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IT" dirty="0"/>
              <a:t>Download ParlAI (parl.ai)</a:t>
            </a:r>
          </a:p>
          <a:p>
            <a:pPr marL="271462" lvl="1" indent="0">
              <a:buNone/>
            </a:pP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git clone https://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facebookresearch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ParlAI.git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~/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ParlAI</a:t>
            </a:r>
            <a:endParaRPr lang="en-GB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271462" lvl="1" indent="0">
              <a:buNone/>
            </a:pP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cd ~/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ParlAI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python 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setup.py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develop</a:t>
            </a:r>
            <a:endParaRPr lang="en-IT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IT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IT" dirty="0"/>
              <a:t>Chat with BlenderBot</a:t>
            </a:r>
          </a:p>
          <a:p>
            <a:pPr marL="271462" lvl="1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python 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parlai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/scripts/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safe_interactive.py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-t 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blended_skill_talk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-mf </a:t>
            </a:r>
            <a:r>
              <a:rPr lang="en-GB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zoo:blender</a:t>
            </a:r>
            <a:r>
              <a:rPr lang="en-GB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/blender_3B/model</a:t>
            </a:r>
          </a:p>
          <a:p>
            <a:pPr marL="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241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BAE5-E829-BC4C-8641-66755343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Example of Context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4A0ED-9AE7-0246-AF95-11A06EAA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196752"/>
            <a:ext cx="6434715" cy="48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28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Summary</a:t>
            </a:r>
            <a:endParaRPr lang="it-IT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Template based Chatbot framework allow building tightly controlled dialogs, that guide users through a predetermined flow of </a:t>
            </a:r>
            <a:r>
              <a:rPr lang="en-US" dirty="0" err="1"/>
              <a:t>conversatin</a:t>
            </a:r>
            <a:endParaRPr lang="en-US" dirty="0"/>
          </a:p>
          <a:p>
            <a:pPr lvl="1">
              <a:defRPr/>
            </a:pPr>
            <a:r>
              <a:rPr lang="en-US" dirty="0"/>
              <a:t>Useful for task oriented, specific domain conversations</a:t>
            </a:r>
          </a:p>
          <a:p>
            <a:pPr lvl="1">
              <a:defRPr/>
            </a:pPr>
            <a:r>
              <a:rPr lang="en-US" dirty="0"/>
              <a:t>Quite effective and simple to build.</a:t>
            </a:r>
          </a:p>
          <a:p>
            <a:pPr lvl="1">
              <a:defRPr/>
            </a:pPr>
            <a:r>
              <a:rPr lang="en-US" dirty="0"/>
              <a:t>The logic of actions can be delegated to external web services</a:t>
            </a:r>
            <a:endParaRPr dirty="0"/>
          </a:p>
          <a:p>
            <a:pPr>
              <a:defRPr/>
            </a:pPr>
            <a:r>
              <a:rPr lang="en-US" dirty="0"/>
              <a:t>Machine Learning Chatbots attempt to handle </a:t>
            </a:r>
            <a:r>
              <a:rPr lang="en-US" dirty="0" err="1"/>
              <a:t>comversatino</a:t>
            </a:r>
            <a:r>
              <a:rPr lang="en-US" dirty="0"/>
              <a:t> on open domain topics </a:t>
            </a:r>
          </a:p>
          <a:p>
            <a:pPr lvl="1">
              <a:defRPr/>
            </a:pPr>
            <a:r>
              <a:rPr lang="en-US" dirty="0"/>
              <a:t>The best ones incorporate </a:t>
            </a:r>
            <a:r>
              <a:rPr lang="en-US" dirty="0" err="1"/>
              <a:t>SoTA</a:t>
            </a:r>
            <a:r>
              <a:rPr lang="en-US" dirty="0"/>
              <a:t> NLP technologies, like transformers, that require large </a:t>
            </a:r>
            <a:r>
              <a:rPr lang="en-US" dirty="0" err="1"/>
              <a:t>amoiunts</a:t>
            </a:r>
            <a:r>
              <a:rPr lang="en-US" dirty="0"/>
              <a:t> of data and computational resources to train</a:t>
            </a:r>
          </a:p>
          <a:p>
            <a:pPr lvl="1">
              <a:defRPr/>
            </a:pPr>
            <a:r>
              <a:rPr lang="en-US" dirty="0"/>
              <a:t>They have good language abilities and are fluent in their expressions</a:t>
            </a:r>
          </a:p>
          <a:p>
            <a:pPr lvl="1">
              <a:defRPr/>
            </a:pPr>
            <a:r>
              <a:rPr lang="en-US" dirty="0"/>
              <a:t>They can keep track of the context</a:t>
            </a:r>
          </a:p>
          <a:p>
            <a:pPr lvl="1">
              <a:defRPr/>
            </a:pPr>
            <a:r>
              <a:rPr lang="en-US" dirty="0"/>
              <a:t>However they are not yet fully reliable, since they make often mistakes in gathering answers from external knowledge bases.</a:t>
            </a:r>
          </a:p>
          <a:p>
            <a:pPr>
              <a:defRPr/>
            </a:pPr>
            <a:r>
              <a:rPr lang="en-US" dirty="0"/>
              <a:t>Technology is making progress, so we can expect to keep improving.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30E2-EDA7-7042-AB57-216491E37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Follow-up Intent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31841-162F-7D4B-B8AB-B7364C5B73D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9834705" cy="1723434"/>
          </a:xfrm>
        </p:spPr>
        <p:txBody>
          <a:bodyPr/>
          <a:lstStyle/>
          <a:p>
            <a:r>
              <a:rPr lang="en-GB" dirty="0" err="1">
                <a:effectLst/>
              </a:rPr>
              <a:t>Fullfillment</a:t>
            </a:r>
            <a:r>
              <a:rPr lang="en-GB" dirty="0">
                <a:effectLst/>
              </a:rPr>
              <a:t>: when </a:t>
            </a:r>
            <a:r>
              <a:rPr lang="en-GB" dirty="0" err="1">
                <a:effectLst/>
              </a:rPr>
              <a:t>fulfillment</a:t>
            </a:r>
            <a:r>
              <a:rPr lang="en-GB" dirty="0">
                <a:effectLst/>
              </a:rPr>
              <a:t> for an intent is enabled, </a:t>
            </a:r>
            <a:r>
              <a:rPr lang="en-GB" dirty="0" err="1">
                <a:effectLst/>
              </a:rPr>
              <a:t>Dialogflow</a:t>
            </a:r>
            <a:r>
              <a:rPr lang="en-GB" dirty="0">
                <a:effectLst/>
              </a:rPr>
              <a:t> responds to that intent by calling a service that you define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937417-D967-7447-BD65-49662A59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2934072"/>
            <a:ext cx="82423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63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Tools Used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Google Actions</a:t>
            </a:r>
            <a:endParaRPr dirty="0"/>
          </a:p>
          <a:p>
            <a:pPr lvl="1">
              <a:defRPr/>
            </a:pPr>
            <a:r>
              <a:rPr lang="en-US" dirty="0"/>
              <a:t>https://</a:t>
            </a:r>
            <a:r>
              <a:rPr lang="en-US" dirty="0" err="1"/>
              <a:t>console.actions.google.com</a:t>
            </a:r>
            <a:r>
              <a:rPr lang="en-US" dirty="0"/>
              <a:t>/</a:t>
            </a:r>
          </a:p>
          <a:p>
            <a:pPr>
              <a:defRPr/>
            </a:pPr>
            <a:r>
              <a:rPr lang="en-US" dirty="0" err="1"/>
              <a:t>Dialogflow</a:t>
            </a:r>
            <a:endParaRPr lang="en-US" dirty="0"/>
          </a:p>
          <a:p>
            <a:pPr lvl="1">
              <a:defRPr/>
            </a:pPr>
            <a:r>
              <a:rPr lang="en-US" dirty="0"/>
              <a:t>https://</a:t>
            </a:r>
            <a:r>
              <a:rPr lang="en-US" dirty="0" err="1"/>
              <a:t>dialogflow.cloud.google.com</a:t>
            </a:r>
            <a:r>
              <a:rPr lang="en-US" dirty="0"/>
              <a:t>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7451971"/>
      </p:ext>
    </p:extLst>
  </p:cSld>
  <p:clrMapOvr>
    <a:masterClrMapping/>
  </p:clrMapOvr>
</p:sld>
</file>

<file path=ppt/theme/theme1.xml><?xml version="1.0" encoding="utf-8"?>
<a:theme xmlns:a="http://schemas.openxmlformats.org/drawingml/2006/main" name="1_AIIA00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4468</Words>
  <Application>Microsoft Macintosh PowerPoint</Application>
  <PresentationFormat>Widescreen</PresentationFormat>
  <Paragraphs>432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Calibri</vt:lpstr>
      <vt:lpstr>Consolas</vt:lpstr>
      <vt:lpstr>medium-content-sans-serif-font</vt:lpstr>
      <vt:lpstr>medium-content-serif-font</vt:lpstr>
      <vt:lpstr>Palatino Linotype</vt:lpstr>
      <vt:lpstr>Symbol</vt:lpstr>
      <vt:lpstr>Times New Roman</vt:lpstr>
      <vt:lpstr>Tw Cen MT Condensed</vt:lpstr>
      <vt:lpstr>Wingdings</vt:lpstr>
      <vt:lpstr>1_AIIA00</vt:lpstr>
      <vt:lpstr>Chatbots: Experiments</vt:lpstr>
      <vt:lpstr>Template-based with DialogFlow</vt:lpstr>
      <vt:lpstr>Build Actions with Google Assistant</vt:lpstr>
      <vt:lpstr>Key Concepts</vt:lpstr>
      <vt:lpstr>Intent</vt:lpstr>
      <vt:lpstr>Basic Flow</vt:lpstr>
      <vt:lpstr>Example of Context</vt:lpstr>
      <vt:lpstr>Follow-up Intent</vt:lpstr>
      <vt:lpstr>Tools Used</vt:lpstr>
      <vt:lpstr>Create Agent</vt:lpstr>
      <vt:lpstr>Make the bot say hello</vt:lpstr>
      <vt:lpstr>PowerPoint Presentation</vt:lpstr>
      <vt:lpstr>PowerPoint Presentation</vt:lpstr>
      <vt:lpstr>PowerPoint Presentation</vt:lpstr>
      <vt:lpstr>PowerPoint Presentation</vt:lpstr>
      <vt:lpstr>Save</vt:lpstr>
      <vt:lpstr>Try it out</vt:lpstr>
      <vt:lpstr>Create Intent</vt:lpstr>
      <vt:lpstr>Add Training phrases</vt:lpstr>
      <vt:lpstr>Add Response</vt:lpstr>
      <vt:lpstr>Specify Guests and Time</vt:lpstr>
      <vt:lpstr>Entities</vt:lpstr>
      <vt:lpstr>Add new training phrases</vt:lpstr>
      <vt:lpstr>Change the parameter’s name</vt:lpstr>
      <vt:lpstr>Add prompts</vt:lpstr>
      <vt:lpstr>PowerPoint Presentation</vt:lpstr>
      <vt:lpstr>Update the responses</vt:lpstr>
      <vt:lpstr>Try it out</vt:lpstr>
      <vt:lpstr>Fullfillment</vt:lpstr>
      <vt:lpstr>Cloud Functions</vt:lpstr>
      <vt:lpstr>Add a function</vt:lpstr>
      <vt:lpstr>Map the function</vt:lpstr>
      <vt:lpstr>First deploy and test</vt:lpstr>
      <vt:lpstr>Add validation</vt:lpstr>
      <vt:lpstr>Change Response</vt:lpstr>
      <vt:lpstr>Deploy</vt:lpstr>
      <vt:lpstr>Test the action on Google Home</vt:lpstr>
      <vt:lpstr>A Retrieval-based Model in TensorFlow</vt:lpstr>
      <vt:lpstr>The Ubuntu Dialog Corpus</vt:lpstr>
      <vt:lpstr>PowerPoint Presentation</vt:lpstr>
      <vt:lpstr>Dual Encoder LSTM</vt:lpstr>
      <vt:lpstr>Training</vt:lpstr>
      <vt:lpstr>Loss Function</vt:lpstr>
      <vt:lpstr>Data Preprocessing</vt:lpstr>
      <vt:lpstr>‘Example’ Format</vt:lpstr>
      <vt:lpstr>Creating an Input Function</vt:lpstr>
      <vt:lpstr>Evaluation Metrics</vt:lpstr>
      <vt:lpstr>streaming_sparse_recall_at_k</vt:lpstr>
      <vt:lpstr>Creating the Model</vt:lpstr>
      <vt:lpstr>Generative Model in TensorFlow</vt:lpstr>
      <vt:lpstr>Deep Learning for Chatbots</vt:lpstr>
      <vt:lpstr>Twitter bot</vt:lpstr>
      <vt:lpstr>Cornell Movie Dialog Corpus</vt:lpstr>
      <vt:lpstr>Implementation</vt:lpstr>
      <vt:lpstr>Loss Function</vt:lpstr>
      <vt:lpstr>Training</vt:lpstr>
      <vt:lpstr>Seq2seq model with embeddings</vt:lpstr>
      <vt:lpstr>Facebook BlenderBot</vt:lpstr>
      <vt:lpstr>Recipe: Scale, Blending Skills and Generation</vt:lpstr>
      <vt:lpstr>The Poly-encoder Transformer Retriever Architecture</vt:lpstr>
      <vt:lpstr>Blending Skills</vt:lpstr>
      <vt:lpstr>Generation Strategies</vt:lpstr>
      <vt:lpstr>Knowlegde Retrieval</vt:lpstr>
      <vt:lpstr>Evaluation</vt:lpstr>
      <vt:lpstr>Examples</vt:lpstr>
      <vt:lpstr>Test</vt:lpstr>
      <vt:lpstr>PowerPoint Presentation</vt:lpstr>
      <vt:lpstr>PowerPoint Presentation</vt:lpstr>
      <vt:lpstr>Examples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Chatbots</dc:title>
  <dc:creator>Giuseppe Attardi</dc:creator>
  <cp:lastModifiedBy>Giuseppe Attardi</cp:lastModifiedBy>
  <cp:revision>20</cp:revision>
  <dcterms:created xsi:type="dcterms:W3CDTF">2020-05-15T00:01:18Z</dcterms:created>
  <dcterms:modified xsi:type="dcterms:W3CDTF">2020-05-15T10:07:22Z</dcterms:modified>
</cp:coreProperties>
</file>