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47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7" r:id="rId3"/>
    <p:sldId id="267" r:id="rId4"/>
    <p:sldId id="268" r:id="rId5"/>
    <p:sldId id="285" r:id="rId6"/>
    <p:sldId id="269" r:id="rId7"/>
    <p:sldId id="270" r:id="rId8"/>
    <p:sldId id="319" r:id="rId9"/>
    <p:sldId id="320" r:id="rId10"/>
    <p:sldId id="321" r:id="rId11"/>
    <p:sldId id="322" r:id="rId12"/>
    <p:sldId id="323" r:id="rId13"/>
    <p:sldId id="325" r:id="rId14"/>
    <p:sldId id="326" r:id="rId15"/>
    <p:sldId id="327" r:id="rId16"/>
    <p:sldId id="324" r:id="rId17"/>
    <p:sldId id="328" r:id="rId18"/>
    <p:sldId id="329" r:id="rId19"/>
    <p:sldId id="330" r:id="rId20"/>
    <p:sldId id="331" r:id="rId21"/>
    <p:sldId id="271" r:id="rId22"/>
    <p:sldId id="258" r:id="rId23"/>
    <p:sldId id="259" r:id="rId24"/>
    <p:sldId id="260" r:id="rId25"/>
    <p:sldId id="261" r:id="rId26"/>
    <p:sldId id="262" r:id="rId27"/>
    <p:sldId id="275" r:id="rId28"/>
    <p:sldId id="265" r:id="rId29"/>
    <p:sldId id="266" r:id="rId30"/>
    <p:sldId id="263" r:id="rId31"/>
    <p:sldId id="264" r:id="rId32"/>
    <p:sldId id="272" r:id="rId33"/>
    <p:sldId id="276" r:id="rId34"/>
    <p:sldId id="277" r:id="rId35"/>
    <p:sldId id="278" r:id="rId36"/>
    <p:sldId id="279" r:id="rId37"/>
    <p:sldId id="280" r:id="rId38"/>
    <p:sldId id="281" r:id="rId39"/>
    <p:sldId id="283" r:id="rId40"/>
    <p:sldId id="282" r:id="rId41"/>
    <p:sldId id="273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274" r:id="rId76"/>
    <p:sldId id="284" r:id="rId7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46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00FF"/>
    <a:srgbClr val="6600FF"/>
    <a:srgbClr val="CC3399"/>
    <a:srgbClr val="FFCCCC"/>
    <a:srgbClr val="FF9600"/>
    <a:srgbClr val="FFFFFF"/>
    <a:srgbClr val="FFFFC5"/>
    <a:srgbClr val="CCFFFF"/>
    <a:srgbClr val="F06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5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64" y="184"/>
      </p:cViewPr>
      <p:guideLst>
        <p:guide orient="horz" pos="2064"/>
        <p:guide pos="46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4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DF86785-AB17-44C9-A56A-209553C21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77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625926D-7516-464D-BC10-B21F18AD4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738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09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70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-1"/>
            <a:ext cx="10284883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defRPr sz="2200" b="0">
                <a:latin typeface="Calibri" pitchFamily="34" charset="0"/>
              </a:defRPr>
            </a:lvl1pPr>
            <a:lvl2pPr>
              <a:defRPr sz="2000" b="0">
                <a:latin typeface="Calibri" pitchFamily="34" charset="0"/>
              </a:defRPr>
            </a:lvl2pPr>
            <a:lvl3pPr>
              <a:defRPr sz="1800" b="0">
                <a:latin typeface="Calibri" pitchFamily="34" charset="0"/>
              </a:defRPr>
            </a:lvl3pPr>
            <a:lvl4pPr>
              <a:defRPr sz="1600" b="0">
                <a:latin typeface="Calibri" pitchFamily="34" charset="0"/>
              </a:defRPr>
            </a:lvl4pPr>
            <a:lvl5pPr>
              <a:defRPr sz="1400" b="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20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6" y="-1"/>
            <a:ext cx="10170583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>
            <a:lvl1pPr>
              <a:defRPr sz="2100" b="0">
                <a:latin typeface="Calibri" pitchFamily="34" charset="0"/>
              </a:defRPr>
            </a:lvl1pPr>
            <a:lvl2pPr>
              <a:defRPr sz="1800" b="0">
                <a:latin typeface="Calibri" pitchFamily="34" charset="0"/>
              </a:defRPr>
            </a:lvl2pPr>
            <a:lvl3pPr>
              <a:defRPr sz="1500" b="0">
                <a:latin typeface="Calibri" pitchFamily="34" charset="0"/>
              </a:defRPr>
            </a:lvl3pPr>
            <a:lvl4pPr>
              <a:defRPr sz="1350" b="0">
                <a:latin typeface="Calibri" pitchFamily="34" charset="0"/>
              </a:defRPr>
            </a:lvl4pPr>
            <a:lvl5pPr>
              <a:defRPr sz="1350" b="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9100" y="1278321"/>
            <a:ext cx="4826000" cy="5255829"/>
          </a:xfrm>
        </p:spPr>
        <p:txBody>
          <a:bodyPr/>
          <a:lstStyle>
            <a:lvl1pPr>
              <a:defRPr sz="2100" b="0">
                <a:latin typeface="Calibri" pitchFamily="34" charset="0"/>
              </a:defRPr>
            </a:lvl1pPr>
            <a:lvl2pPr>
              <a:defRPr sz="1800" b="0">
                <a:latin typeface="Calibri" pitchFamily="34" charset="0"/>
              </a:defRPr>
            </a:lvl2pPr>
            <a:lvl3pPr>
              <a:defRPr sz="1500" b="0">
                <a:latin typeface="Calibri" pitchFamily="34" charset="0"/>
              </a:defRPr>
            </a:lvl3pPr>
            <a:lvl4pPr>
              <a:defRPr sz="1350" b="0">
                <a:latin typeface="Calibri" pitchFamily="34" charset="0"/>
              </a:defRPr>
            </a:lvl4pPr>
            <a:lvl5pPr>
              <a:defRPr sz="1350" b="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4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6" y="-1"/>
            <a:ext cx="10170583" cy="755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2162631"/>
            <a:ext cx="4826000" cy="4371521"/>
          </a:xfrm>
        </p:spPr>
        <p:txBody>
          <a:bodyPr/>
          <a:lstStyle>
            <a:lvl1pPr>
              <a:defRPr sz="2100" b="0">
                <a:latin typeface="Calibri" pitchFamily="34" charset="0"/>
              </a:defRPr>
            </a:lvl1pPr>
            <a:lvl2pPr>
              <a:defRPr sz="1800" b="0">
                <a:latin typeface="Calibri" pitchFamily="34" charset="0"/>
              </a:defRPr>
            </a:lvl2pPr>
            <a:lvl3pPr>
              <a:defRPr sz="1500" b="0">
                <a:latin typeface="Calibri" pitchFamily="34" charset="0"/>
              </a:defRPr>
            </a:lvl3pPr>
            <a:lvl4pPr>
              <a:defRPr sz="1350" b="0">
                <a:latin typeface="Calibri" pitchFamily="34" charset="0"/>
              </a:defRPr>
            </a:lvl4pPr>
            <a:lvl5pPr>
              <a:defRPr sz="1350" b="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9100" y="2162631"/>
            <a:ext cx="4826000" cy="4371521"/>
          </a:xfrm>
        </p:spPr>
        <p:txBody>
          <a:bodyPr/>
          <a:lstStyle>
            <a:lvl1pPr>
              <a:defRPr sz="2100" b="0">
                <a:latin typeface="Calibri" pitchFamily="34" charset="0"/>
              </a:defRPr>
            </a:lvl1pPr>
            <a:lvl2pPr>
              <a:defRPr sz="1800" b="0">
                <a:latin typeface="Calibri" pitchFamily="34" charset="0"/>
              </a:defRPr>
            </a:lvl2pPr>
            <a:lvl3pPr>
              <a:defRPr sz="1500" b="0">
                <a:latin typeface="Calibri" pitchFamily="34" charset="0"/>
              </a:defRPr>
            </a:lvl3pPr>
            <a:lvl4pPr>
              <a:defRPr sz="1350" b="0">
                <a:latin typeface="Calibri" pitchFamily="34" charset="0"/>
              </a:defRPr>
            </a:lvl4pPr>
            <a:lvl5pPr>
              <a:defRPr sz="1350" b="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9100" y="1334636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334635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01062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288" y="-1"/>
            <a:ext cx="9899120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4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9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84" y="249238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98626"/>
            <a:ext cx="508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b="0">
                <a:latin typeface="Tw Cen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98626"/>
            <a:ext cx="508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b="0">
                <a:latin typeface="Tw Cen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34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FBFB"/>
            </a:gs>
            <a:gs pos="7000">
              <a:schemeClr val="bg1">
                <a:lumMod val="6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408" y="-2"/>
            <a:ext cx="12199408" cy="755003"/>
          </a:xfrm>
          <a:prstGeom prst="rect">
            <a:avLst/>
          </a:prstGeom>
          <a:gradFill flip="none" rotWithShape="1">
            <a:gsLst>
              <a:gs pos="0">
                <a:srgbClr val="34CCCC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914400" y="6629401"/>
            <a:ext cx="10363200" cy="237968"/>
          </a:xfrm>
          <a:prstGeom prst="rect">
            <a:avLst/>
          </a:prstGeom>
          <a:gradFill rotWithShape="1">
            <a:gsLst>
              <a:gs pos="20000">
                <a:schemeClr val="bg1">
                  <a:lumMod val="75000"/>
                </a:schemeClr>
              </a:gs>
              <a:gs pos="100000">
                <a:schemeClr val="folHlink">
                  <a:gamma/>
                  <a:shade val="6313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39918"/>
            <a:ext cx="9601200" cy="529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000">
                <a:srgbClr val="34CCCC"/>
              </a:gs>
              <a:gs pos="100000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0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1800" b="0">
          <a:solidFill>
            <a:schemeClr val="tx1"/>
          </a:solidFill>
          <a:latin typeface="Calibri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0">
          <a:solidFill>
            <a:schemeClr val="tx1"/>
          </a:solidFill>
          <a:latin typeface="Calibri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sz="1400" b="0">
          <a:solidFill>
            <a:schemeClr val="tx1"/>
          </a:solidFill>
          <a:latin typeface="Calibri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200" b="0">
          <a:solidFill>
            <a:schemeClr val="tx1"/>
          </a:solidFill>
          <a:latin typeface="Calibri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500" b="1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500" b="1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500" b="1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NLp9SnTF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4AX4qJ7Tts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3842-B0B3-49A3-8494-F3AAED59193F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Trends and Future of NLP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52225-C683-44CB-BB56-3C327699D6F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5C553F2-BB07-422A-9887-15F5AF0580FB}"/>
              </a:ext>
            </a:extLst>
          </p:cNvPr>
          <p:cNvGrpSpPr/>
          <p:nvPr/>
        </p:nvGrpSpPr>
        <p:grpSpPr bwMode="auto">
          <a:xfrm>
            <a:off x="9115642" y="115887"/>
            <a:ext cx="1090181" cy="1256502"/>
            <a:chOff x="419" y="2976"/>
            <a:chExt cx="959" cy="1057"/>
          </a:xfrm>
        </p:grpSpPr>
        <p:pic>
          <p:nvPicPr>
            <p:cNvPr id="5" name="Picture 7" descr="cherubino">
              <a:extLst>
                <a:ext uri="{FF2B5EF4-FFF2-40B4-BE49-F238E27FC236}">
                  <a16:creationId xmlns:a16="http://schemas.microsoft.com/office/drawing/2014/main" id="{A78E1F03-30EF-4ED7-AD40-F5931713A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470" y="2976"/>
              <a:ext cx="822" cy="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BD11C17B-F6E4-4DB1-87BC-5D5F60B31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3839"/>
              <a:ext cx="959" cy="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ts val="0"/>
                </a:spcBef>
                <a:buClr>
                  <a:schemeClr val="accent2"/>
                </a:buClr>
                <a:buSzPct val="80000"/>
                <a:buFont typeface="Wingdings"/>
                <a:buChar char="l"/>
                <a:defRPr sz="2800" b="1">
                  <a:solidFill>
                    <a:schemeClr val="tx1"/>
                  </a:solidFill>
                  <a:latin typeface="Arial"/>
                  <a:ea typeface="MS PGothic"/>
                </a:defRPr>
              </a:lvl1pPr>
              <a:lvl2pPr marL="742950" indent="-285750">
                <a:spcBef>
                  <a:spcPts val="0"/>
                </a:spcBef>
                <a:buFont typeface="Wingdings"/>
                <a:buChar char="§"/>
                <a:defRPr sz="2400" b="1">
                  <a:solidFill>
                    <a:schemeClr val="tx1"/>
                  </a:solidFill>
                  <a:latin typeface="Arial"/>
                  <a:ea typeface="MS PGothic"/>
                </a:defRPr>
              </a:lvl2pPr>
              <a:lvl3pPr marL="11430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sz="2000" b="1">
                  <a:solidFill>
                    <a:schemeClr val="tx1"/>
                  </a:solidFill>
                  <a:latin typeface="Arial"/>
                  <a:ea typeface="MS PGothic"/>
                </a:defRPr>
              </a:lvl3pPr>
              <a:lvl4pPr marL="1600200" indent="-228600">
                <a:spcBef>
                  <a:spcPts val="0"/>
                </a:spcBef>
                <a:buChar char="–"/>
                <a:defRPr b="1">
                  <a:solidFill>
                    <a:schemeClr val="tx1"/>
                  </a:solidFill>
                  <a:latin typeface="Arial"/>
                  <a:ea typeface="MS PGothic"/>
                </a:defRPr>
              </a:lvl4pPr>
              <a:lvl5pPr marL="20574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  <a:ea typeface="MS PGothic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  <a:ea typeface="MS PGothic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  <a:ea typeface="MS PGothic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  <a:ea typeface="MS PGothic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  <a:ea typeface="MS PGothic"/>
                </a:defRPr>
              </a:lvl9pPr>
            </a:lstStyle>
            <a:p>
              <a:pPr algn="ctr">
                <a:spcBef>
                  <a:spcPts val="0"/>
                </a:spcBef>
                <a:buClrTx/>
                <a:buSzTx/>
                <a:buFontTx/>
                <a:buNone/>
                <a:defRPr/>
              </a:pPr>
              <a:r>
                <a:rPr lang="en-US" sz="900" b="0">
                  <a:solidFill>
                    <a:srgbClr val="006699"/>
                  </a:solidFill>
                  <a:latin typeface="Palatino Linotype"/>
                </a:rPr>
                <a:t>Università di Pisa</a:t>
              </a: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C5B550-2D9E-49FD-B0D9-9ADCC55CF062}"/>
              </a:ext>
            </a:extLst>
          </p:cNvPr>
          <p:cNvSpPr>
            <a:spLocks/>
          </p:cNvSpPr>
          <p:nvPr/>
        </p:nvSpPr>
        <p:spPr bwMode="auto">
          <a:xfrm>
            <a:off x="1905000" y="6172200"/>
            <a:ext cx="10287000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Tw Cen MT"/>
              </a:rPr>
              <a:t>		Some slides from Kevin Clark</a:t>
            </a:r>
          </a:p>
        </p:txBody>
      </p:sp>
    </p:spTree>
    <p:extLst>
      <p:ext uri="{BB962C8B-B14F-4D97-AF65-F5344CB8AC3E}">
        <p14:creationId xmlns:p14="http://schemas.microsoft.com/office/powerpoint/2010/main" val="326289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143F-C291-6A49-8112-BFBFCCDF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166CA-F714-0542-896C-2A81AC32F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82260"/>
            <a:ext cx="9601200" cy="171682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Question: Do LMs memorize factual relations?</a:t>
            </a:r>
            <a:endParaRPr lang="en-IT" dirty="0"/>
          </a:p>
        </p:txBody>
      </p:sp>
      <p:pic>
        <p:nvPicPr>
          <p:cNvPr id="2049" name="Picture 1" descr="page20image2658711936">
            <a:extLst>
              <a:ext uri="{FF2B5EF4-FFF2-40B4-BE49-F238E27FC236}">
                <a16:creationId xmlns:a16="http://schemas.microsoft.com/office/drawing/2014/main" id="{18C52FAE-77A5-A741-B6DD-AE2FCEF6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70" y="2040672"/>
            <a:ext cx="6650241" cy="20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35014A-B0FB-1644-8834-333AA291F946}"/>
              </a:ext>
            </a:extLst>
          </p:cNvPr>
          <p:cNvSpPr/>
          <p:nvPr/>
        </p:nvSpPr>
        <p:spPr>
          <a:xfrm>
            <a:off x="6947209" y="4119912"/>
            <a:ext cx="4415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Check if most likely word under the LM is a correct answer.</a:t>
            </a:r>
            <a:br>
              <a:rPr lang="en-GB" dirty="0">
                <a:solidFill>
                  <a:srgbClr val="960000"/>
                </a:solidFill>
                <a:latin typeface="ArialMT"/>
              </a:rPr>
            </a:br>
            <a:r>
              <a:rPr lang="en-GB" b="1" dirty="0">
                <a:solidFill>
                  <a:srgbClr val="960000"/>
                </a:solidFill>
                <a:latin typeface="Arial" panose="020B0604020202020204" pitchFamily="34" charset="0"/>
              </a:rPr>
              <a:t>Eval</a:t>
            </a:r>
            <a:r>
              <a:rPr lang="en-GB" dirty="0">
                <a:solidFill>
                  <a:srgbClr val="960000"/>
                </a:solidFill>
                <a:latin typeface="ArialMT"/>
              </a:rPr>
              <a:t>: % of these relations for which this holds </a:t>
            </a:r>
            <a:endParaRPr lang="en-GB" dirty="0">
              <a:effectLst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BE4152-3893-AE4C-8944-5444296885A1}"/>
              </a:ext>
            </a:extLst>
          </p:cNvPr>
          <p:cNvCxnSpPr/>
          <p:nvPr/>
        </p:nvCxnSpPr>
        <p:spPr bwMode="auto">
          <a:xfrm flipV="1">
            <a:off x="8686800" y="3233854"/>
            <a:ext cx="334537" cy="725061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8186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D3F5-7158-924E-BAC1-C687F820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4A9F6-DA75-4143-84D9-59B0C88E9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26635"/>
            <a:ext cx="9601200" cy="111512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Question: Do LMs memorize factual relations?</a:t>
            </a:r>
            <a:endParaRPr lang="en-IT" dirty="0"/>
          </a:p>
        </p:txBody>
      </p:sp>
      <p:pic>
        <p:nvPicPr>
          <p:cNvPr id="3073" name="Picture 1" descr="page21image2699886272">
            <a:extLst>
              <a:ext uri="{FF2B5EF4-FFF2-40B4-BE49-F238E27FC236}">
                <a16:creationId xmlns:a16="http://schemas.microsoft.com/office/drawing/2014/main" id="{69A3A18B-7E4D-F045-90FC-A6384C087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36" y="3813717"/>
            <a:ext cx="9613363" cy="1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CFCB80-F719-EF4A-AE40-7ADC1EADBC53}"/>
              </a:ext>
            </a:extLst>
          </p:cNvPr>
          <p:cNvSpPr/>
          <p:nvPr/>
        </p:nvSpPr>
        <p:spPr>
          <a:xfrm>
            <a:off x="4492083" y="2542247"/>
            <a:ext cx="3207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Baseline: Return word that shows up most with the subject (Dante) and the relation (born in) </a:t>
            </a:r>
            <a:endParaRPr lang="en-GB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39E1A-4D72-EB44-8390-A73748FC8A35}"/>
              </a:ext>
            </a:extLst>
          </p:cNvPr>
          <p:cNvSpPr/>
          <p:nvPr/>
        </p:nvSpPr>
        <p:spPr>
          <a:xfrm>
            <a:off x="8608741" y="2542246"/>
            <a:ext cx="3111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BERT-base and BERT-large: memorize a surprising number of facts </a:t>
            </a:r>
            <a:endParaRPr lang="en-GB" dirty="0">
              <a:effectLst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7B0341-CD6A-324C-927B-3672E807AA32}"/>
              </a:ext>
            </a:extLst>
          </p:cNvPr>
          <p:cNvCxnSpPr>
            <a:cxnSpLocks/>
          </p:cNvCxnSpPr>
          <p:nvPr/>
        </p:nvCxnSpPr>
        <p:spPr bwMode="auto">
          <a:xfrm flipH="1">
            <a:off x="6134775" y="3373243"/>
            <a:ext cx="270839" cy="525161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02F6C8E-BE37-0743-AAB7-AE59A646F89E}"/>
              </a:ext>
            </a:extLst>
          </p:cNvPr>
          <p:cNvSpPr/>
          <p:nvPr/>
        </p:nvSpPr>
        <p:spPr>
          <a:xfrm>
            <a:off x="8516060" y="6077414"/>
            <a:ext cx="2430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666666"/>
                </a:solidFill>
                <a:latin typeface="ArialMT"/>
              </a:rPr>
              <a:t>Khandelwal et al., 2018] </a:t>
            </a:r>
            <a:endParaRPr lang="en-GB" dirty="0">
              <a:effectLst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D4A517-61FF-D949-9AEB-47012C2A7D29}"/>
              </a:ext>
            </a:extLst>
          </p:cNvPr>
          <p:cNvCxnSpPr>
            <a:cxnSpLocks/>
          </p:cNvCxnSpPr>
          <p:nvPr/>
        </p:nvCxnSpPr>
        <p:spPr bwMode="auto">
          <a:xfrm>
            <a:off x="10000491" y="3311151"/>
            <a:ext cx="425899" cy="502565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6367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50F8-302D-F344-B936-5AC19967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Understanding models by breaking them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D805-CFF1-804D-8855-E0CECCB4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88996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Question: Are our models robust to innocuous changes in their input?</a:t>
            </a:r>
          </a:p>
          <a:p>
            <a:pPr marL="0" indent="0">
              <a:buNone/>
            </a:pPr>
            <a:r>
              <a:rPr lang="en-GB" dirty="0"/>
              <a:t>By robust, in this case we mean their outputs do not change.</a:t>
            </a:r>
            <a:endParaRPr lang="en-IT" dirty="0"/>
          </a:p>
        </p:txBody>
      </p:sp>
      <p:pic>
        <p:nvPicPr>
          <p:cNvPr id="4097" name="Picture 1" descr="page34image2700002480">
            <a:extLst>
              <a:ext uri="{FF2B5EF4-FFF2-40B4-BE49-F238E27FC236}">
                <a16:creationId xmlns:a16="http://schemas.microsoft.com/office/drawing/2014/main" id="{3E2D4B62-71BD-144D-A419-3BEE9AF5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14800"/>
            <a:ext cx="5406408" cy="37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C07A90-82F3-554F-AA60-7742594898DE}"/>
              </a:ext>
            </a:extLst>
          </p:cNvPr>
          <p:cNvSpPr/>
          <p:nvPr/>
        </p:nvSpPr>
        <p:spPr>
          <a:xfrm>
            <a:off x="8013700" y="2840622"/>
            <a:ext cx="3556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The performance of this QA model on this input looks good!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627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50F8-302D-F344-B936-5AC19967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Understanding models by breaking them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D805-CFF1-804D-8855-E0CECCB4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88996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Question: Are our models robust to innocuous changes in their input?</a:t>
            </a:r>
          </a:p>
          <a:p>
            <a:pPr marL="0" indent="0">
              <a:buNone/>
            </a:pPr>
            <a:r>
              <a:rPr lang="en-GB" dirty="0"/>
              <a:t>By robust, in this case we mean their outputs do not change.</a:t>
            </a:r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07A90-82F3-554F-AA60-7742594898DE}"/>
              </a:ext>
            </a:extLst>
          </p:cNvPr>
          <p:cNvSpPr/>
          <p:nvPr/>
        </p:nvSpPr>
        <p:spPr>
          <a:xfrm>
            <a:off x="8013700" y="2840622"/>
            <a:ext cx="3556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The performance of this QA model on this input looks good! </a:t>
            </a:r>
            <a:endParaRPr lang="en-GB" dirty="0">
              <a:effectLst/>
            </a:endParaRPr>
          </a:p>
        </p:txBody>
      </p:sp>
      <p:pic>
        <p:nvPicPr>
          <p:cNvPr id="5121" name="Picture 1" descr="page35image2700086432">
            <a:extLst>
              <a:ext uri="{FF2B5EF4-FFF2-40B4-BE49-F238E27FC236}">
                <a16:creationId xmlns:a16="http://schemas.microsoft.com/office/drawing/2014/main" id="{334D3073-5B0B-DE46-83FF-9CA51904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2298700"/>
            <a:ext cx="6021019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BF49E-D415-D14E-9675-B11421CDA616}"/>
              </a:ext>
            </a:extLst>
          </p:cNvPr>
          <p:cNvSpPr/>
          <p:nvPr/>
        </p:nvSpPr>
        <p:spPr>
          <a:xfrm>
            <a:off x="8013700" y="4406900"/>
            <a:ext cx="2857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This sentence is irrelevant; adding it does not change the answer. </a:t>
            </a:r>
            <a:endParaRPr lang="en-GB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8AF70-1074-E94B-AFB7-D12D6DC6C0A6}"/>
              </a:ext>
            </a:extLst>
          </p:cNvPr>
          <p:cNvSpPr/>
          <p:nvPr/>
        </p:nvSpPr>
        <p:spPr>
          <a:xfrm>
            <a:off x="8013700" y="5325693"/>
            <a:ext cx="2857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But it changes the model’s prediction :( </a:t>
            </a:r>
            <a:endParaRPr lang="en-GB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F97E1-ECCE-6245-8350-546DD026AB89}"/>
              </a:ext>
            </a:extLst>
          </p:cNvPr>
          <p:cNvSpPr/>
          <p:nvPr/>
        </p:nvSpPr>
        <p:spPr>
          <a:xfrm>
            <a:off x="8013700" y="5998264"/>
            <a:ext cx="3027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Interpretation: model is not really working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567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D463-98F2-6D4C-8F6B-C3AB3B9C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Understanding models by breaking them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2DAAC-E5CC-4E41-988B-2D5B0E05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755003"/>
          </a:xfrm>
        </p:spPr>
        <p:txBody>
          <a:bodyPr/>
          <a:lstStyle/>
          <a:p>
            <a:r>
              <a:rPr lang="en-GB" dirty="0"/>
              <a:t>Question: Are our models robust to innocuous changes in their input?</a:t>
            </a:r>
            <a:endParaRPr lang="en-IT" dirty="0"/>
          </a:p>
        </p:txBody>
      </p:sp>
      <p:pic>
        <p:nvPicPr>
          <p:cNvPr id="6145" name="Picture 1" descr="page38image2658789296">
            <a:extLst>
              <a:ext uri="{FF2B5EF4-FFF2-40B4-BE49-F238E27FC236}">
                <a16:creationId xmlns:a16="http://schemas.microsoft.com/office/drawing/2014/main" id="{9ACF1B29-A218-0A4A-8584-AA333376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994922"/>
            <a:ext cx="5143843" cy="44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32F6DB-95A7-EF4D-81DE-474BDB55AF4F}"/>
              </a:ext>
            </a:extLst>
          </p:cNvPr>
          <p:cNvSpPr/>
          <p:nvPr/>
        </p:nvSpPr>
        <p:spPr>
          <a:xfrm>
            <a:off x="7886701" y="2479839"/>
            <a:ext cx="262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The performance of this QA model on this input looks good! </a:t>
            </a:r>
            <a:endParaRPr lang="en-GB" dirty="0">
              <a:effectLst/>
            </a:endParaRPr>
          </a:p>
        </p:txBody>
      </p:sp>
      <p:pic>
        <p:nvPicPr>
          <p:cNvPr id="6148" name="Picture 4" descr="page38image2658790192">
            <a:extLst>
              <a:ext uri="{FF2B5EF4-FFF2-40B4-BE49-F238E27FC236}">
                <a16:creationId xmlns:a16="http://schemas.microsoft.com/office/drawing/2014/main" id="{B35DE52B-7D58-D44A-86F1-FA8151E9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C2D96-FAC2-EE46-A73B-24ABF9D45EC8}"/>
              </a:ext>
            </a:extLst>
          </p:cNvPr>
          <p:cNvSpPr/>
          <p:nvPr/>
        </p:nvSpPr>
        <p:spPr>
          <a:xfrm>
            <a:off x="7886701" y="4340257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This typo is annoying, but a reasonable language learner would be robust to it. </a:t>
            </a:r>
            <a:endParaRPr lang="en-GB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76ADD-E9AC-4749-88F2-D953E9C24652}"/>
              </a:ext>
            </a:extLst>
          </p:cNvPr>
          <p:cNvSpPr/>
          <p:nvPr/>
        </p:nvSpPr>
        <p:spPr>
          <a:xfrm>
            <a:off x="7981433" y="5862121"/>
            <a:ext cx="20794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666666"/>
                </a:solidFill>
                <a:latin typeface="ArialMT"/>
              </a:rPr>
              <a:t>[Ribeiro et al., 2018]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1763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D463-98F2-6D4C-8F6B-C3AB3B9C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Understanding models by breaking them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2DAAC-E5CC-4E41-988B-2D5B0E05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755003"/>
          </a:xfrm>
        </p:spPr>
        <p:txBody>
          <a:bodyPr/>
          <a:lstStyle/>
          <a:p>
            <a:r>
              <a:rPr lang="en-GB" dirty="0"/>
              <a:t>Question: Are our models robust to innocuous changes in their input?</a:t>
            </a:r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2F6DB-95A7-EF4D-81DE-474BDB55AF4F}"/>
              </a:ext>
            </a:extLst>
          </p:cNvPr>
          <p:cNvSpPr/>
          <p:nvPr/>
        </p:nvSpPr>
        <p:spPr>
          <a:xfrm>
            <a:off x="7886701" y="2479839"/>
            <a:ext cx="262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The performance of this QA model on this input looks good! </a:t>
            </a:r>
            <a:endParaRPr lang="en-GB" dirty="0">
              <a:effectLst/>
            </a:endParaRPr>
          </a:p>
        </p:txBody>
      </p:sp>
      <p:pic>
        <p:nvPicPr>
          <p:cNvPr id="6148" name="Picture 4" descr="page38image2658790192">
            <a:extLst>
              <a:ext uri="{FF2B5EF4-FFF2-40B4-BE49-F238E27FC236}">
                <a16:creationId xmlns:a16="http://schemas.microsoft.com/office/drawing/2014/main" id="{B35DE52B-7D58-D44A-86F1-FA8151E9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C2D96-FAC2-EE46-A73B-24ABF9D45EC8}"/>
              </a:ext>
            </a:extLst>
          </p:cNvPr>
          <p:cNvSpPr/>
          <p:nvPr/>
        </p:nvSpPr>
        <p:spPr>
          <a:xfrm>
            <a:off x="7886701" y="4340257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This typo is annoying, but a reasonable language learner would be robust to it. </a:t>
            </a:r>
            <a:endParaRPr lang="en-GB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76ADD-E9AC-4749-88F2-D953E9C24652}"/>
              </a:ext>
            </a:extLst>
          </p:cNvPr>
          <p:cNvSpPr/>
          <p:nvPr/>
        </p:nvSpPr>
        <p:spPr>
          <a:xfrm>
            <a:off x="9410701" y="6324770"/>
            <a:ext cx="20794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666666"/>
                </a:solidFill>
                <a:latin typeface="ArialMT"/>
              </a:rPr>
              <a:t>[Ribeiro et al., 2018] </a:t>
            </a:r>
            <a:endParaRPr lang="en-GB" dirty="0">
              <a:effectLst/>
            </a:endParaRPr>
          </a:p>
        </p:txBody>
      </p:sp>
      <p:pic>
        <p:nvPicPr>
          <p:cNvPr id="7169" name="Picture 1" descr="page39image2718303616">
            <a:extLst>
              <a:ext uri="{FF2B5EF4-FFF2-40B4-BE49-F238E27FC236}">
                <a16:creationId xmlns:a16="http://schemas.microsoft.com/office/drawing/2014/main" id="{64B7C247-9B31-4644-BDCD-BEE5143E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8" y="1994921"/>
            <a:ext cx="5295901" cy="46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A394F7-F05B-064E-B1CF-6AD8FE3964F7}"/>
              </a:ext>
            </a:extLst>
          </p:cNvPr>
          <p:cNvSpPr/>
          <p:nvPr/>
        </p:nvSpPr>
        <p:spPr>
          <a:xfrm>
            <a:off x="7886701" y="5620425"/>
            <a:ext cx="2870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60000"/>
                </a:solidFill>
                <a:latin typeface="ArialMT"/>
              </a:rPr>
              <a:t>Changing </a:t>
            </a:r>
            <a:r>
              <a:rPr lang="en-GB" i="1" dirty="0">
                <a:solidFill>
                  <a:srgbClr val="960000"/>
                </a:solidFill>
                <a:latin typeface="Arial" panose="020B0604020202020204" pitchFamily="34" charset="0"/>
              </a:rPr>
              <a:t>what has </a:t>
            </a:r>
            <a:r>
              <a:rPr lang="en-GB" dirty="0">
                <a:solidFill>
                  <a:srgbClr val="960000"/>
                </a:solidFill>
                <a:latin typeface="ArialMT"/>
              </a:rPr>
              <a:t>to </a:t>
            </a:r>
            <a:r>
              <a:rPr lang="en-GB" i="1" dirty="0">
                <a:solidFill>
                  <a:srgbClr val="960000"/>
                </a:solidFill>
                <a:latin typeface="Arial" panose="020B0604020202020204" pitchFamily="34" charset="0"/>
              </a:rPr>
              <a:t>what’s </a:t>
            </a:r>
            <a:r>
              <a:rPr lang="en-GB" dirty="0">
                <a:solidFill>
                  <a:srgbClr val="960000"/>
                </a:solidFill>
                <a:latin typeface="ArialMT"/>
              </a:rPr>
              <a:t>should never change the answer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6412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ge76image2656726496">
            <a:extLst>
              <a:ext uri="{FF2B5EF4-FFF2-40B4-BE49-F238E27FC236}">
                <a16:creationId xmlns:a16="http://schemas.microsoft.com/office/drawing/2014/main" id="{831DAD77-7216-F247-BD26-6E34F18E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4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page83image2700482528">
            <a:extLst>
              <a:ext uri="{FF2B5EF4-FFF2-40B4-BE49-F238E27FC236}">
                <a16:creationId xmlns:a16="http://schemas.microsoft.com/office/drawing/2014/main" id="{9B065AB6-AA6F-E74A-8E00-72153F848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52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42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page89image2718237040">
            <a:extLst>
              <a:ext uri="{FF2B5EF4-FFF2-40B4-BE49-F238E27FC236}">
                <a16:creationId xmlns:a16="http://schemas.microsoft.com/office/drawing/2014/main" id="{A1A85108-BA87-D74C-AF0B-CA1877982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/>
          <a:stretch/>
        </p:blipFill>
        <p:spPr bwMode="auto">
          <a:xfrm>
            <a:off x="1841500" y="1739900"/>
            <a:ext cx="88392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FF7DF4-176D-D943-B3D4-A32BA119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Trees are eccoded in trained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411437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page92image2718104704">
            <a:extLst>
              <a:ext uri="{FF2B5EF4-FFF2-40B4-BE49-F238E27FC236}">
                <a16:creationId xmlns:a16="http://schemas.microsoft.com/office/drawing/2014/main" id="{DA8B70E5-863D-9F41-8FF4-79A045EDB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1689100" y="1092200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1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5323-E5D2-441B-9662-8884DC28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ED4B1-CE96-43AC-B5B7-DA16610CC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NLP started in the late ‘40s with huge expectations by linguists to quickly achieve significant goals</a:t>
            </a:r>
          </a:p>
          <a:p>
            <a:r>
              <a:rPr lang="en-US" dirty="0"/>
              <a:t>Reality was much more difficult than expected and results were modest</a:t>
            </a:r>
          </a:p>
          <a:p>
            <a:r>
              <a:rPr lang="en-US" dirty="0"/>
              <a:t>First relevant breakthrough in the ‘90 with introduction of statistical methods</a:t>
            </a:r>
          </a:p>
          <a:p>
            <a:r>
              <a:rPr lang="en-US" dirty="0"/>
              <a:t>More recent breakthrough in 2010’s with adoption of Deep Learning</a:t>
            </a:r>
          </a:p>
          <a:p>
            <a:r>
              <a:rPr lang="en-US" dirty="0"/>
              <a:t>Significant successes in performing single tasks, close to human level capabilities</a:t>
            </a:r>
          </a:p>
          <a:p>
            <a:r>
              <a:rPr lang="en-US" dirty="0"/>
              <a:t>Neural Machine Translation since 2015 has become </a:t>
            </a:r>
            <a:r>
              <a:rPr lang="en-US" dirty="0" err="1"/>
              <a:t>SoTA</a:t>
            </a:r>
            <a:r>
              <a:rPr lang="en-US" dirty="0"/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1633417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AAAC-97A1-F041-9DBA-79D96643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0872D-3A8D-AC4C-8503-88F7AE4C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Neural models are complex, fascinating objects that we don’t currently understand, but we’re making strides to understand them better!</a:t>
            </a:r>
          </a:p>
          <a:p>
            <a:r>
              <a:rPr lang="en-GB" dirty="0"/>
              <a:t>A wide variety of analysis methods have been developed, for:</a:t>
            </a:r>
          </a:p>
          <a:p>
            <a:pPr lvl="1"/>
            <a:r>
              <a:rPr lang="en-GB" dirty="0"/>
              <a:t>Understanding a model’s </a:t>
            </a:r>
            <a:r>
              <a:rPr lang="en-GB" dirty="0" err="1"/>
              <a:t>behavior</a:t>
            </a:r>
            <a:r>
              <a:rPr lang="en-GB" dirty="0"/>
              <a:t> on specific phenomena</a:t>
            </a:r>
          </a:p>
          <a:p>
            <a:pPr lvl="1"/>
            <a:r>
              <a:rPr lang="en-GB" dirty="0"/>
              <a:t>Understanding what a model learns about a topic or task</a:t>
            </a:r>
          </a:p>
          <a:p>
            <a:pPr lvl="1"/>
            <a:r>
              <a:rPr lang="en-GB" dirty="0"/>
              <a:t>Understanding what seemingly innocuous input changes make a model fail</a:t>
            </a:r>
          </a:p>
          <a:p>
            <a:pPr lvl="1"/>
            <a:r>
              <a:rPr lang="en-GB" dirty="0"/>
              <a:t>Many other things, with more coming every day!</a:t>
            </a:r>
          </a:p>
          <a:p>
            <a:r>
              <a:rPr lang="en-GB" dirty="0"/>
              <a:t>These methods can be integrated into your future NLP projects!</a:t>
            </a:r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761672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D962-4319-46A4-89ED-7666A59098A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Inference From Memory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3BDC20B-340D-0A49-8463-5153D0865096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1766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3DE4-564C-4F4A-88AF-1F22519D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A989B-C9EA-4A27-83F0-D25C2BE5B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Seq2Seq models based on </a:t>
            </a:r>
            <a:r>
              <a:rPr lang="en-US" dirty="0" err="1"/>
              <a:t>BiLSTM</a:t>
            </a:r>
            <a:r>
              <a:rPr lang="en-US" dirty="0"/>
              <a:t> and attention mechanisms have become quite popular, and used everywhere</a:t>
            </a:r>
          </a:p>
          <a:p>
            <a:r>
              <a:rPr lang="en-US" dirty="0"/>
              <a:t>Neural methods are leading to a renaissance for all language generation tasks (i.e., MT, dialog, QA, summarization, …)</a:t>
            </a:r>
          </a:p>
          <a:p>
            <a:r>
              <a:rPr lang="en-US" dirty="0"/>
              <a:t>Real scientific question of whether we need explicit, localist language and knowledge representations and inferential mechanisms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28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3E00-D8AC-42F6-8F39-D76FF802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and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24A42-99DF-4858-9216-198FE079F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have very primitive methods for building and accessing memories or knowledge</a:t>
            </a:r>
          </a:p>
          <a:p>
            <a:r>
              <a:rPr lang="en-US" dirty="0"/>
              <a:t>Current models have almost nothing for developing and executing goals and plans</a:t>
            </a:r>
          </a:p>
          <a:p>
            <a:r>
              <a:rPr lang="en-US" dirty="0"/>
              <a:t>Difficult to collect and count:</a:t>
            </a:r>
          </a:p>
          <a:p>
            <a:pPr marL="342900" lvl="1" indent="0">
              <a:buNone/>
            </a:pPr>
            <a:r>
              <a:rPr lang="en-US" dirty="0"/>
              <a:t>“How many people are in the picture?”</a:t>
            </a:r>
          </a:p>
        </p:txBody>
      </p:sp>
    </p:spTree>
    <p:extLst>
      <p:ext uri="{BB962C8B-B14F-4D97-AF65-F5344CB8AC3E}">
        <p14:creationId xmlns:p14="http://schemas.microsoft.com/office/powerpoint/2010/main" val="1755701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8A7C-1972-47B2-9305-956504C0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Inter-sentence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EBE70-E6B9-4599-B5D0-22F7CEA3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892145" cy="5294235"/>
          </a:xfrm>
        </p:spPr>
        <p:txBody>
          <a:bodyPr/>
          <a:lstStyle/>
          <a:p>
            <a:r>
              <a:rPr lang="en-US" dirty="0"/>
              <a:t>We still have quite inadequate abilities for understanding and using </a:t>
            </a:r>
            <a:r>
              <a:rPr lang="en-US" b="1" dirty="0">
                <a:solidFill>
                  <a:srgbClr val="C00000"/>
                </a:solidFill>
              </a:rPr>
              <a:t>inter-sentential relationships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still can’t, at a large scale, do </a:t>
            </a:r>
            <a:r>
              <a:rPr lang="en-US" b="1" dirty="0">
                <a:solidFill>
                  <a:srgbClr val="C00000"/>
                </a:solidFill>
              </a:rPr>
              <a:t>elaborations</a:t>
            </a:r>
            <a:r>
              <a:rPr lang="en-US" dirty="0"/>
              <a:t> from a </a:t>
            </a:r>
            <a:r>
              <a:rPr lang="en-US" b="1" dirty="0">
                <a:solidFill>
                  <a:srgbClr val="C00000"/>
                </a:solidFill>
              </a:rPr>
              <a:t>situation</a:t>
            </a:r>
            <a:r>
              <a:rPr lang="en-US" dirty="0"/>
              <a:t> using </a:t>
            </a:r>
            <a:r>
              <a:rPr lang="en-US" b="1" dirty="0">
                <a:solidFill>
                  <a:srgbClr val="C00000"/>
                </a:solidFill>
              </a:rPr>
              <a:t>common sense knowledge</a:t>
            </a:r>
            <a:r>
              <a:rPr lang="en-US" dirty="0"/>
              <a:t> BUT also have </a:t>
            </a:r>
            <a:r>
              <a:rPr lang="en-US" b="1" dirty="0">
                <a:solidFill>
                  <a:srgbClr val="C00000"/>
                </a:solidFill>
              </a:rPr>
              <a:t>bias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36D60-F3BE-45D9-B125-C57347E0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32" y="2101473"/>
            <a:ext cx="10563445" cy="2821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CF4B3C-5739-454D-B318-05A18949F592}"/>
              </a:ext>
            </a:extLst>
          </p:cNvPr>
          <p:cNvSpPr txBox="1"/>
          <p:nvPr/>
        </p:nvSpPr>
        <p:spPr>
          <a:xfrm>
            <a:off x="1437732" y="6636327"/>
            <a:ext cx="2358413" cy="246221"/>
          </a:xfrm>
          <a:prstGeom prst="rect">
            <a:avLst/>
          </a:prstGeom>
          <a:noFill/>
        </p:spPr>
        <p:txBody>
          <a:bodyPr wrap="square" tIns="0" bIns="0" rtlCol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Slide from R.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Socher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98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D629-6D89-4B0B-B7FF-A8D7228FE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Limits of Single Task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50F99-B2BC-42BC-8564-3A584E7ED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performance improvements</a:t>
            </a:r>
          </a:p>
          <a:p>
            <a:r>
              <a:rPr lang="en-US" dirty="0"/>
              <a:t>Projects start from random</a:t>
            </a:r>
          </a:p>
          <a:p>
            <a:r>
              <a:rPr lang="en-US" dirty="0"/>
              <a:t>Single unsupervised task can’t fix it</a:t>
            </a:r>
          </a:p>
          <a:p>
            <a:r>
              <a:rPr lang="en-US" dirty="0"/>
              <a:t>We will never get to a truly general NLP model this way.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34E87-2E1E-4E28-8382-D6EDB37353B1}"/>
              </a:ext>
            </a:extLst>
          </p:cNvPr>
          <p:cNvSpPr txBox="1"/>
          <p:nvPr/>
        </p:nvSpPr>
        <p:spPr>
          <a:xfrm>
            <a:off x="1437732" y="6636327"/>
            <a:ext cx="2358413" cy="246221"/>
          </a:xfrm>
          <a:prstGeom prst="rect">
            <a:avLst/>
          </a:prstGeom>
          <a:noFill/>
        </p:spPr>
        <p:txBody>
          <a:bodyPr wrap="square" tIns="0" bIns="0" rtlCol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Slide from R.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Socher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73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A371-B05E-41D9-8A80-DDFCDE06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64F96-E521-4F48-9722-34614699B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express different tasks in the same framework, e.g.</a:t>
            </a:r>
          </a:p>
          <a:p>
            <a:pPr lvl="1"/>
            <a:r>
              <a:rPr lang="en-US" dirty="0"/>
              <a:t>Sequence tagging: aspect specific sentiment</a:t>
            </a:r>
          </a:p>
          <a:p>
            <a:pPr lvl="1"/>
            <a:r>
              <a:rPr lang="fr-FR" dirty="0" err="1"/>
              <a:t>Text</a:t>
            </a:r>
            <a:r>
              <a:rPr lang="fr-FR" dirty="0"/>
              <a:t> classification: dialogue </a:t>
            </a:r>
            <a:r>
              <a:rPr lang="fr-FR" dirty="0" err="1"/>
              <a:t>intent</a:t>
            </a:r>
            <a:r>
              <a:rPr lang="fr-FR" dirty="0"/>
              <a:t> classification</a:t>
            </a:r>
          </a:p>
          <a:p>
            <a:pPr lvl="1"/>
            <a:r>
              <a:rPr lang="fr-FR" dirty="0"/>
              <a:t>Seq2seq: machine translation, </a:t>
            </a:r>
            <a:r>
              <a:rPr lang="fr-FR" dirty="0" err="1"/>
              <a:t>summarization</a:t>
            </a:r>
            <a:r>
              <a:rPr lang="fr-FR" dirty="0"/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52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70FB2-7317-43BC-91DE-BC329478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Obstacle: Joint Many-task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9A2F8-267A-4554-A4B3-24C23CFE5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joint multitask learning* is hard:</a:t>
            </a:r>
          </a:p>
          <a:p>
            <a:pPr lvl="1"/>
            <a:r>
              <a:rPr lang="en-US" dirty="0"/>
              <a:t>Usually restricted to lower layers</a:t>
            </a:r>
          </a:p>
          <a:p>
            <a:pPr lvl="1"/>
            <a:r>
              <a:rPr lang="en-US" dirty="0"/>
              <a:t>Usually helps only if tasks are related</a:t>
            </a:r>
          </a:p>
          <a:p>
            <a:pPr lvl="1"/>
            <a:r>
              <a:rPr lang="en-US" dirty="0"/>
              <a:t>Often hurts performance if tasks are not related</a:t>
            </a:r>
          </a:p>
          <a:p>
            <a:pPr lvl="1"/>
            <a:r>
              <a:rPr lang="en-US" dirty="0"/>
              <a:t>We lose powerful accuracy improvement techniques such as task-specific architecture and hyperparameter tuning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(*) same decoder/classifier and not only transfer learning with source target task pairs, no swappable modeling blocks per task</a:t>
            </a:r>
          </a:p>
        </p:txBody>
      </p:sp>
    </p:spTree>
    <p:extLst>
      <p:ext uri="{BB962C8B-B14F-4D97-AF65-F5344CB8AC3E}">
        <p14:creationId xmlns:p14="http://schemas.microsoft.com/office/powerpoint/2010/main" val="2555133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46DB-9622-49B7-BDC3-4F6E9194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Linguistic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44AC0-9D66-448B-8948-797775915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Really needed?</a:t>
            </a:r>
          </a:p>
          <a:p>
            <a:r>
              <a:rPr lang="en-US" dirty="0"/>
              <a:t>Parse Tree representation is useful?</a:t>
            </a:r>
          </a:p>
          <a:p>
            <a:r>
              <a:rPr lang="en-US" dirty="0"/>
              <a:t>Can’t LSTM be enough to represent long term dependencies?</a:t>
            </a:r>
          </a:p>
          <a:p>
            <a:r>
              <a:rPr lang="en-US" dirty="0"/>
              <a:t>See Fujitsu AI-NLP Challenge</a:t>
            </a:r>
          </a:p>
        </p:txBody>
      </p:sp>
    </p:spTree>
    <p:extLst>
      <p:ext uri="{BB962C8B-B14F-4D97-AF65-F5344CB8AC3E}">
        <p14:creationId xmlns:p14="http://schemas.microsoft.com/office/powerpoint/2010/main" val="4158262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60B8-98A9-45F2-ADD6-0AEB8268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Sequence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F741-62B5-4BEC-A31D-0B029FA1D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Yoav Goldberg. 2017. Capturing Dependency Syntax with “Deep” Sequential Models. </a:t>
            </a:r>
            <a:r>
              <a:rPr lang="en-US" dirty="0" err="1"/>
              <a:t>DepLing</a:t>
            </a:r>
            <a:r>
              <a:rPr lang="en-US" dirty="0"/>
              <a:t> 2017.</a:t>
            </a:r>
          </a:p>
          <a:p>
            <a:r>
              <a:rPr lang="en-US" dirty="0"/>
              <a:t>Recurrent neural networks (RNNs), are shown to be effective for a variety of language processing tasks.</a:t>
            </a:r>
          </a:p>
          <a:p>
            <a:r>
              <a:rPr lang="en-US" dirty="0"/>
              <a:t>Somewhat surprisingly, these seemingly purely sequential models are very capable at modeling syntactic phenomena, and using them result in very strong dependency parsers, for a variety of languages. </a:t>
            </a:r>
          </a:p>
          <a:p>
            <a:r>
              <a:rPr lang="en-US" dirty="0"/>
              <a:t>Empirical evidence for their capabilities of learning the subject-verb agreement relation in naturally occurring text, from relatively indirect supervision.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2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5C7B-C30C-4E44-AE08-5BAE0EDA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at NLP Conferences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0CE29-353C-4C9F-97AF-03B85E15C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1200253"/>
            <a:ext cx="7968915" cy="5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57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C573-6AAB-49E8-8CE0-DFA91585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Equivalent NLP-Complete Super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4FE6C-B0CD-4602-9B55-6A4CC309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Language modeling</a:t>
            </a:r>
          </a:p>
          <a:p>
            <a:r>
              <a:rPr lang="en-US" dirty="0"/>
              <a:t>Question answering</a:t>
            </a:r>
          </a:p>
          <a:p>
            <a:r>
              <a:rPr lang="en-US" dirty="0"/>
              <a:t>Dialogue systems</a:t>
            </a:r>
          </a:p>
        </p:txBody>
      </p:sp>
    </p:spTree>
    <p:extLst>
      <p:ext uri="{BB962C8B-B14F-4D97-AF65-F5344CB8AC3E}">
        <p14:creationId xmlns:p14="http://schemas.microsoft.com/office/powerpoint/2010/main" val="461189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1C9E-CB80-4A52-B454-71766C42C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Completeness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BCB71-6162-4735-AE54-07AEB8D38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4779818" cy="5294235"/>
          </a:xfrm>
        </p:spPr>
        <p:txBody>
          <a:bodyPr/>
          <a:lstStyle/>
          <a:p>
            <a:r>
              <a:rPr lang="en-US" dirty="0"/>
              <a:t>Every task may be recast as a QA task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73D41BB-E658-4FCB-B9BB-131B636B0220}"/>
              </a:ext>
            </a:extLst>
          </p:cNvPr>
          <p:cNvSpPr txBox="1">
            <a:spLocks/>
          </p:cNvSpPr>
          <p:nvPr/>
        </p:nvSpPr>
        <p:spPr>
          <a:xfrm>
            <a:off x="6769100" y="1278321"/>
            <a:ext cx="4826000" cy="5255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1800" b="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600" b="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400" b="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200" b="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kern="0"/>
              <a:t>I: Jane has a baby in London.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>
                <a:solidFill>
                  <a:schemeClr val="accent1">
                    <a:lumMod val="50000"/>
                  </a:schemeClr>
                </a:solidFill>
              </a:rPr>
              <a:t>Q: What are the named entities?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>
                <a:solidFill>
                  <a:srgbClr val="C00000"/>
                </a:solidFill>
              </a:rPr>
              <a:t>A: Jane-person, London-location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/>
              <a:t>I: Jane has a baby in London.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>
                <a:solidFill>
                  <a:srgbClr val="C00000"/>
                </a:solidFill>
              </a:rPr>
              <a:t>A: NNP VBZ DT NN IN NNP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/>
              <a:t>I: I think this book is fun.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>
                <a:solidFill>
                  <a:schemeClr val="accent1">
                    <a:lumMod val="50000"/>
                  </a:schemeClr>
                </a:solidFill>
              </a:rPr>
              <a:t>Q: What is the French translation?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>
                <a:solidFill>
                  <a:srgbClr val="C00000"/>
                </a:solidFill>
              </a:rPr>
              <a:t>A: Je crois que ce livre est amusant. </a:t>
            </a:r>
            <a:endParaRPr lang="en-US" sz="24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40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24260-CE40-4507-887D-474EB62C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Performance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390E506-6CF3-4FB3-8B82-6618B5A1A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331408"/>
              </p:ext>
            </p:extLst>
          </p:nvPr>
        </p:nvGraphicFramePr>
        <p:xfrm>
          <a:off x="1676400" y="1239838"/>
          <a:ext cx="9601200" cy="2763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925782">
                  <a:extLst>
                    <a:ext uri="{9D8B030D-6E8A-4147-A177-3AD203B41FA5}">
                      <a16:colId xmlns:a16="http://schemas.microsoft.com/office/drawing/2014/main" val="1190454778"/>
                    </a:ext>
                  </a:extLst>
                </a:gridCol>
                <a:gridCol w="3408218">
                  <a:extLst>
                    <a:ext uri="{9D8B030D-6E8A-4147-A177-3AD203B41FA5}">
                      <a16:colId xmlns:a16="http://schemas.microsoft.com/office/drawing/2014/main" val="1402615686"/>
                    </a:ext>
                  </a:extLst>
                </a:gridCol>
                <a:gridCol w="2341418">
                  <a:extLst>
                    <a:ext uri="{9D8B030D-6E8A-4147-A177-3AD203B41FA5}">
                      <a16:colId xmlns:a16="http://schemas.microsoft.com/office/drawing/2014/main" val="3889687749"/>
                    </a:ext>
                  </a:extLst>
                </a:gridCol>
                <a:gridCol w="1925782">
                  <a:extLst>
                    <a:ext uri="{9D8B030D-6E8A-4147-A177-3AD203B41FA5}">
                      <a16:colId xmlns:a16="http://schemas.microsoft.com/office/drawing/2014/main" val="1602738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Paper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Model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bAbI</a:t>
                      </a:r>
                      <a:endParaRPr lang="en-US" sz="18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(Mean accuracy %)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Farbes</a:t>
                      </a:r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(Accuracy %)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55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Fader et al.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Paraphrase-driven lexicon learning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585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Bordes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al.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Weekly supervised embedding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16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Weston et al.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Memory networks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93.3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32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Sukhbaatar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al.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End-to-end memory networks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88.4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86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Kumar et 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46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884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6867-8937-4C3F-AC39-15BAE75A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Obstacle: Necessary Inputs to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0A60F-BE52-4055-8B4D-A9B2E4E34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be able to understand text, </a:t>
            </a:r>
            <a:r>
              <a:rPr lang="en-US" b="1" dirty="0">
                <a:solidFill>
                  <a:srgbClr val="C00000"/>
                </a:solidFill>
              </a:rPr>
              <a:t>images and databases</a:t>
            </a:r>
            <a:r>
              <a:rPr lang="en-US" b="1" dirty="0"/>
              <a:t> </a:t>
            </a:r>
            <a:r>
              <a:rPr lang="en-US" dirty="0"/>
              <a:t>to really answer all kinds of questions</a:t>
            </a:r>
          </a:p>
        </p:txBody>
      </p:sp>
    </p:spTree>
    <p:extLst>
      <p:ext uri="{BB962C8B-B14F-4D97-AF65-F5344CB8AC3E}">
        <p14:creationId xmlns:p14="http://schemas.microsoft.com/office/powerpoint/2010/main" val="3381460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FD85-4254-4CFE-B419-5A851F3A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49EC-EA11-48D3-9875-AD63DB328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93524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Question</a:t>
            </a:r>
            <a:r>
              <a:rPr lang="en-US" b="1" dirty="0"/>
              <a:t>: </a:t>
            </a:r>
            <a:r>
              <a:rPr lang="en-US" dirty="0"/>
              <a:t>Who was drafted with the 3rd pick of the 1st round?</a:t>
            </a:r>
          </a:p>
          <a:p>
            <a:r>
              <a:rPr lang="en-US" b="1" dirty="0">
                <a:solidFill>
                  <a:srgbClr val="C00000"/>
                </a:solidFill>
              </a:rPr>
              <a:t>Answer</a:t>
            </a:r>
            <a:r>
              <a:rPr lang="en-US" b="1" dirty="0"/>
              <a:t>: </a:t>
            </a:r>
            <a:r>
              <a:rPr lang="en-US" dirty="0"/>
              <a:t>Jayson Tatum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40027-2473-4CB1-B2AC-5F473996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886703"/>
            <a:ext cx="9482391" cy="30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2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B28C-DD02-48A7-977C-D129106F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Seq2SQL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70DE4-403A-4B96-A2BB-07C827A8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60" y="1773382"/>
            <a:ext cx="9767475" cy="44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3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7556-ED04-4924-A8EF-0D6FA06D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and counting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4E8E1-2CF0-46E5-84C7-B364C1650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8484"/>
          <a:stretch/>
        </p:blipFill>
        <p:spPr>
          <a:xfrm>
            <a:off x="1914525" y="1260763"/>
            <a:ext cx="4319626" cy="49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5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7FED-9C28-4593-8303-6ADFC404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Obstacle: Architecture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F5605-1F4D-47BB-A483-2A6B6937A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don’t yet know the right model architecture for comprehensive QA &amp; joint multitask learning</a:t>
            </a:r>
          </a:p>
          <a:p>
            <a:r>
              <a:rPr lang="en-US" dirty="0">
                <a:solidFill>
                  <a:srgbClr val="C00000"/>
                </a:solidFill>
              </a:rPr>
              <a:t>Architecture Search </a:t>
            </a:r>
            <a:r>
              <a:rPr lang="en-US" dirty="0"/>
              <a:t>is an active area of research but usually applied to simpler/known tasks, e.g.</a:t>
            </a:r>
          </a:p>
          <a:p>
            <a:r>
              <a:rPr lang="en-US" dirty="0"/>
              <a:t>A Flexible Approach to Automated RNN Architecture Generation, Stephen </a:t>
            </a:r>
            <a:r>
              <a:rPr lang="en-US" dirty="0" err="1"/>
              <a:t>Merity</a:t>
            </a:r>
            <a:r>
              <a:rPr lang="en-US" dirty="0"/>
              <a:t>, Martin </a:t>
            </a:r>
            <a:r>
              <a:rPr lang="de-DE" dirty="0"/>
              <a:t>Schrimpf, James Bradbury, Richard Socher. </a:t>
            </a:r>
            <a:r>
              <a:rPr lang="en-US" dirty="0"/>
              <a:t>(ICLR 2018 Workshop Track)</a:t>
            </a:r>
          </a:p>
        </p:txBody>
      </p:sp>
    </p:spTree>
    <p:extLst>
      <p:ext uri="{BB962C8B-B14F-4D97-AF65-F5344CB8AC3E}">
        <p14:creationId xmlns:p14="http://schemas.microsoft.com/office/powerpoint/2010/main" val="111691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FCF36-9D36-4EF3-81A7-CE1C9BF2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62C82-21EA-45F1-A03C-377A9687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610906"/>
            <a:ext cx="10390909" cy="43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5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9B32-166B-40BA-987C-6E249C80C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59372-6FEB-4019-A511-9A725AB3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1281609"/>
          </a:xfrm>
        </p:spPr>
        <p:txBody>
          <a:bodyPr/>
          <a:lstStyle/>
          <a:p>
            <a:r>
              <a:rPr lang="en-US" dirty="0"/>
              <a:t>Difficult to obtain significant benefits from tree structure models</a:t>
            </a:r>
          </a:p>
          <a:p>
            <a:pPr lvl="1"/>
            <a:r>
              <a:rPr lang="en-US" dirty="0"/>
              <a:t>Non GPUs friendly</a:t>
            </a:r>
          </a:p>
          <a:p>
            <a:pPr lvl="1"/>
            <a:r>
              <a:rPr lang="en-US" dirty="0"/>
              <a:t>High sensitivity to parse errors</a:t>
            </a:r>
          </a:p>
          <a:p>
            <a:r>
              <a:rPr lang="en-US" dirty="0"/>
              <a:t>Convolutional Reasoning without trees</a:t>
            </a:r>
          </a:p>
          <a:p>
            <a:r>
              <a:rPr lang="en-US" dirty="0"/>
              <a:t>Christopher Manning at ICLR 2018. </a:t>
            </a:r>
            <a:r>
              <a:rPr lang="en-US" dirty="0">
                <a:hlinkClick r:id="rId3"/>
              </a:rPr>
              <a:t>A Neural Network that can Reason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E95B5B2E-DD5B-4680-A97F-1BC5968CAA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76255" y="383604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1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1D536-1319-4A21-BA77-1CF4DBD6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FD8CF-92AD-4CFB-87DF-6ED85CF7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4793673" cy="5294235"/>
          </a:xfrm>
        </p:spPr>
        <p:txBody>
          <a:bodyPr/>
          <a:lstStyle/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Word Embeddings</a:t>
            </a:r>
          </a:p>
          <a:p>
            <a:pPr lvl="1"/>
            <a:r>
              <a:rPr lang="en-US" dirty="0"/>
              <a:t>Character/</a:t>
            </a:r>
            <a:r>
              <a:rPr lang="en-US" dirty="0" err="1"/>
              <a:t>ngram</a:t>
            </a:r>
            <a:r>
              <a:rPr lang="en-US" dirty="0"/>
              <a:t> Embeddings</a:t>
            </a:r>
          </a:p>
          <a:p>
            <a:r>
              <a:rPr lang="en-US" dirty="0"/>
              <a:t>Pretrain on unlabeled data</a:t>
            </a:r>
          </a:p>
          <a:p>
            <a:pPr lvl="1"/>
            <a:r>
              <a:rPr lang="en-US" dirty="0"/>
              <a:t>Transfer Learning, e.g. from large MT parallel corpora</a:t>
            </a:r>
          </a:p>
          <a:p>
            <a:r>
              <a:rPr lang="en-US" dirty="0"/>
              <a:t>Multitask learning</a:t>
            </a:r>
          </a:p>
          <a:p>
            <a:r>
              <a:rPr lang="en-US" dirty="0"/>
              <a:t>CNN</a:t>
            </a:r>
          </a:p>
          <a:p>
            <a:r>
              <a:rPr lang="en-US" dirty="0"/>
              <a:t>Recurrent Neural Networks</a:t>
            </a:r>
          </a:p>
          <a:p>
            <a:pPr lvl="1"/>
            <a:r>
              <a:rPr lang="en-US" dirty="0"/>
              <a:t>LSTM/</a:t>
            </a:r>
            <a:r>
              <a:rPr lang="en-US" dirty="0" err="1"/>
              <a:t>BiLSTM</a:t>
            </a:r>
            <a:r>
              <a:rPr lang="en-US" dirty="0"/>
              <a:t>/GRU</a:t>
            </a:r>
          </a:p>
          <a:p>
            <a:r>
              <a:rPr lang="en-US" dirty="0"/>
              <a:t>Attention Mechanism</a:t>
            </a:r>
          </a:p>
          <a:p>
            <a:r>
              <a:rPr lang="en-US" dirty="0"/>
              <a:t>Reinforcement Learning for sequence generation</a:t>
            </a:r>
          </a:p>
          <a:p>
            <a:r>
              <a:rPr lang="en-US" dirty="0"/>
              <a:t>Memory Augmented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AC4FF-31FC-419E-96DC-7FB00EF2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64" y="1287029"/>
            <a:ext cx="5196211" cy="47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99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A11A-71C6-4656-A803-E14D445A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to Deep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FD00-38DD-49F0-96C8-20EB6E2AF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QA capable of comprehension</a:t>
            </a:r>
          </a:p>
          <a:p>
            <a:r>
              <a:rPr lang="en-US" dirty="0"/>
              <a:t>Multitask learning</a:t>
            </a:r>
          </a:p>
          <a:p>
            <a:r>
              <a:rPr lang="en-US" dirty="0"/>
              <a:t>Combined multimodal, logical and memory-based reasoning</a:t>
            </a:r>
          </a:p>
          <a:p>
            <a:r>
              <a:rPr lang="en-US" dirty="0"/>
              <a:t>Learning from few examples</a:t>
            </a:r>
          </a:p>
        </p:txBody>
      </p:sp>
    </p:spTree>
    <p:extLst>
      <p:ext uri="{BB962C8B-B14F-4D97-AF65-F5344CB8AC3E}">
        <p14:creationId xmlns:p14="http://schemas.microsoft.com/office/powerpoint/2010/main" val="393944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2264-E59D-4E41-9F09-CBFCC6A2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8FCE6-CC97-45FF-97F0-5C6FA37B9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87" y="1561969"/>
            <a:ext cx="10412526" cy="21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2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BE42-1B7F-45E8-9961-B8F73CD94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Insufficient datasets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73471-3C3C-4AB4-A18A-91B43F53E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for English, most tasks have 100K or less labeled examples.</a:t>
            </a:r>
          </a:p>
          <a:p>
            <a:r>
              <a:rPr lang="en-US" dirty="0"/>
              <a:t>Even less data available for other languages.</a:t>
            </a:r>
          </a:p>
          <a:p>
            <a:pPr lvl="1"/>
            <a:r>
              <a:rPr lang="en-US" dirty="0"/>
              <a:t>There are thousands of languages, hundreds with &gt; 1 million </a:t>
            </a:r>
            <a:r>
              <a:rPr lang="it-IT" dirty="0"/>
              <a:t>native speakers</a:t>
            </a:r>
          </a:p>
          <a:p>
            <a:pPr lvl="1"/>
            <a:r>
              <a:rPr lang="en-US" dirty="0"/>
              <a:t>&lt;10% of people speak English as their first language</a:t>
            </a:r>
          </a:p>
          <a:p>
            <a:r>
              <a:rPr lang="en-US" dirty="0"/>
              <a:t>Increasingly popular solution: use </a:t>
            </a:r>
            <a:r>
              <a:rPr lang="en-US" b="1" dirty="0"/>
              <a:t>unlabeled </a:t>
            </a:r>
            <a:r>
              <a:rPr lang="en-US" dirty="0"/>
              <a:t>data.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2168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CEEC-4C9F-4C46-9176-CB458B0C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Translation: Pretrained models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A4E76-57ED-4D3F-B27F-06DF62BC2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Monolanguage</a:t>
            </a:r>
            <a:r>
              <a:rPr lang="en-US" dirty="0"/>
              <a:t> corpora </a:t>
            </a:r>
            <a:r>
              <a:rPr lang="en-US" dirty="0" err="1"/>
              <a:t>abund</a:t>
            </a:r>
            <a:endParaRPr lang="en-US" dirty="0"/>
          </a:p>
          <a:p>
            <a:r>
              <a:rPr lang="en-US" dirty="0"/>
              <a:t>Separately Train Encoder and Decoder as Language Models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Train Jointly on Bilingual Data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840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E6CDE-D6FE-4B0A-90EE-C882DE3E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78C88-D12D-4789-9D32-84734B205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633706"/>
          </a:xfrm>
        </p:spPr>
        <p:txBody>
          <a:bodyPr/>
          <a:lstStyle/>
          <a:p>
            <a:r>
              <a:rPr lang="it-IT" dirty="0"/>
              <a:t>English -&gt; </a:t>
            </a:r>
            <a:r>
              <a:rPr lang="it-IT" dirty="0" err="1"/>
              <a:t>German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: 2+ BLEU point </a:t>
            </a:r>
            <a:r>
              <a:rPr lang="it-IT" dirty="0" err="1"/>
              <a:t>improvement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1D566-633A-4602-ADD9-03EEC9523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43" y="1873625"/>
            <a:ext cx="6334269" cy="44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9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8316-3321-4AC8-BCBA-1C5DABB3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Training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19F6-39D7-47C3-ABD5-D32CA282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1207447"/>
          </a:xfrm>
        </p:spPr>
        <p:txBody>
          <a:bodyPr/>
          <a:lstStyle/>
          <a:p>
            <a:r>
              <a:rPr lang="en-US" dirty="0"/>
              <a:t>Problem with pre-training: no “interaction” between the two languages during pre-training</a:t>
            </a:r>
          </a:p>
          <a:p>
            <a:r>
              <a:rPr lang="en-US" dirty="0"/>
              <a:t>Self-training: label unlabeled data to get noisy training examples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6F83F-AE05-4C27-8E9D-AAE488F38D1D}"/>
              </a:ext>
            </a:extLst>
          </p:cNvPr>
          <p:cNvSpPr/>
          <p:nvPr/>
        </p:nvSpPr>
        <p:spPr>
          <a:xfrm>
            <a:off x="1676400" y="3090446"/>
            <a:ext cx="190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>
                <a:latin typeface="Calibri-Italic"/>
              </a:rPr>
              <a:t>I traveled to Belgium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9036A-11B2-430B-8905-7648990386E3}"/>
              </a:ext>
            </a:extLst>
          </p:cNvPr>
          <p:cNvSpPr/>
          <p:nvPr/>
        </p:nvSpPr>
        <p:spPr>
          <a:xfrm>
            <a:off x="8638379" y="3113910"/>
            <a:ext cx="1465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/>
              <a:t>Je suis étudiant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136B9-A4E8-4568-9696-C0C9463DBB01}"/>
              </a:ext>
            </a:extLst>
          </p:cNvPr>
          <p:cNvSpPr/>
          <p:nvPr/>
        </p:nvSpPr>
        <p:spPr>
          <a:xfrm>
            <a:off x="5181600" y="2990799"/>
            <a:ext cx="1138518" cy="8012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MT</a:t>
            </a: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Model</a:t>
            </a:r>
            <a:endParaRPr lang="it-IT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BEF62-C43C-4DE2-B928-EF4D7FC7726D}"/>
              </a:ext>
            </a:extLst>
          </p:cNvPr>
          <p:cNvSpPr/>
          <p:nvPr/>
        </p:nvSpPr>
        <p:spPr>
          <a:xfrm>
            <a:off x="1595717" y="4562001"/>
            <a:ext cx="2617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Calibri-Italic"/>
              </a:rPr>
              <a:t>I </a:t>
            </a:r>
            <a:r>
              <a:rPr lang="it-IT" i="1" dirty="0" err="1">
                <a:latin typeface="Calibri-Italic"/>
              </a:rPr>
              <a:t>traveled</a:t>
            </a:r>
            <a:r>
              <a:rPr lang="it-IT" i="1" dirty="0">
                <a:latin typeface="Calibri-Italic"/>
              </a:rPr>
              <a:t> to </a:t>
            </a:r>
            <a:r>
              <a:rPr lang="it-IT" i="1" dirty="0" err="1">
                <a:latin typeface="Calibri-Italic"/>
              </a:rPr>
              <a:t>Belgium</a:t>
            </a:r>
            <a:endParaRPr lang="it-IT" i="1" dirty="0">
              <a:latin typeface="Calibri-Italic"/>
            </a:endParaRPr>
          </a:p>
          <a:p>
            <a:r>
              <a:rPr lang="it-IT" dirty="0" err="1">
                <a:latin typeface="Calibri" panose="020F0502020204030204" pitchFamily="34" charset="0"/>
              </a:rPr>
              <a:t>Translation</a:t>
            </a:r>
            <a:r>
              <a:rPr lang="it-IT" dirty="0">
                <a:latin typeface="Calibri" panose="020F0502020204030204" pitchFamily="34" charset="0"/>
              </a:rPr>
              <a:t>: </a:t>
            </a:r>
            <a:r>
              <a:rPr lang="it-IT" i="1" dirty="0">
                <a:latin typeface="Calibri-Italic"/>
              </a:rPr>
              <a:t>Je </a:t>
            </a:r>
            <a:r>
              <a:rPr lang="it-IT" i="1" dirty="0" err="1">
                <a:latin typeface="Calibri-Italic"/>
              </a:rPr>
              <a:t>suis</a:t>
            </a:r>
            <a:r>
              <a:rPr lang="it-IT" i="1" dirty="0">
                <a:latin typeface="Calibri-Italic"/>
              </a:rPr>
              <a:t> </a:t>
            </a:r>
            <a:r>
              <a:rPr lang="it-IT" i="1" dirty="0" err="1">
                <a:latin typeface="Calibri-Italic"/>
              </a:rPr>
              <a:t>étudiant</a:t>
            </a:r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7C7A7-5677-4124-B027-1D7FB63D8441}"/>
              </a:ext>
            </a:extLst>
          </p:cNvPr>
          <p:cNvSpPr/>
          <p:nvPr/>
        </p:nvSpPr>
        <p:spPr>
          <a:xfrm>
            <a:off x="5964392" y="4425661"/>
            <a:ext cx="1138518" cy="8012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MT</a:t>
            </a: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Model</a:t>
            </a:r>
            <a:endParaRPr lang="it-IT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9ED4616-CC8F-4356-A23A-B5E711C56CDB}"/>
              </a:ext>
            </a:extLst>
          </p:cNvPr>
          <p:cNvSpPr/>
          <p:nvPr/>
        </p:nvSpPr>
        <p:spPr bwMode="auto">
          <a:xfrm>
            <a:off x="3998259" y="3090446"/>
            <a:ext cx="663388" cy="584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3C751D5-2DB8-444B-8B21-7BD4F4A1A47B}"/>
              </a:ext>
            </a:extLst>
          </p:cNvPr>
          <p:cNvSpPr/>
          <p:nvPr/>
        </p:nvSpPr>
        <p:spPr bwMode="auto">
          <a:xfrm>
            <a:off x="7056966" y="2999455"/>
            <a:ext cx="663388" cy="584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34B6074-BF99-422E-83F0-96747D8B14F7}"/>
              </a:ext>
            </a:extLst>
          </p:cNvPr>
          <p:cNvSpPr/>
          <p:nvPr/>
        </p:nvSpPr>
        <p:spPr bwMode="auto">
          <a:xfrm>
            <a:off x="4724400" y="4542365"/>
            <a:ext cx="663388" cy="584775"/>
          </a:xfrm>
          <a:prstGeom prst="rightArrow">
            <a:avLst/>
          </a:prstGeom>
          <a:solidFill>
            <a:srgbClr val="A50021"/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62745-6D2A-4213-9495-335E2D101DEA}"/>
              </a:ext>
            </a:extLst>
          </p:cNvPr>
          <p:cNvSpPr/>
          <p:nvPr/>
        </p:nvSpPr>
        <p:spPr>
          <a:xfrm>
            <a:off x="4716319" y="5188170"/>
            <a:ext cx="573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</a:rPr>
              <a:t>train</a:t>
            </a:r>
            <a:endParaRPr lang="it-IT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B5E5E1-989B-4B37-8C65-E5494E9BA56D}"/>
              </a:ext>
            </a:extLst>
          </p:cNvPr>
          <p:cNvSpPr/>
          <p:nvPr/>
        </p:nvSpPr>
        <p:spPr bwMode="auto">
          <a:xfrm>
            <a:off x="2393576" y="3541059"/>
            <a:ext cx="7041351" cy="923365"/>
          </a:xfrm>
          <a:custGeom>
            <a:avLst/>
            <a:gdLst>
              <a:gd name="connsiteX0" fmla="*/ 7019365 w 7041351"/>
              <a:gd name="connsiteY0" fmla="*/ 0 h 923365"/>
              <a:gd name="connsiteX1" fmla="*/ 6131859 w 7041351"/>
              <a:gd name="connsiteY1" fmla="*/ 385482 h 923365"/>
              <a:gd name="connsiteX2" fmla="*/ 1093695 w 7041351"/>
              <a:gd name="connsiteY2" fmla="*/ 493059 h 923365"/>
              <a:gd name="connsiteX3" fmla="*/ 0 w 7041351"/>
              <a:gd name="connsiteY3" fmla="*/ 923365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1351" h="923365">
                <a:moveTo>
                  <a:pt x="7019365" y="0"/>
                </a:moveTo>
                <a:cubicBezTo>
                  <a:pt x="7069418" y="151653"/>
                  <a:pt x="7119471" y="303306"/>
                  <a:pt x="6131859" y="385482"/>
                </a:cubicBezTo>
                <a:cubicBezTo>
                  <a:pt x="5144247" y="467658"/>
                  <a:pt x="2115671" y="403412"/>
                  <a:pt x="1093695" y="493059"/>
                </a:cubicBezTo>
                <a:cubicBezTo>
                  <a:pt x="71719" y="582706"/>
                  <a:pt x="161365" y="896471"/>
                  <a:pt x="0" y="923365"/>
                </a:cubicBezTo>
              </a:path>
            </a:pathLst>
          </a:custGeom>
          <a:noFill/>
          <a:ln w="28575" cap="sq" cmpd="sng" algn="ctr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62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8316-3321-4AC8-BCBA-1C5DABB3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Training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19F6-39D7-47C3-ABD5-D32CA282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4713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Circular?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6F83F-AE05-4C27-8E9D-AAE488F38D1D}"/>
              </a:ext>
            </a:extLst>
          </p:cNvPr>
          <p:cNvSpPr/>
          <p:nvPr/>
        </p:nvSpPr>
        <p:spPr>
          <a:xfrm>
            <a:off x="1676400" y="3090446"/>
            <a:ext cx="190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>
                <a:latin typeface="Calibri-Italic"/>
              </a:rPr>
              <a:t>I traveled to Belgium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9036A-11B2-430B-8905-7648990386E3}"/>
              </a:ext>
            </a:extLst>
          </p:cNvPr>
          <p:cNvSpPr/>
          <p:nvPr/>
        </p:nvSpPr>
        <p:spPr>
          <a:xfrm>
            <a:off x="8638379" y="3113910"/>
            <a:ext cx="1465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/>
              <a:t>Je suis étudiant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136B9-A4E8-4568-9696-C0C9463DBB01}"/>
              </a:ext>
            </a:extLst>
          </p:cNvPr>
          <p:cNvSpPr/>
          <p:nvPr/>
        </p:nvSpPr>
        <p:spPr>
          <a:xfrm>
            <a:off x="5181600" y="2990799"/>
            <a:ext cx="1138518" cy="8012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MT</a:t>
            </a: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Model</a:t>
            </a:r>
            <a:endParaRPr lang="it-IT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BEF62-C43C-4DE2-B928-EF4D7FC7726D}"/>
              </a:ext>
            </a:extLst>
          </p:cNvPr>
          <p:cNvSpPr/>
          <p:nvPr/>
        </p:nvSpPr>
        <p:spPr>
          <a:xfrm>
            <a:off x="1595717" y="4562001"/>
            <a:ext cx="2617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Calibri-Italic"/>
              </a:rPr>
              <a:t>I </a:t>
            </a:r>
            <a:r>
              <a:rPr lang="it-IT" i="1" dirty="0" err="1">
                <a:latin typeface="Calibri-Italic"/>
              </a:rPr>
              <a:t>traveled</a:t>
            </a:r>
            <a:r>
              <a:rPr lang="it-IT" i="1" dirty="0">
                <a:latin typeface="Calibri-Italic"/>
              </a:rPr>
              <a:t> to </a:t>
            </a:r>
            <a:r>
              <a:rPr lang="it-IT" i="1" dirty="0" err="1">
                <a:latin typeface="Calibri-Italic"/>
              </a:rPr>
              <a:t>Belgium</a:t>
            </a:r>
            <a:endParaRPr lang="it-IT" i="1" dirty="0">
              <a:latin typeface="Calibri-Italic"/>
            </a:endParaRPr>
          </a:p>
          <a:p>
            <a:r>
              <a:rPr lang="it-IT" dirty="0" err="1">
                <a:latin typeface="Calibri" panose="020F0502020204030204" pitchFamily="34" charset="0"/>
              </a:rPr>
              <a:t>Translation</a:t>
            </a:r>
            <a:r>
              <a:rPr lang="it-IT" dirty="0">
                <a:latin typeface="Calibri" panose="020F0502020204030204" pitchFamily="34" charset="0"/>
              </a:rPr>
              <a:t>: </a:t>
            </a:r>
            <a:r>
              <a:rPr lang="it-IT" i="1" dirty="0">
                <a:latin typeface="Calibri-Italic"/>
              </a:rPr>
              <a:t>Je </a:t>
            </a:r>
            <a:r>
              <a:rPr lang="it-IT" i="1" dirty="0" err="1">
                <a:latin typeface="Calibri-Italic"/>
              </a:rPr>
              <a:t>suis</a:t>
            </a:r>
            <a:r>
              <a:rPr lang="it-IT" i="1" dirty="0">
                <a:latin typeface="Calibri-Italic"/>
              </a:rPr>
              <a:t> </a:t>
            </a:r>
            <a:r>
              <a:rPr lang="it-IT" i="1" dirty="0" err="1">
                <a:latin typeface="Calibri-Italic"/>
              </a:rPr>
              <a:t>étudiant</a:t>
            </a:r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7C7A7-5677-4124-B027-1D7FB63D8441}"/>
              </a:ext>
            </a:extLst>
          </p:cNvPr>
          <p:cNvSpPr/>
          <p:nvPr/>
        </p:nvSpPr>
        <p:spPr>
          <a:xfrm>
            <a:off x="5853206" y="4417317"/>
            <a:ext cx="1138518" cy="8012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MT</a:t>
            </a: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Model</a:t>
            </a:r>
            <a:endParaRPr lang="it-IT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9ED4616-CC8F-4356-A23A-B5E711C56CDB}"/>
              </a:ext>
            </a:extLst>
          </p:cNvPr>
          <p:cNvSpPr/>
          <p:nvPr/>
        </p:nvSpPr>
        <p:spPr bwMode="auto">
          <a:xfrm>
            <a:off x="3998259" y="3090446"/>
            <a:ext cx="663388" cy="584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3C751D5-2DB8-444B-8B21-7BD4F4A1A47B}"/>
              </a:ext>
            </a:extLst>
          </p:cNvPr>
          <p:cNvSpPr/>
          <p:nvPr/>
        </p:nvSpPr>
        <p:spPr bwMode="auto">
          <a:xfrm>
            <a:off x="7056966" y="2999455"/>
            <a:ext cx="663388" cy="584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34B6074-BF99-422E-83F0-96747D8B14F7}"/>
              </a:ext>
            </a:extLst>
          </p:cNvPr>
          <p:cNvSpPr/>
          <p:nvPr/>
        </p:nvSpPr>
        <p:spPr bwMode="auto">
          <a:xfrm>
            <a:off x="4724400" y="4542365"/>
            <a:ext cx="663388" cy="584775"/>
          </a:xfrm>
          <a:prstGeom prst="rightArrow">
            <a:avLst/>
          </a:prstGeom>
          <a:solidFill>
            <a:srgbClr val="A50021"/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62745-6D2A-4213-9495-335E2D101DEA}"/>
              </a:ext>
            </a:extLst>
          </p:cNvPr>
          <p:cNvSpPr/>
          <p:nvPr/>
        </p:nvSpPr>
        <p:spPr>
          <a:xfrm>
            <a:off x="4716319" y="5188170"/>
            <a:ext cx="573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</a:rPr>
              <a:t>train</a:t>
            </a:r>
            <a:endParaRPr lang="it-IT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B5E5E1-989B-4B37-8C65-E5494E9BA56D}"/>
              </a:ext>
            </a:extLst>
          </p:cNvPr>
          <p:cNvSpPr/>
          <p:nvPr/>
        </p:nvSpPr>
        <p:spPr bwMode="auto">
          <a:xfrm>
            <a:off x="2393576" y="3541059"/>
            <a:ext cx="7041351" cy="923365"/>
          </a:xfrm>
          <a:custGeom>
            <a:avLst/>
            <a:gdLst>
              <a:gd name="connsiteX0" fmla="*/ 7019365 w 7041351"/>
              <a:gd name="connsiteY0" fmla="*/ 0 h 923365"/>
              <a:gd name="connsiteX1" fmla="*/ 6131859 w 7041351"/>
              <a:gd name="connsiteY1" fmla="*/ 385482 h 923365"/>
              <a:gd name="connsiteX2" fmla="*/ 1093695 w 7041351"/>
              <a:gd name="connsiteY2" fmla="*/ 493059 h 923365"/>
              <a:gd name="connsiteX3" fmla="*/ 0 w 7041351"/>
              <a:gd name="connsiteY3" fmla="*/ 923365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1351" h="923365">
                <a:moveTo>
                  <a:pt x="7019365" y="0"/>
                </a:moveTo>
                <a:cubicBezTo>
                  <a:pt x="7069418" y="151653"/>
                  <a:pt x="7119471" y="303306"/>
                  <a:pt x="6131859" y="385482"/>
                </a:cubicBezTo>
                <a:cubicBezTo>
                  <a:pt x="5144247" y="467658"/>
                  <a:pt x="2115671" y="403412"/>
                  <a:pt x="1093695" y="493059"/>
                </a:cubicBezTo>
                <a:cubicBezTo>
                  <a:pt x="71719" y="582706"/>
                  <a:pt x="161365" y="896471"/>
                  <a:pt x="0" y="923365"/>
                </a:cubicBezTo>
              </a:path>
            </a:pathLst>
          </a:custGeom>
          <a:noFill/>
          <a:ln w="28575" cap="sq" cmpd="sng" algn="ctr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E47CCE8-3FC4-4625-B6A0-47DBB1B6EECE}"/>
              </a:ext>
            </a:extLst>
          </p:cNvPr>
          <p:cNvSpPr/>
          <p:nvPr/>
        </p:nvSpPr>
        <p:spPr bwMode="auto">
          <a:xfrm>
            <a:off x="7067924" y="3779591"/>
            <a:ext cx="1874245" cy="1038362"/>
          </a:xfrm>
          <a:prstGeom prst="cloudCallout">
            <a:avLst>
              <a:gd name="adj1" fmla="val -46751"/>
              <a:gd name="adj2" fmla="val 57914"/>
            </a:avLst>
          </a:prstGeom>
          <a:solidFill>
            <a:schemeClr val="bg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already knew that!</a:t>
            </a: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41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8316-3321-4AC8-BCBA-1C5DABB3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Back-Translation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19F6-39D7-47C3-ABD5-D32CA282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923365"/>
          </a:xfrm>
        </p:spPr>
        <p:txBody>
          <a:bodyPr/>
          <a:lstStyle/>
          <a:p>
            <a:r>
              <a:rPr lang="en-US" dirty="0"/>
              <a:t>Have two machine translation models going in opposite </a:t>
            </a:r>
            <a:r>
              <a:rPr lang="it-IT" dirty="0" err="1"/>
              <a:t>directions</a:t>
            </a:r>
            <a:r>
              <a:rPr lang="it-IT" dirty="0"/>
              <a:t> (</a:t>
            </a:r>
            <a:r>
              <a:rPr lang="it-IT" i="1" dirty="0"/>
              <a:t>en </a:t>
            </a:r>
            <a:r>
              <a:rPr lang="it-IT" dirty="0"/>
              <a:t>-&gt; </a:t>
            </a:r>
            <a:r>
              <a:rPr lang="it-IT" i="1" dirty="0" err="1"/>
              <a:t>fr</a:t>
            </a:r>
            <a:r>
              <a:rPr lang="it-IT" dirty="0"/>
              <a:t>) and (</a:t>
            </a:r>
            <a:r>
              <a:rPr lang="it-IT" i="1" dirty="0" err="1"/>
              <a:t>fr</a:t>
            </a:r>
            <a:r>
              <a:rPr lang="it-IT" i="1" dirty="0"/>
              <a:t> </a:t>
            </a:r>
            <a:r>
              <a:rPr lang="it-IT" dirty="0"/>
              <a:t>-&gt; </a:t>
            </a:r>
            <a:r>
              <a:rPr lang="it-IT" i="1" dirty="0"/>
              <a:t>en)</a:t>
            </a:r>
            <a:r>
              <a:rPr lang="en-US" dirty="0"/>
              <a:t>?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6F83F-AE05-4C27-8E9D-AAE488F38D1D}"/>
              </a:ext>
            </a:extLst>
          </p:cNvPr>
          <p:cNvSpPr/>
          <p:nvPr/>
        </p:nvSpPr>
        <p:spPr>
          <a:xfrm>
            <a:off x="1676400" y="3090446"/>
            <a:ext cx="190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>
                <a:latin typeface="Calibri-Italic"/>
              </a:rPr>
              <a:t>I traveled to Belgium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9036A-11B2-430B-8905-7648990386E3}"/>
              </a:ext>
            </a:extLst>
          </p:cNvPr>
          <p:cNvSpPr/>
          <p:nvPr/>
        </p:nvSpPr>
        <p:spPr>
          <a:xfrm>
            <a:off x="8638379" y="3113910"/>
            <a:ext cx="1465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/>
              <a:t>Je suis étudiant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136B9-A4E8-4568-9696-C0C9463DBB01}"/>
              </a:ext>
            </a:extLst>
          </p:cNvPr>
          <p:cNvSpPr/>
          <p:nvPr/>
        </p:nvSpPr>
        <p:spPr>
          <a:xfrm>
            <a:off x="5181600" y="2990799"/>
            <a:ext cx="1138518" cy="8012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en -&gt; </a:t>
            </a:r>
            <a:r>
              <a:rPr lang="it-IT" b="1" dirty="0" err="1">
                <a:latin typeface="Calibri" panose="020F0502020204030204" pitchFamily="34" charset="0"/>
              </a:rPr>
              <a:t>fr</a:t>
            </a:r>
            <a:endParaRPr lang="it-IT" b="1" dirty="0">
              <a:latin typeface="Calibri" panose="020F0502020204030204" pitchFamily="34" charset="0"/>
            </a:endParaRP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Model</a:t>
            </a:r>
            <a:endParaRPr lang="it-IT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BEF62-C43C-4DE2-B928-EF4D7FC7726D}"/>
              </a:ext>
            </a:extLst>
          </p:cNvPr>
          <p:cNvSpPr/>
          <p:nvPr/>
        </p:nvSpPr>
        <p:spPr>
          <a:xfrm>
            <a:off x="1595717" y="4562001"/>
            <a:ext cx="2938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Calibri-Italic"/>
              </a:rPr>
              <a:t>Je </a:t>
            </a:r>
            <a:r>
              <a:rPr lang="it-IT" i="1" dirty="0" err="1">
                <a:latin typeface="Calibri-Italic"/>
              </a:rPr>
              <a:t>suis</a:t>
            </a:r>
            <a:r>
              <a:rPr lang="it-IT" i="1" dirty="0">
                <a:latin typeface="Calibri-Italic"/>
              </a:rPr>
              <a:t> </a:t>
            </a:r>
            <a:r>
              <a:rPr lang="it-IT" i="1" dirty="0" err="1">
                <a:latin typeface="Calibri-Italic"/>
              </a:rPr>
              <a:t>étudiant</a:t>
            </a:r>
            <a:endParaRPr lang="it-IT" i="1" dirty="0">
              <a:latin typeface="Calibri-Italic"/>
            </a:endParaRPr>
          </a:p>
          <a:p>
            <a:r>
              <a:rPr lang="it-IT" dirty="0" err="1">
                <a:latin typeface="Calibri" panose="020F0502020204030204" pitchFamily="34" charset="0"/>
              </a:rPr>
              <a:t>Translation</a:t>
            </a:r>
            <a:r>
              <a:rPr lang="it-IT" dirty="0">
                <a:latin typeface="Calibri" panose="020F0502020204030204" pitchFamily="34" charset="0"/>
              </a:rPr>
              <a:t>: </a:t>
            </a:r>
            <a:r>
              <a:rPr lang="it-IT" i="1" dirty="0">
                <a:latin typeface="Calibri-Italic"/>
              </a:rPr>
              <a:t>I </a:t>
            </a:r>
            <a:r>
              <a:rPr lang="it-IT" i="1" dirty="0" err="1">
                <a:latin typeface="Calibri-Italic"/>
              </a:rPr>
              <a:t>traveled</a:t>
            </a:r>
            <a:r>
              <a:rPr lang="it-IT" i="1" dirty="0">
                <a:latin typeface="Calibri-Italic"/>
              </a:rPr>
              <a:t> to </a:t>
            </a:r>
            <a:r>
              <a:rPr lang="it-IT" i="1" dirty="0" err="1">
                <a:latin typeface="Calibri-Italic"/>
              </a:rPr>
              <a:t>Belgium</a:t>
            </a:r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7C7A7-5677-4124-B027-1D7FB63D8441}"/>
              </a:ext>
            </a:extLst>
          </p:cNvPr>
          <p:cNvSpPr/>
          <p:nvPr/>
        </p:nvSpPr>
        <p:spPr>
          <a:xfrm>
            <a:off x="6723530" y="4381363"/>
            <a:ext cx="1138518" cy="8012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it-IT" b="1" dirty="0" err="1">
                <a:latin typeface="Calibri" panose="020F0502020204030204" pitchFamily="34" charset="0"/>
              </a:rPr>
              <a:t>fr</a:t>
            </a:r>
            <a:r>
              <a:rPr lang="it-IT" b="1" dirty="0">
                <a:latin typeface="Calibri" panose="020F0502020204030204" pitchFamily="34" charset="0"/>
              </a:rPr>
              <a:t> -&gt; en</a:t>
            </a: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Model</a:t>
            </a:r>
            <a:endParaRPr lang="it-IT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9ED4616-CC8F-4356-A23A-B5E711C56CDB}"/>
              </a:ext>
            </a:extLst>
          </p:cNvPr>
          <p:cNvSpPr/>
          <p:nvPr/>
        </p:nvSpPr>
        <p:spPr bwMode="auto">
          <a:xfrm>
            <a:off x="3998259" y="3090446"/>
            <a:ext cx="663388" cy="584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3C751D5-2DB8-444B-8B21-7BD4F4A1A47B}"/>
              </a:ext>
            </a:extLst>
          </p:cNvPr>
          <p:cNvSpPr/>
          <p:nvPr/>
        </p:nvSpPr>
        <p:spPr bwMode="auto">
          <a:xfrm>
            <a:off x="7056966" y="2999455"/>
            <a:ext cx="663388" cy="584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34B6074-BF99-422E-83F0-96747D8B14F7}"/>
              </a:ext>
            </a:extLst>
          </p:cNvPr>
          <p:cNvSpPr/>
          <p:nvPr/>
        </p:nvSpPr>
        <p:spPr bwMode="auto">
          <a:xfrm>
            <a:off x="4724400" y="4542365"/>
            <a:ext cx="663388" cy="584775"/>
          </a:xfrm>
          <a:prstGeom prst="rightArrow">
            <a:avLst/>
          </a:prstGeom>
          <a:solidFill>
            <a:srgbClr val="A50021"/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62745-6D2A-4213-9495-335E2D101DEA}"/>
              </a:ext>
            </a:extLst>
          </p:cNvPr>
          <p:cNvSpPr/>
          <p:nvPr/>
        </p:nvSpPr>
        <p:spPr>
          <a:xfrm>
            <a:off x="4716319" y="5188170"/>
            <a:ext cx="573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</a:rPr>
              <a:t>train</a:t>
            </a:r>
            <a:endParaRPr lang="it-IT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B5E5E1-989B-4B37-8C65-E5494E9BA56D}"/>
              </a:ext>
            </a:extLst>
          </p:cNvPr>
          <p:cNvSpPr/>
          <p:nvPr/>
        </p:nvSpPr>
        <p:spPr bwMode="auto">
          <a:xfrm>
            <a:off x="2393576" y="3541059"/>
            <a:ext cx="7041351" cy="923365"/>
          </a:xfrm>
          <a:custGeom>
            <a:avLst/>
            <a:gdLst>
              <a:gd name="connsiteX0" fmla="*/ 7019365 w 7041351"/>
              <a:gd name="connsiteY0" fmla="*/ 0 h 923365"/>
              <a:gd name="connsiteX1" fmla="*/ 6131859 w 7041351"/>
              <a:gd name="connsiteY1" fmla="*/ 385482 h 923365"/>
              <a:gd name="connsiteX2" fmla="*/ 1093695 w 7041351"/>
              <a:gd name="connsiteY2" fmla="*/ 493059 h 923365"/>
              <a:gd name="connsiteX3" fmla="*/ 0 w 7041351"/>
              <a:gd name="connsiteY3" fmla="*/ 923365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1351" h="923365">
                <a:moveTo>
                  <a:pt x="7019365" y="0"/>
                </a:moveTo>
                <a:cubicBezTo>
                  <a:pt x="7069418" y="151653"/>
                  <a:pt x="7119471" y="303306"/>
                  <a:pt x="6131859" y="385482"/>
                </a:cubicBezTo>
                <a:cubicBezTo>
                  <a:pt x="5144247" y="467658"/>
                  <a:pt x="2115671" y="403412"/>
                  <a:pt x="1093695" y="493059"/>
                </a:cubicBezTo>
                <a:cubicBezTo>
                  <a:pt x="71719" y="582706"/>
                  <a:pt x="161365" y="896471"/>
                  <a:pt x="0" y="923365"/>
                </a:cubicBezTo>
              </a:path>
            </a:pathLst>
          </a:custGeom>
          <a:noFill/>
          <a:ln w="28575" cap="sq" cmpd="sng" algn="ctr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5D442A-36D5-415B-8A4E-C8531130FBB7}"/>
              </a:ext>
            </a:extLst>
          </p:cNvPr>
          <p:cNvSpPr txBox="1">
            <a:spLocks/>
          </p:cNvSpPr>
          <p:nvPr/>
        </p:nvSpPr>
        <p:spPr bwMode="auto">
          <a:xfrm>
            <a:off x="1362075" y="5729106"/>
            <a:ext cx="9601200" cy="92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2000" b="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800" b="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 b="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400" b="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5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No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circular</a:t>
            </a:r>
            <a:endParaRPr lang="it-IT" dirty="0"/>
          </a:p>
          <a:p>
            <a:r>
              <a:rPr lang="en-US" dirty="0"/>
              <a:t>Models never see “bad” translations, only bad inputs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1569620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C4DA-2A32-4F1E-872F-5F2193D8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Back-Translation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C26DA-74BE-434B-A16F-2DE064929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755003"/>
          </a:xfrm>
        </p:spPr>
        <p:txBody>
          <a:bodyPr/>
          <a:lstStyle/>
          <a:p>
            <a:r>
              <a:rPr lang="en-US" dirty="0"/>
              <a:t>4.5M English-German sentence pairs and 226M monolingual </a:t>
            </a:r>
            <a:r>
              <a:rPr lang="it-IT" dirty="0" err="1"/>
              <a:t>sentences</a:t>
            </a:r>
            <a:endParaRPr lang="it-IT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6168E5-8936-440C-A398-7806CC96B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966348"/>
              </p:ext>
            </p:extLst>
          </p:nvPr>
        </p:nvGraphicFramePr>
        <p:xfrm>
          <a:off x="2146300" y="2401807"/>
          <a:ext cx="8502650" cy="2651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34217">
                  <a:extLst>
                    <a:ext uri="{9D8B030D-6E8A-4147-A177-3AD203B41FA5}">
                      <a16:colId xmlns:a16="http://schemas.microsoft.com/office/drawing/2014/main" val="3654189646"/>
                    </a:ext>
                  </a:extLst>
                </a:gridCol>
                <a:gridCol w="4476070">
                  <a:extLst>
                    <a:ext uri="{9D8B030D-6E8A-4147-A177-3AD203B41FA5}">
                      <a16:colId xmlns:a16="http://schemas.microsoft.com/office/drawing/2014/main" val="2754154334"/>
                    </a:ext>
                  </a:extLst>
                </a:gridCol>
                <a:gridCol w="1192363">
                  <a:extLst>
                    <a:ext uri="{9D8B030D-6E8A-4147-A177-3AD203B41FA5}">
                      <a16:colId xmlns:a16="http://schemas.microsoft.com/office/drawing/2014/main" val="2455234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Citation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BLEU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05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Shazeer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al., 2017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Best 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-Transformer 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Result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26.0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3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Vaswani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al., 2017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Transformer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28.4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59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Shaw et al, 2018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Transformer + 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Improved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Positional</a:t>
                      </a:r>
                      <a:endParaRPr lang="it-IT" sz="2400" u="none" strike="noStrike" kern="12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Embeddings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29.1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92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Edunov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al., 2018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Transformer + Back-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Translation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35.0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45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248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CBF4-29E3-4C6E-86AE-14BA7307826E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Huge Models and GPT-2</a:t>
            </a:r>
            <a:endParaRPr lang="it-IT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A8C090-05B1-4FCA-898C-238AF4FE0FF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58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6687-331C-4A55-A67A-E4C633D9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the last 5 years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73590-957F-4D27-A232-2F0721187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4742329" cy="529423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Seq2seq</a:t>
            </a:r>
          </a:p>
          <a:p>
            <a:pPr>
              <a:lnSpc>
                <a:spcPct val="200000"/>
              </a:lnSpc>
            </a:pPr>
            <a:r>
              <a:rPr lang="en-US" dirty="0"/>
              <a:t>Attention</a:t>
            </a:r>
          </a:p>
          <a:p>
            <a:pPr>
              <a:lnSpc>
                <a:spcPct val="200000"/>
              </a:lnSpc>
            </a:pPr>
            <a:r>
              <a:rPr lang="en-US" dirty="0"/>
              <a:t>Large scale QA/reading comprehension datasets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Tensorflow</a:t>
            </a:r>
            <a:r>
              <a:rPr lang="en-US" dirty="0"/>
              <a:t> and </a:t>
            </a:r>
            <a:r>
              <a:rPr lang="en-US" dirty="0" err="1"/>
              <a:t>PyTorch</a:t>
            </a:r>
            <a:endParaRPr lang="it-IT" dirty="0"/>
          </a:p>
        </p:txBody>
      </p:sp>
      <p:pic>
        <p:nvPicPr>
          <p:cNvPr id="1026" name="Picture 2" descr="Image result for transformer bert elmo">
            <a:extLst>
              <a:ext uri="{FF2B5EF4-FFF2-40B4-BE49-F238E27FC236}">
                <a16:creationId xmlns:a16="http://schemas.microsoft.com/office/drawing/2014/main" id="{FCD46E5E-1814-464D-AFEF-F3B19FFB4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9809" r="18436" b="9249"/>
          <a:stretch/>
        </p:blipFill>
        <p:spPr bwMode="auto">
          <a:xfrm>
            <a:off x="7360022" y="1649506"/>
            <a:ext cx="3639671" cy="30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06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2B70-ECEB-4584-A643-7E34578F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Huge Models</a:t>
            </a:r>
            <a:endParaRPr lang="it-IT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3DDBE6-DD2B-4507-BAE8-6FF9E979BF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621546"/>
              </p:ext>
            </p:extLst>
          </p:nvPr>
        </p:nvGraphicFramePr>
        <p:xfrm>
          <a:off x="2009775" y="1754188"/>
          <a:ext cx="5343525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66638">
                  <a:extLst>
                    <a:ext uri="{9D8B030D-6E8A-4147-A177-3AD203B41FA5}">
                      <a16:colId xmlns:a16="http://schemas.microsoft.com/office/drawing/2014/main" val="3748031163"/>
                    </a:ext>
                  </a:extLst>
                </a:gridCol>
                <a:gridCol w="1876887">
                  <a:extLst>
                    <a:ext uri="{9D8B030D-6E8A-4147-A177-3AD203B41FA5}">
                      <a16:colId xmlns:a16="http://schemas.microsoft.com/office/drawing/2014/main" val="315582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39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Medium-</a:t>
                      </a:r>
                      <a:r>
                        <a:rPr lang="it-IT" sz="2400" u="none" strike="noStrike" kern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sized</a:t>
                      </a:r>
                      <a:r>
                        <a:rPr lang="it-IT" sz="2400" u="none" strike="noStrike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LSTM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97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ELMo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15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GPT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26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BERT-Large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320M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583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GPT=2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1.5B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66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Honey bee brain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~1B synapses</a:t>
                      </a:r>
                      <a:endParaRPr lang="it-IT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549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BADD0C2-57ED-4890-9379-F21A26FB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87" y="4026588"/>
            <a:ext cx="1794375" cy="1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497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EC61-C46E-4F2F-B418-6A2DCD58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Trend in ML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0D9B2-5D77-4DED-BC22-3A2B20ABA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663" y="1134140"/>
            <a:ext cx="7413087" cy="52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98C3-CEBD-4164-854A-837EE986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Models in Computer Vision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66FA3-C62B-479A-9ABE-4B75C0DA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994192"/>
            <a:ext cx="7324725" cy="2018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BB72F-956C-497C-B2B1-5A145E431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3767587"/>
            <a:ext cx="9629775" cy="2506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CE1547-7055-4E9C-8BA9-74A206FAAAA9}"/>
              </a:ext>
            </a:extLst>
          </p:cNvPr>
          <p:cNvSpPr/>
          <p:nvPr/>
        </p:nvSpPr>
        <p:spPr>
          <a:xfrm>
            <a:off x="1819275" y="3339696"/>
            <a:ext cx="3251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Calibri" panose="020F0502020204030204" pitchFamily="34" charset="0"/>
              </a:rPr>
              <a:t>150M </a:t>
            </a:r>
            <a:r>
              <a:rPr lang="it-IT" sz="2800" dirty="0" err="1">
                <a:latin typeface="Calibri" panose="020F0502020204030204" pitchFamily="34" charset="0"/>
              </a:rPr>
              <a:t>parameters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2727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DDFF-CDC1-41C3-9443-FEC45F84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73C09-7B49-4655-9413-70E2A6BE2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865107"/>
          </a:xfrm>
        </p:spPr>
        <p:txBody>
          <a:bodyPr/>
          <a:lstStyle/>
          <a:p>
            <a:r>
              <a:rPr lang="it-IT" dirty="0"/>
              <a:t>550M </a:t>
            </a:r>
            <a:r>
              <a:rPr lang="it-IT" dirty="0" err="1"/>
              <a:t>parameters</a:t>
            </a:r>
            <a:r>
              <a:rPr lang="it-IT" dirty="0"/>
              <a:t> in </a:t>
            </a:r>
            <a:r>
              <a:rPr lang="it-IT" dirty="0" err="1"/>
              <a:t>ImageNet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A933E-CA90-4658-8797-04D65E65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937" y="2352836"/>
            <a:ext cx="5565338" cy="41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1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16DF5-8F71-4600-B402-4516A52C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Huge Models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7B644-B8FA-430C-A051-22ABFB9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4314825" cy="1493757"/>
          </a:xfrm>
        </p:spPr>
        <p:txBody>
          <a:bodyPr/>
          <a:lstStyle/>
          <a:p>
            <a:r>
              <a:rPr lang="it-IT" dirty="0"/>
              <a:t>Better hardware</a:t>
            </a:r>
          </a:p>
          <a:p>
            <a:r>
              <a:rPr lang="it-IT" dirty="0"/>
              <a:t>Data and Model </a:t>
            </a:r>
            <a:r>
              <a:rPr lang="it-IT" dirty="0" err="1"/>
              <a:t>paralllism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0C3CC-A01D-4DCA-9430-DA79A5BF0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3825982"/>
            <a:ext cx="4343813" cy="2263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63856-C222-4707-889E-7EEE27DA5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693422"/>
            <a:ext cx="3365473" cy="2274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6F1D2-B57A-4946-A8EC-EAC636354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15222"/>
            <a:ext cx="5476311" cy="25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40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230F-CB03-455E-BF3E-02D1AFF4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0A85A-6480-450F-940A-7954E9EE3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a really big Transformer LM</a:t>
            </a:r>
          </a:p>
          <a:p>
            <a:r>
              <a:rPr lang="en-US" dirty="0"/>
              <a:t>Trained on 40GB of text</a:t>
            </a:r>
          </a:p>
          <a:p>
            <a:pPr lvl="1"/>
            <a:r>
              <a:rPr lang="en-US" dirty="0"/>
              <a:t>Quite a bit of effort going into making sure the </a:t>
            </a:r>
            <a:r>
              <a:rPr lang="en-US" dirty="0">
                <a:solidFill>
                  <a:srgbClr val="C00000"/>
                </a:solidFill>
              </a:rPr>
              <a:t>dataset is good quality</a:t>
            </a:r>
          </a:p>
          <a:p>
            <a:pPr lvl="1"/>
            <a:r>
              <a:rPr lang="en-US" dirty="0"/>
              <a:t>Take webpages from reddit links with high karma</a:t>
            </a:r>
          </a:p>
        </p:txBody>
      </p:sp>
    </p:spTree>
    <p:extLst>
      <p:ext uri="{BB962C8B-B14F-4D97-AF65-F5344CB8AC3E}">
        <p14:creationId xmlns:p14="http://schemas.microsoft.com/office/powerpoint/2010/main" val="843196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A0F3-7009-49E9-8AD2-3BEA06E5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GPT-2 do?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C5B9-E4ED-4DA4-8403-E95AB32DF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1160382"/>
          </a:xfrm>
        </p:spPr>
        <p:txBody>
          <a:bodyPr/>
          <a:lstStyle/>
          <a:p>
            <a:r>
              <a:rPr lang="en-US" dirty="0"/>
              <a:t>Obviously, language modeling (but very well)!</a:t>
            </a:r>
          </a:p>
          <a:p>
            <a:r>
              <a:rPr lang="en-US" dirty="0"/>
              <a:t>Gets state-of-the-art perplexities on datasets it’s not even </a:t>
            </a:r>
            <a:r>
              <a:rPr lang="it-IT" dirty="0" err="1"/>
              <a:t>trained</a:t>
            </a:r>
            <a:r>
              <a:rPr lang="it-IT" dirty="0"/>
              <a:t> 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0B717-77A0-4BAB-B5CB-359EE017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3181547"/>
            <a:ext cx="9515475" cy="18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29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7740-78DD-4CB4-B315-10D2A21A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F1E76-1D4A-4AD6-9D63-EA40755C2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Zero-Shot Learning</a:t>
            </a:r>
            <a:r>
              <a:rPr lang="en-US" dirty="0"/>
              <a:t>: no supervised training data!</a:t>
            </a:r>
          </a:p>
          <a:p>
            <a:pPr lvl="1"/>
            <a:r>
              <a:rPr lang="en-US" dirty="0"/>
              <a:t>Ask LM to generate from a prompt</a:t>
            </a:r>
          </a:p>
          <a:p>
            <a:r>
              <a:rPr lang="en-US" b="1" dirty="0">
                <a:solidFill>
                  <a:srgbClr val="C00000"/>
                </a:solidFill>
              </a:rPr>
              <a:t>Reading Comprehension</a:t>
            </a:r>
            <a:r>
              <a:rPr lang="en-US" b="1" dirty="0"/>
              <a:t>: </a:t>
            </a:r>
            <a:r>
              <a:rPr lang="en-US" dirty="0"/>
              <a:t>&lt;context&gt; &lt;question&gt; A:</a:t>
            </a:r>
          </a:p>
          <a:p>
            <a:r>
              <a:rPr lang="it-IT" b="1" dirty="0" err="1">
                <a:solidFill>
                  <a:srgbClr val="C00000"/>
                </a:solidFill>
              </a:rPr>
              <a:t>Summarization</a:t>
            </a:r>
            <a:r>
              <a:rPr lang="it-IT" b="1" dirty="0"/>
              <a:t>: </a:t>
            </a:r>
            <a:r>
              <a:rPr lang="it-IT" dirty="0"/>
              <a:t>&lt;</a:t>
            </a:r>
            <a:r>
              <a:rPr lang="it-IT" dirty="0" err="1"/>
              <a:t>article</a:t>
            </a:r>
            <a:r>
              <a:rPr lang="it-IT" dirty="0"/>
              <a:t>&gt; TL;DR:</a:t>
            </a:r>
          </a:p>
          <a:p>
            <a:r>
              <a:rPr lang="it-IT" b="1" dirty="0" err="1">
                <a:solidFill>
                  <a:srgbClr val="C00000"/>
                </a:solidFill>
              </a:rPr>
              <a:t>Translation</a:t>
            </a:r>
            <a:r>
              <a:rPr lang="it-IT" b="1" dirty="0"/>
              <a:t>:</a:t>
            </a:r>
          </a:p>
          <a:p>
            <a:pPr marL="201613" lvl="1" indent="0">
              <a:buNone/>
            </a:pPr>
            <a:r>
              <a:rPr lang="it-IT" dirty="0"/>
              <a:t>&lt;English sentence1&gt; = &lt;French sentence1&gt;</a:t>
            </a:r>
          </a:p>
          <a:p>
            <a:pPr marL="201613" lvl="1" indent="0">
              <a:buNone/>
            </a:pPr>
            <a:r>
              <a:rPr lang="en-US" dirty="0"/>
              <a:t>&lt;English sentence 2&gt; = &lt;French sentence 2&gt;</a:t>
            </a:r>
          </a:p>
          <a:p>
            <a:pPr marL="201613" lvl="1" indent="0">
              <a:buNone/>
            </a:pPr>
            <a:r>
              <a:rPr lang="it-IT" b="1" dirty="0"/>
              <a:t>…..</a:t>
            </a:r>
          </a:p>
          <a:p>
            <a:pPr marL="201613" lvl="1" indent="0">
              <a:buNone/>
            </a:pPr>
            <a:r>
              <a:rPr lang="it-IT" dirty="0"/>
              <a:t>&lt;Source </a:t>
            </a:r>
            <a:r>
              <a:rPr lang="it-IT" dirty="0" err="1"/>
              <a:t>sentence</a:t>
            </a:r>
            <a:r>
              <a:rPr lang="it-IT" dirty="0"/>
              <a:t>&gt; =</a:t>
            </a:r>
          </a:p>
          <a:p>
            <a:r>
              <a:rPr lang="it-IT" b="1" dirty="0" err="1">
                <a:solidFill>
                  <a:srgbClr val="C00000"/>
                </a:solidFill>
              </a:rPr>
              <a:t>Question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Answering</a:t>
            </a:r>
            <a:r>
              <a:rPr lang="it-IT" b="1" dirty="0"/>
              <a:t>: </a:t>
            </a:r>
            <a:r>
              <a:rPr lang="it-IT" dirty="0"/>
              <a:t>&lt;</a:t>
            </a:r>
            <a:r>
              <a:rPr lang="it-IT" dirty="0" err="1"/>
              <a:t>question</a:t>
            </a:r>
            <a:r>
              <a:rPr lang="it-IT" dirty="0"/>
              <a:t>&gt; A:</a:t>
            </a:r>
          </a:p>
        </p:txBody>
      </p:sp>
    </p:spTree>
    <p:extLst>
      <p:ext uri="{BB962C8B-B14F-4D97-AF65-F5344CB8AC3E}">
        <p14:creationId xmlns:p14="http://schemas.microsoft.com/office/powerpoint/2010/main" val="42631092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73452-565A-4754-BC74-5261781F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Results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E0D4C-6ED0-4285-B40E-F55B7D3B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78" y="887643"/>
            <a:ext cx="4832438" cy="2707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FB071-54B4-4EB0-BAE5-90A5BDCF4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595581"/>
            <a:ext cx="4926600" cy="28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91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1D4D-4B89-437B-B1C6-81C49F82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GPT-2 be doing translation?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5529B-50E8-44D5-BA1D-2B3500D2C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3790950" cy="1341357"/>
          </a:xfrm>
        </p:spPr>
        <p:txBody>
          <a:bodyPr/>
          <a:lstStyle/>
          <a:p>
            <a:r>
              <a:rPr lang="en-US" dirty="0"/>
              <a:t>It’s just given a big corpus of text that’s almost all English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A1E61-D48B-4BDF-BCD5-C2C42E94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05" y="1095375"/>
            <a:ext cx="5811136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57D6-E222-49AD-8F67-432028CB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333652-9E2A-4733-B856-B46F28D30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6723" y="1334636"/>
            <a:ext cx="5509750" cy="668337"/>
          </a:xfrm>
        </p:spPr>
        <p:txBody>
          <a:bodyPr/>
          <a:lstStyle/>
          <a:p>
            <a:r>
              <a:rPr lang="en-US" sz="2400" b="1" dirty="0"/>
              <a:t>Neural Image QA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F9A788-B9C2-4930-BC6D-8CB3B005B6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7704" y="1334635"/>
            <a:ext cx="4826000" cy="668337"/>
          </a:xfrm>
        </p:spPr>
        <p:txBody>
          <a:bodyPr/>
          <a:lstStyle/>
          <a:p>
            <a:r>
              <a:rPr lang="en-US" sz="2400" b="1" dirty="0"/>
              <a:t>Image Captioning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81B344-68E5-460A-BDD8-EA697DCF0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704" y="2602119"/>
            <a:ext cx="4929422" cy="3844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EBF29-FCC6-436F-AD04-FD7F18C40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723" y="2763839"/>
            <a:ext cx="5724977" cy="27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07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B4A1-2884-4B16-A7F2-10F48A49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Question answering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CDFED-097B-4E8B-B7F1-9B62C793D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1322307"/>
          </a:xfrm>
        </p:spPr>
        <p:txBody>
          <a:bodyPr/>
          <a:lstStyle/>
          <a:p>
            <a:r>
              <a:rPr lang="en-US"/>
              <a:t>Simple baseline: 1% accuracy</a:t>
            </a:r>
          </a:p>
          <a:p>
            <a:r>
              <a:rPr lang="en-US"/>
              <a:t>GPT-2: ~4% accuracy</a:t>
            </a:r>
          </a:p>
          <a:p>
            <a:r>
              <a:rPr lang="en-US"/>
              <a:t>Cherry-picked most confident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F60D6-A507-4289-BB5F-576B046F2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40" y="2847975"/>
            <a:ext cx="9293460" cy="298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0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074D-9549-4FF9-BB4E-8E4C0724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Models get bigger?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B31FA-2A5E-4F3D-BC23-CAC33A1C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9601200" cy="979407"/>
          </a:xfrm>
        </p:spPr>
        <p:txBody>
          <a:bodyPr/>
          <a:lstStyle/>
          <a:p>
            <a:r>
              <a:rPr lang="en-US" dirty="0"/>
              <a:t>For several tasks performance seems to increase with </a:t>
            </a:r>
            <a:r>
              <a:rPr lang="it-IT" dirty="0"/>
              <a:t>log(model size)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27B66-F14B-496F-B628-58C8D9971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75" y="2684332"/>
            <a:ext cx="3393675" cy="34940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9FFE59-C789-41E5-B4C7-B40578BE7F31}"/>
              </a:ext>
            </a:extLst>
          </p:cNvPr>
          <p:cNvCxnSpPr/>
          <p:nvPr/>
        </p:nvCxnSpPr>
        <p:spPr bwMode="auto">
          <a:xfrm>
            <a:off x="4914900" y="3133725"/>
            <a:ext cx="5553075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6D8412-FC36-4175-9872-969EA18F40FC}"/>
              </a:ext>
            </a:extLst>
          </p:cNvPr>
          <p:cNvCxnSpPr/>
          <p:nvPr/>
        </p:nvCxnSpPr>
        <p:spPr bwMode="auto">
          <a:xfrm>
            <a:off x="4914899" y="5657850"/>
            <a:ext cx="5553075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64A495-D49D-4A07-8F93-002760B5F166}"/>
              </a:ext>
            </a:extLst>
          </p:cNvPr>
          <p:cNvCxnSpPr>
            <a:cxnSpLocks/>
          </p:cNvCxnSpPr>
          <p:nvPr/>
        </p:nvCxnSpPr>
        <p:spPr bwMode="auto">
          <a:xfrm flipV="1">
            <a:off x="4905373" y="3000375"/>
            <a:ext cx="5286377" cy="148815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60982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0819-C23A-4320-93B4-7007A8CF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DC7E9-C2AE-464B-A39D-692736C31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2809875" cy="5294235"/>
          </a:xfrm>
        </p:spPr>
        <p:txBody>
          <a:bodyPr/>
          <a:lstStyle/>
          <a:p>
            <a:r>
              <a:rPr lang="en-US" dirty="0"/>
              <a:t>Trend is clear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D2BDC-2D9B-44E1-95A4-6724F123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47" y="1597964"/>
            <a:ext cx="3302278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34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106B-6B0B-4465-A633-54A7C4B4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Reaction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3CE0E-6C49-4864-8888-3C1DB77B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6" y="1000158"/>
            <a:ext cx="5791200" cy="2352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606ED-4787-4E17-9D6C-5AAD51A3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6" y="3920851"/>
            <a:ext cx="4856550" cy="228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04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39BE-F934-4E11-A5BB-E9A93B58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Reaction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FD35D-FB87-43AA-9014-F8458EC8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62" y="1720112"/>
            <a:ext cx="4012200" cy="3417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4A053-2488-4A64-881B-2BDC8E63B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541" y="1790700"/>
            <a:ext cx="4327170" cy="33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422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505B-6B29-48D0-81B5-EE47A052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Reaction</a:t>
            </a:r>
            <a:endParaRPr lang="it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2F701-27C2-41FF-AEF0-438273941E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model isn’t much different </a:t>
            </a:r>
            <a:r>
              <a:rPr lang="it-IT" dirty="0"/>
              <a:t>from </a:t>
            </a:r>
            <a:r>
              <a:rPr lang="it-IT" dirty="0" err="1"/>
              <a:t>existing</a:t>
            </a:r>
            <a:r>
              <a:rPr lang="it-IT" dirty="0"/>
              <a:t> work</a:t>
            </a:r>
          </a:p>
          <a:p>
            <a:r>
              <a:rPr lang="en-US" dirty="0"/>
              <a:t>Not long until these models are </a:t>
            </a:r>
            <a:r>
              <a:rPr lang="it-IT" dirty="0"/>
              <a:t>easy to </a:t>
            </a:r>
            <a:r>
              <a:rPr lang="it-IT" dirty="0" err="1"/>
              <a:t>train</a:t>
            </a:r>
            <a:endParaRPr lang="it-IT" dirty="0"/>
          </a:p>
          <a:p>
            <a:pPr lvl="1"/>
            <a:r>
              <a:rPr lang="en-US" dirty="0"/>
              <a:t>And we’re already at this point </a:t>
            </a:r>
            <a:r>
              <a:rPr lang="it-IT" dirty="0"/>
              <a:t>for images/speech</a:t>
            </a:r>
          </a:p>
          <a:p>
            <a:r>
              <a:rPr lang="it-IT" dirty="0"/>
              <a:t>Photoshop</a:t>
            </a:r>
          </a:p>
          <a:p>
            <a:r>
              <a:rPr lang="it-IT" dirty="0" err="1"/>
              <a:t>Researchers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study </a:t>
            </a:r>
            <a:r>
              <a:rPr lang="it-IT" dirty="0" err="1"/>
              <a:t>this</a:t>
            </a:r>
            <a:r>
              <a:rPr lang="it-IT" dirty="0"/>
              <a:t> model to </a:t>
            </a:r>
            <a:r>
              <a:rPr lang="it-IT" dirty="0" err="1"/>
              <a:t>learn</a:t>
            </a:r>
            <a:r>
              <a:rPr lang="it-IT" dirty="0"/>
              <a:t> </a:t>
            </a:r>
            <a:r>
              <a:rPr lang="it-IT" dirty="0" err="1"/>
              <a:t>defenses</a:t>
            </a:r>
            <a:endParaRPr lang="it-IT" dirty="0"/>
          </a:p>
          <a:p>
            <a:r>
              <a:rPr lang="it-IT" dirty="0"/>
              <a:t>Dangerous PR Hype</a:t>
            </a:r>
          </a:p>
          <a:p>
            <a:r>
              <a:rPr lang="it-IT" dirty="0" err="1"/>
              <a:t>Reproducibility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 for science</a:t>
            </a:r>
          </a:p>
          <a:p>
            <a:r>
              <a:rPr lang="it-IT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1912F5-AC60-46FD-9DC3-FD4DFF8901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Danger of fake reviews, news </a:t>
            </a:r>
            <a:r>
              <a:rPr lang="it-IT" dirty="0" err="1"/>
              <a:t>comments</a:t>
            </a:r>
            <a:r>
              <a:rPr lang="it-IT" dirty="0"/>
              <a:t>, etc.</a:t>
            </a:r>
          </a:p>
          <a:p>
            <a:pPr lvl="1"/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 by companies and governments</a:t>
            </a:r>
          </a:p>
          <a:p>
            <a:r>
              <a:rPr lang="it-IT" dirty="0" err="1"/>
              <a:t>Precedent</a:t>
            </a:r>
            <a:endParaRPr lang="it-IT" dirty="0"/>
          </a:p>
          <a:p>
            <a:pPr lvl="1"/>
            <a:r>
              <a:rPr lang="en-US" dirty="0"/>
              <a:t>Event if this model isn’t </a:t>
            </a:r>
            <a:r>
              <a:rPr lang="it-IT" dirty="0" err="1"/>
              <a:t>dangerous</a:t>
            </a:r>
            <a:r>
              <a:rPr lang="it-IT" dirty="0"/>
              <a:t>, </a:t>
            </a:r>
            <a:r>
              <a:rPr lang="it-IT" dirty="0" err="1"/>
              <a:t>later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better</a:t>
            </a:r>
            <a:endParaRPr lang="it-IT" dirty="0"/>
          </a:p>
          <a:p>
            <a:r>
              <a:rPr lang="it-IT" dirty="0" err="1"/>
              <a:t>Smaller</a:t>
            </a:r>
            <a:r>
              <a:rPr lang="it-IT" dirty="0"/>
              <a:t>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released</a:t>
            </a:r>
            <a:endParaRPr lang="it-IT" dirty="0"/>
          </a:p>
          <a:p>
            <a:r>
              <a:rPr lang="it-IT" dirty="0"/>
              <a:t>• ….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2FE5AB-F856-4543-838A-AC2D069F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b="1" dirty="0"/>
              <a:t>Some </a:t>
            </a:r>
            <a:r>
              <a:rPr lang="it-IT" b="1" dirty="0" err="1"/>
              <a:t>arguments</a:t>
            </a:r>
            <a:r>
              <a:rPr lang="it-IT" b="1" dirty="0"/>
              <a:t> </a:t>
            </a:r>
            <a:r>
              <a:rPr lang="it-IT" b="1" dirty="0" err="1"/>
              <a:t>against</a:t>
            </a:r>
            <a:r>
              <a:rPr lang="it-IT" b="1" dirty="0"/>
              <a:t>:</a:t>
            </a:r>
            <a:endParaRPr lang="it-I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5853FA-FCA3-4D1B-93FB-6AC76FF24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1" dirty="0"/>
              <a:t>Some </a:t>
            </a:r>
            <a:r>
              <a:rPr lang="it-IT" b="1" dirty="0" err="1"/>
              <a:t>arguments</a:t>
            </a:r>
            <a:r>
              <a:rPr lang="it-IT" b="1" dirty="0"/>
              <a:t> for release: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2478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02BD-5860-4E18-8E01-3761A8E3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Reaction</a:t>
            </a:r>
            <a:endParaRPr lang="it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0E300E-6F1A-4882-A471-0ACB43641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NLP experts be the ones making these decisions?</a:t>
            </a:r>
          </a:p>
          <a:p>
            <a:pPr lvl="1"/>
            <a:r>
              <a:rPr lang="it-IT" dirty="0" err="1"/>
              <a:t>Experts</a:t>
            </a:r>
            <a:r>
              <a:rPr lang="it-IT" dirty="0"/>
              <a:t> on computer security?</a:t>
            </a:r>
          </a:p>
          <a:p>
            <a:pPr lvl="1"/>
            <a:r>
              <a:rPr lang="en-US" dirty="0"/>
              <a:t>Experts on technology and society?</a:t>
            </a:r>
          </a:p>
          <a:p>
            <a:pPr lvl="1"/>
            <a:r>
              <a:rPr lang="it-IT" dirty="0" err="1"/>
              <a:t>Experts</a:t>
            </a:r>
            <a:r>
              <a:rPr lang="it-IT" dirty="0"/>
              <a:t> on ethics?</a:t>
            </a:r>
          </a:p>
          <a:p>
            <a:r>
              <a:rPr lang="en-US" dirty="0"/>
              <a:t>Need for more interdisciplinary science</a:t>
            </a:r>
          </a:p>
          <a:p>
            <a:r>
              <a:rPr lang="en-US" dirty="0"/>
              <a:t>Many other examples of NLP with big social ramifications, especially with regards to bias/fairness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76629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3921F-AE92-46A3-8B7F-803DBC11C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Impact Decisions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1C815-8E61-4F9C-9DCC-AEF6C0F5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interest in using NLP to help with high-impact decision </a:t>
            </a:r>
            <a:r>
              <a:rPr lang="it-IT" dirty="0"/>
              <a:t>making</a:t>
            </a:r>
          </a:p>
          <a:p>
            <a:pPr lvl="1"/>
            <a:r>
              <a:rPr lang="it-IT" dirty="0" err="1"/>
              <a:t>Judicial</a:t>
            </a:r>
            <a:r>
              <a:rPr lang="it-IT" dirty="0"/>
              <a:t> </a:t>
            </a:r>
            <a:r>
              <a:rPr lang="it-IT" dirty="0" err="1"/>
              <a:t>decisions</a:t>
            </a:r>
            <a:endParaRPr lang="it-IT" dirty="0"/>
          </a:p>
          <a:p>
            <a:pPr lvl="1"/>
            <a:r>
              <a:rPr lang="it-IT" dirty="0" err="1"/>
              <a:t>Hiring</a:t>
            </a:r>
            <a:endParaRPr lang="it-IT" dirty="0"/>
          </a:p>
          <a:p>
            <a:pPr lvl="1"/>
            <a:r>
              <a:rPr lang="it-IT" dirty="0" err="1"/>
              <a:t>Grading</a:t>
            </a:r>
            <a:r>
              <a:rPr lang="it-IT" dirty="0"/>
              <a:t> </a:t>
            </a:r>
            <a:r>
              <a:rPr lang="it-IT" dirty="0" err="1"/>
              <a:t>tests</a:t>
            </a:r>
            <a:endParaRPr lang="it-IT" dirty="0"/>
          </a:p>
          <a:p>
            <a:r>
              <a:rPr lang="en-US" dirty="0"/>
              <a:t>Plus side: can quickly evaluate a machine learning system for </a:t>
            </a:r>
            <a:r>
              <a:rPr lang="it-IT" dirty="0"/>
              <a:t>some </a:t>
            </a:r>
            <a:r>
              <a:rPr lang="it-IT" dirty="0" err="1"/>
              <a:t>kinds</a:t>
            </a:r>
            <a:r>
              <a:rPr lang="it-IT" dirty="0"/>
              <a:t> of </a:t>
            </a:r>
            <a:r>
              <a:rPr lang="it-IT" dirty="0" err="1"/>
              <a:t>bias</a:t>
            </a:r>
            <a:endParaRPr lang="it-IT" dirty="0"/>
          </a:p>
          <a:p>
            <a:r>
              <a:rPr lang="en-US" dirty="0"/>
              <a:t>However, machine learning reflects or even amplifies bias in </a:t>
            </a:r>
            <a:r>
              <a:rPr lang="it-IT" dirty="0"/>
              <a:t>training data</a:t>
            </a:r>
          </a:p>
          <a:p>
            <a:r>
              <a:rPr lang="en-US" dirty="0"/>
              <a:t>…which could lead to the creation of even more biased data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0983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BA2E-53CC-487C-88EC-8F19A5D4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High-Impact Decisions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6D330-4DEF-4817-9AFF-C9EE7924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207993"/>
            <a:ext cx="6105525" cy="1799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EFA4A-428E-4E98-8888-E97942984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50" y="3190875"/>
            <a:ext cx="5578875" cy="3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50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B21AA-3F23-4D4F-8BDE-91518A8C8B6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What did BERT “solve” and what</a:t>
            </a:r>
            <a:br>
              <a:rPr lang="en-US" dirty="0"/>
            </a:br>
            <a:r>
              <a:rPr lang="en-US" dirty="0"/>
              <a:t>do we work on next?</a:t>
            </a:r>
            <a:endParaRPr lang="it-IT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ACAF9DE-6B16-427C-89F8-27438F935077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49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4EA1E3-1B36-42D2-9B6F-498CABB5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Mechanism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5B2D71-EBA4-4936-8052-E88DF9AEC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545782" cy="1004518"/>
          </a:xfrm>
        </p:spPr>
        <p:txBody>
          <a:bodyPr/>
          <a:lstStyle/>
          <a:p>
            <a:r>
              <a:rPr lang="en-US" dirty="0"/>
              <a:t>Applied to NMT</a:t>
            </a:r>
          </a:p>
          <a:p>
            <a:r>
              <a:rPr lang="en-US" dirty="0"/>
              <a:t>Effective in Aspect Based Sentiment/Topic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2A457-4A4A-4F6E-82E2-17A8301E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4" y="2729354"/>
            <a:ext cx="8345613" cy="359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568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357B-E30E-45CF-A33E-78A3B1DC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GLUE Benchmark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69F7C-2645-45F6-A5EE-9E2DAA5B9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957387"/>
            <a:ext cx="97821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304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382F-3B01-4110-9583-5D5D8EF8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 of Architecture Engineering?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47879-2AF0-47AC-81AE-B71171E8F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304" y="1200225"/>
            <a:ext cx="4178071" cy="2495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08FE9-63F8-46FB-A8E3-6B9EFAC9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023" y="2343562"/>
            <a:ext cx="2708358" cy="2495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AF282-FFA5-421F-84E6-A98325AC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963" y="2105775"/>
            <a:ext cx="2152138" cy="321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0D15B-4F8B-4254-B9A1-156B6A058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714" y="4032136"/>
            <a:ext cx="3809250" cy="18638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8844E9-417E-49DE-B11A-0BCD1C6D8A8C}"/>
              </a:ext>
            </a:extLst>
          </p:cNvPr>
          <p:cNvCxnSpPr/>
          <p:nvPr/>
        </p:nvCxnSpPr>
        <p:spPr bwMode="auto">
          <a:xfrm flipV="1">
            <a:off x="2352675" y="1028700"/>
            <a:ext cx="7839075" cy="502920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7E56B-9850-4A18-A699-BA31A06021AA}"/>
              </a:ext>
            </a:extLst>
          </p:cNvPr>
          <p:cNvCxnSpPr>
            <a:cxnSpLocks/>
          </p:cNvCxnSpPr>
          <p:nvPr/>
        </p:nvCxnSpPr>
        <p:spPr bwMode="auto">
          <a:xfrm>
            <a:off x="2505075" y="1181100"/>
            <a:ext cx="7839075" cy="502920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7506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020A-F4AC-41A3-B9B4-1A0D679A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Natural Language Understanding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F335-86FC-43BB-8CD5-3E32E88DD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Reading comprehension…</a:t>
            </a:r>
          </a:p>
          <a:p>
            <a:pPr lvl="1"/>
            <a:r>
              <a:rPr lang="en-US"/>
              <a:t>On longer documents or multiple documents</a:t>
            </a:r>
          </a:p>
          <a:p>
            <a:pPr lvl="1"/>
            <a:r>
              <a:rPr lang="en-US"/>
              <a:t>That requires multi-hop reasoning</a:t>
            </a:r>
          </a:p>
          <a:p>
            <a:pPr lvl="1"/>
            <a:r>
              <a:rPr lang="en-US"/>
              <a:t>Situated in a dialogue</a:t>
            </a:r>
          </a:p>
          <a:p>
            <a:endParaRPr lang="en-US"/>
          </a:p>
          <a:p>
            <a:r>
              <a:rPr lang="en-US"/>
              <a:t>Key problem with many existing reading comprehension datasets: </a:t>
            </a:r>
            <a:r>
              <a:rPr lang="en-US" i="1"/>
              <a:t>People writing the questions see the context</a:t>
            </a:r>
          </a:p>
          <a:p>
            <a:pPr lvl="1"/>
            <a:r>
              <a:rPr lang="en-US"/>
              <a:t>Not realistic</a:t>
            </a:r>
          </a:p>
          <a:p>
            <a:pPr lvl="1"/>
            <a:r>
              <a:rPr lang="en-US"/>
              <a:t>Encourages easy questions</a:t>
            </a:r>
          </a:p>
        </p:txBody>
      </p:sp>
    </p:spTree>
    <p:extLst>
      <p:ext uri="{BB962C8B-B14F-4D97-AF65-F5344CB8AC3E}">
        <p14:creationId xmlns:p14="http://schemas.microsoft.com/office/powerpoint/2010/main" val="40269354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05C6-62EA-4329-9BDE-4EAB8E18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Multitask Learning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7B0D3-550B-4932-9EC1-D3B6EB63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9"/>
            <a:ext cx="9601200" cy="1188956"/>
          </a:xfrm>
        </p:spPr>
        <p:txBody>
          <a:bodyPr/>
          <a:lstStyle/>
          <a:p>
            <a:r>
              <a:rPr lang="en-US" dirty="0"/>
              <a:t>Another frontier of NLP is getting one model to perform many tasks. GLUE and </a:t>
            </a:r>
            <a:r>
              <a:rPr lang="en-US" dirty="0" err="1"/>
              <a:t>DecaNLP</a:t>
            </a:r>
            <a:r>
              <a:rPr lang="en-US" dirty="0"/>
              <a:t> are recent examples.</a:t>
            </a:r>
          </a:p>
          <a:p>
            <a:r>
              <a:rPr lang="en-US" dirty="0"/>
              <a:t>Multi-task learning yields improvements on top of BERT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6BD00-0564-4C4C-8C31-5CF68963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2638792"/>
            <a:ext cx="7181850" cy="3777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CC43B0-B954-4338-B335-F3318191D1D3}"/>
              </a:ext>
            </a:extLst>
          </p:cNvPr>
          <p:cNvSpPr/>
          <p:nvPr/>
        </p:nvSpPr>
        <p:spPr>
          <a:xfrm>
            <a:off x="2190750" y="3942761"/>
            <a:ext cx="167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</a:rPr>
              <a:t>BERT +</a:t>
            </a:r>
          </a:p>
          <a:p>
            <a:r>
              <a:rPr lang="it-IT" sz="2800" dirty="0">
                <a:latin typeface="Calibri" panose="020F0502020204030204" pitchFamily="34" charset="0"/>
              </a:rPr>
              <a:t>Multi-task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584704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01B2-D471-421B-8BDD-AA6E9D09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NLP in Industry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C1A8-BFA6-494F-87C1-11E0C8D50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18"/>
            <a:ext cx="4905375" cy="5294235"/>
          </a:xfrm>
        </p:spPr>
        <p:txBody>
          <a:bodyPr/>
          <a:lstStyle/>
          <a:p>
            <a:r>
              <a:rPr lang="en-US" dirty="0"/>
              <a:t>NLP is rapidly growing in industry as well. Two particularly big areas:</a:t>
            </a:r>
          </a:p>
          <a:p>
            <a:endParaRPr lang="it-IT" dirty="0"/>
          </a:p>
          <a:p>
            <a:r>
              <a:rPr lang="it-IT" dirty="0" err="1"/>
              <a:t>Dialogue</a:t>
            </a:r>
            <a:endParaRPr lang="it-IT" dirty="0"/>
          </a:p>
          <a:p>
            <a:pPr lvl="1"/>
            <a:r>
              <a:rPr lang="it-IT" dirty="0"/>
              <a:t>Chatbots</a:t>
            </a:r>
          </a:p>
          <a:p>
            <a:pPr lvl="1"/>
            <a:r>
              <a:rPr lang="it-IT" dirty="0"/>
              <a:t>Customer service</a:t>
            </a:r>
          </a:p>
          <a:p>
            <a:endParaRPr lang="it-IT" dirty="0"/>
          </a:p>
          <a:p>
            <a:r>
              <a:rPr lang="it-IT" dirty="0"/>
              <a:t>Healthcare</a:t>
            </a:r>
          </a:p>
          <a:p>
            <a:pPr lvl="1"/>
            <a:r>
              <a:rPr lang="it-IT" dirty="0" err="1"/>
              <a:t>Understanding</a:t>
            </a:r>
            <a:r>
              <a:rPr lang="it-IT" dirty="0"/>
              <a:t> </a:t>
            </a:r>
            <a:r>
              <a:rPr lang="it-IT" dirty="0" err="1"/>
              <a:t>health</a:t>
            </a:r>
            <a:r>
              <a:rPr lang="it-IT" dirty="0"/>
              <a:t> </a:t>
            </a:r>
            <a:r>
              <a:rPr lang="it-IT" dirty="0" err="1"/>
              <a:t>records</a:t>
            </a:r>
            <a:endParaRPr lang="it-IT" dirty="0"/>
          </a:p>
          <a:p>
            <a:pPr lvl="1"/>
            <a:r>
              <a:rPr lang="it-IT" dirty="0" err="1"/>
              <a:t>Understanding</a:t>
            </a:r>
            <a:r>
              <a:rPr lang="it-IT" dirty="0"/>
              <a:t> </a:t>
            </a:r>
            <a:r>
              <a:rPr lang="it-IT" dirty="0" err="1"/>
              <a:t>biomedical</a:t>
            </a:r>
            <a:r>
              <a:rPr lang="it-IT" dirty="0"/>
              <a:t> literature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8B3F3-7E54-4024-899B-76D73ACF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49" y="1990725"/>
            <a:ext cx="4388063" cy="1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5A7CF-98C7-44B7-9C12-AD20AA931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49" y="3906085"/>
            <a:ext cx="4389134" cy="19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37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1A49-DDE7-42A3-B000-71F85D6C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3EA1D-16C5-4EA8-9C24-1C5D522D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learning offers a way to harness large amount of computation and data with little engineering by hand</a:t>
            </a:r>
          </a:p>
          <a:p>
            <a:r>
              <a:rPr lang="en-US" dirty="0"/>
              <a:t>Overcome the limitations of relying on annotated data</a:t>
            </a:r>
          </a:p>
          <a:p>
            <a:r>
              <a:rPr lang="en-US" dirty="0"/>
              <a:t>Future models combining internal memory (bottom-up knowledge learned from the data) with an external memory (top-down knowledge learned from previous experiences)</a:t>
            </a:r>
          </a:p>
          <a:p>
            <a:r>
              <a:rPr lang="en-US" dirty="0"/>
              <a:t>Reinforcement learning methods applied to, e.g., dialogue systems.</a:t>
            </a:r>
          </a:p>
          <a:p>
            <a:r>
              <a:rPr lang="en-US" dirty="0"/>
              <a:t>Multimode learning, since language is often grounded on other signals</a:t>
            </a:r>
          </a:p>
          <a:p>
            <a:r>
              <a:rPr lang="en-US" dirty="0"/>
              <a:t>More Inference Capabilities, overcoming dichotomy of ML for perception tasks and symbolic reasoning for inference</a:t>
            </a:r>
          </a:p>
          <a:p>
            <a:r>
              <a:rPr lang="en-US" dirty="0"/>
              <a:t>NLP is reaching the point of having big social impact, making issues like bias and security increasingly important.</a:t>
            </a:r>
          </a:p>
        </p:txBody>
      </p:sp>
    </p:spTree>
    <p:extLst>
      <p:ext uri="{BB962C8B-B14F-4D97-AF65-F5344CB8AC3E}">
        <p14:creationId xmlns:p14="http://schemas.microsoft.com/office/powerpoint/2010/main" val="17564298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DF1C-33EE-484C-AD86-3C32F917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9AA8-1727-4CAC-9566-FC19BEB0E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T. </a:t>
            </a:r>
            <a:r>
              <a:rPr lang="en-US" dirty="0" err="1"/>
              <a:t>Youngy</a:t>
            </a:r>
            <a:r>
              <a:rPr lang="en-US" dirty="0"/>
              <a:t>, D. </a:t>
            </a:r>
            <a:r>
              <a:rPr lang="en-US" dirty="0" err="1"/>
              <a:t>Hazarikaz</a:t>
            </a:r>
            <a:r>
              <a:rPr lang="en-US" dirty="0"/>
              <a:t>, S. </a:t>
            </a:r>
            <a:r>
              <a:rPr lang="en-US" dirty="0" err="1"/>
              <a:t>Poria</a:t>
            </a:r>
            <a:r>
              <a:rPr lang="en-US" dirty="0"/>
              <a:t>, Erik Cambria. Recent Trends in Deep Learning Based Natural Language Processing. </a:t>
            </a:r>
            <a:r>
              <a:rPr lang="en-US"/>
              <a:t>arXiv:1708.02709v5 [cs.CL] 20 Feb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5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3F08EB-6E74-B446-B26E-B4E73173AE69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dirty="0"/>
              <a:t>Assessing Deep Learning for NLP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70971E-85C5-6448-B4C5-F59AC326102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8148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E898-F920-E944-9943-49E9AB12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Neural Networks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35BFC-F197-D048-9777-5DE58085F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739268"/>
            <a:ext cx="9601200" cy="1794885"/>
          </a:xfrm>
        </p:spPr>
        <p:txBody>
          <a:bodyPr/>
          <a:lstStyle/>
          <a:p>
            <a:r>
              <a:rPr lang="en-GB" dirty="0"/>
              <a:t> It’s wild that any of our models work at all</a:t>
            </a:r>
          </a:p>
          <a:p>
            <a:pPr lvl="1"/>
            <a:r>
              <a:rPr lang="en-GB" dirty="0"/>
              <a:t>Their </a:t>
            </a:r>
            <a:r>
              <a:rPr lang="en-GB" dirty="0" err="1"/>
              <a:t>behavior</a:t>
            </a:r>
            <a:r>
              <a:rPr lang="en-GB" dirty="0"/>
              <a:t> is an emergent property of data and our design decisions</a:t>
            </a:r>
          </a:p>
          <a:p>
            <a:pPr lvl="1"/>
            <a:r>
              <a:rPr lang="en-GB" dirty="0"/>
              <a:t>Accuracy on a held out test set is not sufficient to fully characterize them</a:t>
            </a:r>
            <a:endParaRPr lang="en-IT" dirty="0"/>
          </a:p>
        </p:txBody>
      </p:sp>
      <p:pic>
        <p:nvPicPr>
          <p:cNvPr id="1027" name="Picture 3" descr="page9image2656446736">
            <a:extLst>
              <a:ext uri="{FF2B5EF4-FFF2-40B4-BE49-F238E27FC236}">
                <a16:creationId xmlns:a16="http://schemas.microsoft.com/office/drawing/2014/main" id="{7E486772-17A7-214B-8BF5-860966C9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93" y="2118732"/>
            <a:ext cx="34036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9image2656445040">
            <a:extLst>
              <a:ext uri="{FF2B5EF4-FFF2-40B4-BE49-F238E27FC236}">
                <a16:creationId xmlns:a16="http://schemas.microsoft.com/office/drawing/2014/main" id="{825BF39B-8B1F-5043-9E50-57F2509F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66" y="1699632"/>
            <a:ext cx="2362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9image2656446064">
            <a:extLst>
              <a:ext uri="{FF2B5EF4-FFF2-40B4-BE49-F238E27FC236}">
                <a16:creationId xmlns:a16="http://schemas.microsoft.com/office/drawing/2014/main" id="{9C36DC37-DB8E-A548-858E-6B7FD53B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118732"/>
            <a:ext cx="23622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ECDF9C-37B3-A649-807A-18537D590B0E}"/>
              </a:ext>
            </a:extLst>
          </p:cNvPr>
          <p:cNvSpPr/>
          <p:nvPr/>
        </p:nvSpPr>
        <p:spPr>
          <a:xfrm>
            <a:off x="2291677" y="1661038"/>
            <a:ext cx="2223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latin typeface="Arial" panose="020B0604020202020204" pitchFamily="34" charset="0"/>
              </a:rPr>
              <a:t>Machine Translation </a:t>
            </a:r>
            <a:endParaRPr lang="en-GB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6B18F-BE97-D44E-88FA-53EA01097BB6}"/>
              </a:ext>
            </a:extLst>
          </p:cNvPr>
          <p:cNvSpPr/>
          <p:nvPr/>
        </p:nvSpPr>
        <p:spPr>
          <a:xfrm>
            <a:off x="5875866" y="1661038"/>
            <a:ext cx="2167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latin typeface="Arial" panose="020B0604020202020204" pitchFamily="34" charset="0"/>
              </a:rPr>
              <a:t>Language </a:t>
            </a:r>
            <a:r>
              <a:rPr lang="en-GB" b="1" i="1" dirty="0" err="1">
                <a:latin typeface="Arial" panose="020B0604020202020204" pitchFamily="34" charset="0"/>
              </a:rPr>
              <a:t>Modeling</a:t>
            </a:r>
            <a:r>
              <a:rPr lang="en-GB" b="1" i="1" dirty="0">
                <a:latin typeface="Arial" panose="020B0604020202020204" pitchFamily="34" charset="0"/>
              </a:rPr>
              <a:t> </a:t>
            </a:r>
            <a:endParaRPr lang="en-GB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B13940-13CE-E942-B293-6E25593C8B66}"/>
              </a:ext>
            </a:extLst>
          </p:cNvPr>
          <p:cNvSpPr/>
          <p:nvPr/>
        </p:nvSpPr>
        <p:spPr>
          <a:xfrm>
            <a:off x="8915400" y="1661038"/>
            <a:ext cx="22304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latin typeface="Arial" panose="020B0604020202020204" pitchFamily="34" charset="0"/>
              </a:rPr>
              <a:t>Question Answering </a:t>
            </a:r>
            <a:endParaRPr lang="en-GB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4BAC9-022B-5B42-9E0D-7CF7EF3924B3}"/>
              </a:ext>
            </a:extLst>
          </p:cNvPr>
          <p:cNvSpPr txBox="1"/>
          <p:nvPr/>
        </p:nvSpPr>
        <p:spPr>
          <a:xfrm>
            <a:off x="1092820" y="6579220"/>
            <a:ext cx="2274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lide from J Hewitt</a:t>
            </a:r>
          </a:p>
        </p:txBody>
      </p:sp>
    </p:spTree>
    <p:extLst>
      <p:ext uri="{BB962C8B-B14F-4D97-AF65-F5344CB8AC3E}">
        <p14:creationId xmlns:p14="http://schemas.microsoft.com/office/powerpoint/2010/main" val="169766274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19-SMT</Template>
  <TotalTime>45866</TotalTime>
  <Words>2361</Words>
  <Application>Microsoft Macintosh PowerPoint</Application>
  <PresentationFormat>Widescreen</PresentationFormat>
  <Paragraphs>386</Paragraphs>
  <Slides>76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Arial</vt:lpstr>
      <vt:lpstr>ArialMT</vt:lpstr>
      <vt:lpstr>Calibri</vt:lpstr>
      <vt:lpstr>Calibri-Italic</vt:lpstr>
      <vt:lpstr>Palatino Linotype</vt:lpstr>
      <vt:lpstr>Times New Roman</vt:lpstr>
      <vt:lpstr>Tw Cen MT</vt:lpstr>
      <vt:lpstr>Tw Cen MT Condensed</vt:lpstr>
      <vt:lpstr>Wingdings</vt:lpstr>
      <vt:lpstr>Base</vt:lpstr>
      <vt:lpstr>Trends and Future of NLP</vt:lpstr>
      <vt:lpstr>Evolution of the Field</vt:lpstr>
      <vt:lpstr>DL at NLP Conferences</vt:lpstr>
      <vt:lpstr>Major Elements</vt:lpstr>
      <vt:lpstr>Advances in the last 5 years</vt:lpstr>
      <vt:lpstr>Applications</vt:lpstr>
      <vt:lpstr>Attention Mechanism</vt:lpstr>
      <vt:lpstr>Assessing Deep Learning for NLP</vt:lpstr>
      <vt:lpstr>Neural Networks Effectiveness</vt:lpstr>
      <vt:lpstr>PowerPoint Presentation</vt:lpstr>
      <vt:lpstr>PowerPoint Presentation</vt:lpstr>
      <vt:lpstr> Understanding models by breaking them</vt:lpstr>
      <vt:lpstr> Understanding models by breaking them</vt:lpstr>
      <vt:lpstr> Understanding models by breaking them</vt:lpstr>
      <vt:lpstr> Understanding models by breaking them</vt:lpstr>
      <vt:lpstr>PowerPoint Presentation</vt:lpstr>
      <vt:lpstr>PowerPoint Presentation</vt:lpstr>
      <vt:lpstr>Trees are eccoded in trained representations</vt:lpstr>
      <vt:lpstr>PowerPoint Presentation</vt:lpstr>
      <vt:lpstr>Remarks</vt:lpstr>
      <vt:lpstr>Inference From Memory</vt:lpstr>
      <vt:lpstr>Current State</vt:lpstr>
      <vt:lpstr>Memory and Inference</vt:lpstr>
      <vt:lpstr>Inter-sentence</vt:lpstr>
      <vt:lpstr>The Limits of Single Task Learning</vt:lpstr>
      <vt:lpstr>Multiple Tasks</vt:lpstr>
      <vt:lpstr>Obstacle: Joint Many-task Learning</vt:lpstr>
      <vt:lpstr>Deep Linguistic Analysis</vt:lpstr>
      <vt:lpstr>Deep Sequence Models</vt:lpstr>
      <vt:lpstr>The 3 Equivalent NLP-Complete Super Tasks</vt:lpstr>
      <vt:lpstr>QA Completeness</vt:lpstr>
      <vt:lpstr>QA Performance</vt:lpstr>
      <vt:lpstr>Obstacle: Necessary Inputs to QA</vt:lpstr>
      <vt:lpstr>Database QA</vt:lpstr>
      <vt:lpstr>Seq2SQL</vt:lpstr>
      <vt:lpstr>QA and counting</vt:lpstr>
      <vt:lpstr>Obstacle: Architecture Engineering</vt:lpstr>
      <vt:lpstr>Architecture Search</vt:lpstr>
      <vt:lpstr>Inference</vt:lpstr>
      <vt:lpstr>Limits to Deep NLP</vt:lpstr>
      <vt:lpstr>Dialog Systems</vt:lpstr>
      <vt:lpstr>Insufficient datasets</vt:lpstr>
      <vt:lpstr>Machine Translation: Pretrained models</vt:lpstr>
      <vt:lpstr>Pre-training</vt:lpstr>
      <vt:lpstr>Self Training</vt:lpstr>
      <vt:lpstr>Self Training</vt:lpstr>
      <vt:lpstr>Back-Translation</vt:lpstr>
      <vt:lpstr>Large Scale Back-Translation</vt:lpstr>
      <vt:lpstr>Huge Models and GPT-2</vt:lpstr>
      <vt:lpstr>Training Huge Models</vt:lpstr>
      <vt:lpstr>General Trend in ML</vt:lpstr>
      <vt:lpstr>Huge Models in Computer Vision</vt:lpstr>
      <vt:lpstr>PowerPoint Presentation</vt:lpstr>
      <vt:lpstr>Training Huge Models</vt:lpstr>
      <vt:lpstr>GPT-2</vt:lpstr>
      <vt:lpstr>What can GPT-2 do?</vt:lpstr>
      <vt:lpstr>PowerPoint Presentation</vt:lpstr>
      <vt:lpstr>GPT-2 Results</vt:lpstr>
      <vt:lpstr>How can GPT-2 be doing translation?</vt:lpstr>
      <vt:lpstr>GPT-2 Question answering</vt:lpstr>
      <vt:lpstr>When Models get bigger?</vt:lpstr>
      <vt:lpstr>PowerPoint Presentation</vt:lpstr>
      <vt:lpstr>GPT Reaction</vt:lpstr>
      <vt:lpstr>GPT-2 Reaction</vt:lpstr>
      <vt:lpstr>GPT-2 Reaction</vt:lpstr>
      <vt:lpstr>GPT-2 Reaction</vt:lpstr>
      <vt:lpstr>High Impact Decisions</vt:lpstr>
      <vt:lpstr>High-Impact Decisions</vt:lpstr>
      <vt:lpstr>What did BERT “solve” and what do we work on next?</vt:lpstr>
      <vt:lpstr>GLUE Benchmark Results</vt:lpstr>
      <vt:lpstr>Death of Architecture Engineering?</vt:lpstr>
      <vt:lpstr>Harder Natural Language Understanding</vt:lpstr>
      <vt:lpstr>Multitask Learning</vt:lpstr>
      <vt:lpstr>NLP in Industry</vt:lpstr>
      <vt:lpstr>Conclusions</vt:lpstr>
      <vt:lpstr>References</vt:lpstr>
    </vt:vector>
  </TitlesOfParts>
  <Manager/>
  <Company>Stanford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LSA.303 Introduction to Computational Linguistics</dc:title>
  <dc:subject/>
  <dc:creator>Dan Jurafsky</dc:creator>
  <cp:keywords/>
  <dc:description/>
  <cp:lastModifiedBy>Giuseppe Attardi</cp:lastModifiedBy>
  <cp:revision>551</cp:revision>
  <dcterms:created xsi:type="dcterms:W3CDTF">2011-03-01T05:19:33Z</dcterms:created>
  <dcterms:modified xsi:type="dcterms:W3CDTF">2020-05-18T11:26:13Z</dcterms:modified>
  <cp:category/>
</cp:coreProperties>
</file>