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70"/>
  </p:notesMasterIdLst>
  <p:sldIdLst>
    <p:sldId id="282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436" r:id="rId14"/>
    <p:sldId id="437" r:id="rId15"/>
    <p:sldId id="358" r:id="rId16"/>
    <p:sldId id="435" r:id="rId17"/>
    <p:sldId id="434" r:id="rId18"/>
    <p:sldId id="359" r:id="rId19"/>
    <p:sldId id="360" r:id="rId20"/>
    <p:sldId id="357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432" r:id="rId46"/>
    <p:sldId id="433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8" r:id="rId60"/>
    <p:sldId id="399" r:id="rId61"/>
    <p:sldId id="400" r:id="rId62"/>
    <p:sldId id="401" r:id="rId63"/>
    <p:sldId id="402" r:id="rId64"/>
    <p:sldId id="403" r:id="rId65"/>
    <p:sldId id="404" r:id="rId66"/>
    <p:sldId id="405" r:id="rId67"/>
    <p:sldId id="406" r:id="rId68"/>
    <p:sldId id="417" r:id="rId6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216" y="5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40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B76569-F639-4DC5-87E0-2A6A96699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F6EC-9DE0-4557-ACBC-9E763BE98F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2E3D50-4372-4ADB-B573-A225CC7C5280}" type="datetimeFigureOut">
              <a:rPr lang="en-US" altLang="it-IT"/>
              <a:pPr/>
              <a:t>3/12/20</a:t>
            </a:fld>
            <a:endParaRPr lang="en-US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A225C9-E0C9-4989-A000-BB0A33C80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3D910E-AB56-47F9-8ED8-44B10AE7C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0EC33-C843-4889-B934-C79CE6C6CE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B28D7-2EA3-42E9-8679-5FBEAE4B5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84D80E7-41CF-436D-8161-B6EE1C81858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113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D9D06F96-ED21-4E32-8191-0504EDD11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E64135-F69F-4EA3-94AE-839E812603EA}" type="slidenum">
              <a:rPr lang="en-US" altLang="it-IT" sz="1200"/>
              <a:pPr/>
              <a:t>1</a:t>
            </a:fld>
            <a:endParaRPr lang="en-US" altLang="it-IT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50C8649-AC59-4180-BC47-09FCB4855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CF948F-09EC-4A7A-BD20-48F1CA102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4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A1A41789-C30C-4C94-9453-E6C54D9C9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AE0FCD-0F7C-4E15-83FC-F7B842E984EB}" type="slidenum">
              <a:rPr lang="en-US" altLang="it-IT" sz="1200">
                <a:latin typeface="Calibri" panose="020F0502020204030204" pitchFamily="34" charset="0"/>
              </a:rPr>
              <a:pPr/>
              <a:t>11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1129AFD-5EAF-4AF8-8D03-599638A8A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0B5B845-55BE-4DAC-BA0B-23D4CD5F9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755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D0D592B6-4D1D-4E2B-AAC1-D0876EFBA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1FA752-15DC-40B6-98CE-1D1B2CACC109}" type="slidenum">
              <a:rPr lang="en-US" altLang="it-IT" sz="1200">
                <a:latin typeface="Calibri" panose="020F0502020204030204" pitchFamily="34" charset="0"/>
              </a:rPr>
              <a:pPr/>
              <a:t>12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5E786F8-7BF9-4CD6-BB74-3CF3877FE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62BC560-6FE4-4E05-8B4E-E2FADB117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32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65090D9-57F2-46AA-B097-21F6F02EE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C45E9F-617B-456F-9105-39E146D53F38}" type="slidenum">
              <a:rPr lang="en-US" altLang="it-IT" sz="1200">
                <a:latin typeface="Calibri" panose="020F0502020204030204" pitchFamily="34" charset="0"/>
              </a:rPr>
              <a:pPr/>
              <a:t>15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9061522-1641-4179-B0AE-737BFF2AB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3319179-F166-41C5-96D5-164B1D298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4974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9FEA91-D428-4F66-BD8A-7CCAE90B2D13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68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1695084-2817-4D51-91B9-0804FD2BD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39DADD-38FA-4F4F-BC4C-C2CDEDD158A7}" type="slidenum">
              <a:rPr lang="en-US" altLang="it-IT" sz="1200">
                <a:latin typeface="Calibri" panose="020F0502020204030204" pitchFamily="34" charset="0"/>
              </a:rPr>
              <a:pPr/>
              <a:t>18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0DE2E7B-D533-4C5F-B873-695A87C1E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05712A4-2BDD-43B9-B163-C0028EDA8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960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2B440BD5-1CF5-4A64-9920-2DAC456D0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AAF536-BDD7-4267-9CBD-21EBDC9306B9}" type="slidenum">
              <a:rPr lang="en-US" altLang="it-IT" sz="1200">
                <a:latin typeface="Calibri" panose="020F0502020204030204" pitchFamily="34" charset="0"/>
              </a:rPr>
              <a:pPr/>
              <a:t>19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BF52FB2-B10A-4B7C-9EF3-62E1104DA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0B5103C-E1BD-4E40-AB64-C1B61B2B5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2110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FC7DF58-6631-4B13-A6B5-685755376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D31B49-A5A2-4D33-A1E0-E82D4C1FA21B}" type="slidenum">
              <a:rPr lang="en-US" altLang="it-IT" sz="1200">
                <a:latin typeface="Calibri" panose="020F0502020204030204" pitchFamily="34" charset="0"/>
              </a:rPr>
              <a:pPr/>
              <a:t>20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08C6167-0C67-4D37-9910-AEDD3DDC3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048F9C4-102B-49D7-B33B-5E0207BAE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3813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AF6F425-EACC-453E-8BE6-2A65C59AA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743F69-6948-425C-8BC8-09142D14F348}" type="slidenum">
              <a:rPr lang="en-US" altLang="it-IT" sz="1200">
                <a:latin typeface="Calibri" panose="020F0502020204030204" pitchFamily="34" charset="0"/>
              </a:rPr>
              <a:pPr/>
              <a:t>21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34E99AF-A3B9-4E99-8B89-7B84E7DF8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AF9619C-5647-4052-9423-68371BDB0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208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BBFCBAFD-DFC0-41CA-AAA1-EB0AEE5D3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871472-AC3D-45E1-ACAA-C13D511F4871}" type="slidenum">
              <a:rPr lang="en-US" altLang="it-IT" sz="1200">
                <a:latin typeface="Calibri" panose="020F0502020204030204" pitchFamily="34" charset="0"/>
              </a:rPr>
              <a:pPr/>
              <a:t>22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AE7D0E9-12ED-4590-965F-4CFC53DA0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575936E-6847-4A0C-8CEF-93B38AB5B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4213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B1C25E2-713E-4C4B-A3E4-A2AC8B95A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BD7214-411B-48C4-AA7A-B177C45DB32C}" type="slidenum">
              <a:rPr lang="en-US" altLang="it-IT" sz="1200">
                <a:latin typeface="Calibri" panose="020F0502020204030204" pitchFamily="34" charset="0"/>
              </a:rPr>
              <a:pPr/>
              <a:t>23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E482CD3-88A9-4C0D-8715-620B0D0A6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8592BB-85F3-4336-A8A6-1E575B9C5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60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786E7148-2B47-4A51-85DC-6C539D727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F683EC-A0F5-454C-BD6C-CA3C013250D0}" type="slidenum">
              <a:rPr lang="en-US" altLang="it-IT" sz="1200">
                <a:latin typeface="Calibri" panose="020F0502020204030204" pitchFamily="34" charset="0"/>
              </a:rPr>
              <a:pPr/>
              <a:t>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71D3AB5-2613-4552-97E5-225B823F3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322F9C4-4B74-4E11-87C4-F463AA6E0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840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06300D9F-7241-4F8F-BEFC-70422E0CC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D37578-EAD0-4FA2-BFA5-36862FFF6E2C}" type="slidenum">
              <a:rPr lang="en-US" altLang="it-IT" sz="1200">
                <a:latin typeface="Calibri" panose="020F0502020204030204" pitchFamily="34" charset="0"/>
              </a:rPr>
              <a:pPr/>
              <a:t>24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486A4A3-D92C-4046-9C42-69F9C49A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A0274A4-46E0-48F6-86E5-F2E7ACC34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1041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4614EBFA-04CF-4BF5-8F85-6F64B4D39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846A64-D5B2-4C9E-9642-04DF78528EEE}" type="slidenum">
              <a:rPr lang="en-US" altLang="it-IT" sz="1200">
                <a:latin typeface="Calibri" panose="020F0502020204030204" pitchFamily="34" charset="0"/>
              </a:rPr>
              <a:pPr/>
              <a:t>25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4464CA2-2C85-4E16-B138-EAB332BEE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740A8DB-12D2-4646-B243-D5CA3199C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682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163A1A7F-A437-451D-917B-AE242F7A6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E7740E-1A24-49C9-A70F-50D6DADC8619}" type="slidenum">
              <a:rPr lang="en-US" altLang="it-IT" sz="1200">
                <a:latin typeface="Calibri" panose="020F0502020204030204" pitchFamily="34" charset="0"/>
              </a:rPr>
              <a:pPr/>
              <a:t>26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DCA8EE8-A4F6-48CD-9146-7687EA6C7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5EA2F6A-05BA-45DC-9B39-2FFEF2191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75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108B141E-EA1A-4BF5-B9DE-464B8116A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7E3FC5-AB7A-41E2-9AEA-E8231944A897}" type="slidenum">
              <a:rPr lang="en-US" altLang="it-IT" sz="1200">
                <a:latin typeface="Calibri" panose="020F0502020204030204" pitchFamily="34" charset="0"/>
              </a:rPr>
              <a:pPr/>
              <a:t>27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1923C91-4314-4680-9E41-C2A5A7E88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1398B07-EFF1-4522-82D1-E93D26B89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9139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5E78CD8-2906-4BF5-A480-9EE4C6EA5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58684B-133C-4EA7-B25A-CE73CBBE26E8}" type="slidenum">
              <a:rPr lang="en-US" altLang="it-IT" sz="1200">
                <a:latin typeface="Calibri" panose="020F0502020204030204" pitchFamily="34" charset="0"/>
              </a:rPr>
              <a:pPr/>
              <a:t>28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666207A-4689-475F-AC51-F94018888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8405F90-3AF3-493F-A6FC-3F4FADBFE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569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F380A6B5-FDCE-418D-852E-8CC249AB2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86560A-4C71-44B0-9EE6-AB50D50B375F}" type="slidenum">
              <a:rPr lang="en-US" altLang="it-IT" sz="1200">
                <a:latin typeface="Calibri" panose="020F0502020204030204" pitchFamily="34" charset="0"/>
              </a:rPr>
              <a:pPr/>
              <a:t>29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7375EFA-102E-4E45-B8D7-76221D2F8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1C59C9D-D653-4D2A-AC1E-8D4FD37B9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6150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38085FD5-65D2-46F5-A0D6-39148EA72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1B2375-33C7-4EDB-8530-A63DD5214436}" type="slidenum">
              <a:rPr lang="en-US" altLang="it-IT" sz="1200">
                <a:latin typeface="Calibri" panose="020F0502020204030204" pitchFamily="34" charset="0"/>
              </a:rPr>
              <a:pPr/>
              <a:t>30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C79C0C60-DEDA-49EE-959A-C3D44F0F4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D6BC71B-C098-4D4F-AD8E-A5D8B60D4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1307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A68F7587-CF60-47E6-955A-8F4D1AA3D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A4AAAD-7D07-43F8-B078-67BD5859CAA6}" type="slidenum">
              <a:rPr lang="en-US" altLang="it-IT" sz="1200">
                <a:latin typeface="Calibri" panose="020F0502020204030204" pitchFamily="34" charset="0"/>
              </a:rPr>
              <a:pPr/>
              <a:t>31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57DDD60-771A-40B3-86A3-310D95AB1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36CEC04-1764-4E9F-85BA-FEB2C1B5E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9693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24AECAA4-FECE-4586-AEBF-0E4619D7F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9199D4-9E4D-40B3-803F-A37459557F03}" type="slidenum">
              <a:rPr lang="en-US" altLang="it-IT" sz="1200">
                <a:latin typeface="Calibri" panose="020F0502020204030204" pitchFamily="34" charset="0"/>
              </a:rPr>
              <a:pPr/>
              <a:t>32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B1264EE-E682-4728-9307-0A312C1D1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BA5DD10-18FC-4FA7-B3B6-0A4F1165A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41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57E299B0-92FA-4D14-8D6A-355941EAE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738076-C8D1-48C8-A35C-697420EDEE24}" type="slidenum">
              <a:rPr lang="en-US" altLang="it-IT" sz="1200">
                <a:latin typeface="Calibri" panose="020F0502020204030204" pitchFamily="34" charset="0"/>
              </a:rPr>
              <a:pPr/>
              <a:t>33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3E1CB2BF-348E-42F1-AAF9-7BE108632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488CA7A-D7A5-4865-BB5D-260DCD444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908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E304720-8B08-484C-8B28-E2E99A762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045DC-2372-4D4F-B1B4-E9E2C97BA477}" type="slidenum">
              <a:rPr lang="en-US" altLang="it-IT" sz="1200">
                <a:latin typeface="Calibri" panose="020F0502020204030204" pitchFamily="34" charset="0"/>
              </a:rPr>
              <a:pPr/>
              <a:t>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258EAE4-097A-40D9-9C3C-0B01AD1EB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B76142-E818-436E-9F2B-51871F6CF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957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CFBEC9F5-D0AD-4CD2-BEBC-278C4B591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CE5F4B-ED1E-4880-A320-73C77CC3D515}" type="slidenum">
              <a:rPr lang="en-US" altLang="it-IT" sz="1200">
                <a:latin typeface="Calibri" panose="020F0502020204030204" pitchFamily="34" charset="0"/>
              </a:rPr>
              <a:pPr/>
              <a:t>34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F494988B-FCFF-4B18-BF2A-21F4C4F31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339AFDF-09B8-4859-A842-C13F4E042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859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66967878-6A24-4C0F-A0D1-B7CFFF7CA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C493AD-54F6-40C7-8E52-C91BDE1715C5}" type="slidenum">
              <a:rPr lang="en-US" altLang="it-IT" sz="1200">
                <a:latin typeface="Calibri" panose="020F0502020204030204" pitchFamily="34" charset="0"/>
              </a:rPr>
              <a:pPr/>
              <a:t>35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6E0650F8-6B25-4770-B4CC-85A1697E9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35F20A7-75C1-4067-9B02-3CB7E322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0956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99F8F43-877A-4710-A386-E0E91A5A9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787466-656D-4B0E-B1CA-43FB794E0947}" type="slidenum">
              <a:rPr lang="en-US" altLang="it-IT" sz="1200">
                <a:latin typeface="Calibri" panose="020F0502020204030204" pitchFamily="34" charset="0"/>
              </a:rPr>
              <a:pPr/>
              <a:t>36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9D96938E-91DA-4BB0-BB40-D30FA83A6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B377065-36CF-4BC5-BB67-7699DA9E8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6858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998CD8D7-A6BB-42BF-99A5-2515FAE9B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666BD4-FCCE-41AD-8EFB-94FFA673FC31}" type="slidenum">
              <a:rPr lang="en-US" altLang="it-IT" sz="1200">
                <a:latin typeface="Calibri" panose="020F0502020204030204" pitchFamily="34" charset="0"/>
              </a:rPr>
              <a:pPr/>
              <a:t>37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779D407-E5A6-4329-826C-861BAB0FC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AB6F9CF-5DE6-4BC2-9637-93D120722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440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A2B2FC17-077D-4277-AB2C-2B453F944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A2597C-EA68-4939-9324-9029207D066A}" type="slidenum">
              <a:rPr lang="en-US" altLang="it-IT" sz="1200">
                <a:latin typeface="Calibri" panose="020F0502020204030204" pitchFamily="34" charset="0"/>
              </a:rPr>
              <a:pPr/>
              <a:t>38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A4DD421-7A8B-4E61-9EB3-CEF19D33E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617EDA5-8AD4-4285-9E52-4040C4B4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427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17A93D53-AD49-4B9D-9FB7-9DDE9D208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727075-01FA-470A-999C-3D5E04453CE1}" type="slidenum">
              <a:rPr lang="en-US" altLang="it-IT" sz="1200">
                <a:latin typeface="Calibri" panose="020F0502020204030204" pitchFamily="34" charset="0"/>
              </a:rPr>
              <a:pPr/>
              <a:t>40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13B985F4-AC37-46A2-ABB7-AC7299EEE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6A4F6B06-3268-4B36-BAB0-EB8203769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0969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0B59B83F-9285-4483-AFA3-2552F13E7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3E7C29-660B-456C-93AA-32CB7CFF4852}" type="slidenum">
              <a:rPr lang="en-US" altLang="it-IT" sz="1200">
                <a:latin typeface="Calibri" panose="020F0502020204030204" pitchFamily="34" charset="0"/>
              </a:rPr>
              <a:pPr/>
              <a:t>41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9729193-E635-4B70-B714-3A8DCF249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6694D2F-1A42-44A1-A995-7C3795CB2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5638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CD30DE71-A67D-4F40-B347-38655E6E0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A066EE-553F-4B1E-AE50-41FA5A9B6E9C}" type="slidenum">
              <a:rPr lang="en-US" altLang="it-IT" sz="1200">
                <a:latin typeface="Calibri" panose="020F0502020204030204" pitchFamily="34" charset="0"/>
              </a:rPr>
              <a:pPr/>
              <a:t>42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8A6F28C-A1B2-4C58-B81D-FF3BEE943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F08658E-023E-4A41-B310-377FB6E6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5260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3174CC70-9ABE-4687-AB7B-744650DD9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91129C-AA4A-48BA-94C0-65A388101C7D}" type="slidenum">
              <a:rPr lang="en-US" altLang="it-IT" sz="1200">
                <a:latin typeface="Calibri" panose="020F0502020204030204" pitchFamily="34" charset="0"/>
              </a:rPr>
              <a:pPr/>
              <a:t>43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A7D3D32-ED1E-44E9-B231-B7ED8A19C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9B6D859-4AEA-4D77-924E-A7773E1D4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7408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F12EC612-9BB2-40D8-A92D-73B29CB4E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334D0C-2AC1-4D4A-A8D9-838EC38DB308}" type="slidenum">
              <a:rPr lang="en-US" altLang="it-IT" sz="1200">
                <a:latin typeface="Calibri" panose="020F0502020204030204" pitchFamily="34" charset="0"/>
              </a:rPr>
              <a:pPr/>
              <a:t>44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1319D0C-66FA-4791-8882-E95087704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9F42F10-7FAE-4D61-9F24-ACF1CBA6E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478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AC4315B-868C-4035-A453-A14C17DA2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1CAF4A-E695-4206-BAF2-88899DF0F9FA}" type="slidenum">
              <a:rPr lang="en-US" altLang="it-IT" sz="1200">
                <a:latin typeface="Calibri" panose="020F0502020204030204" pitchFamily="34" charset="0"/>
              </a:rPr>
              <a:pPr/>
              <a:t>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C3AD4E-B542-4511-A25A-B85B7EF2C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B569BD-4F20-42F0-9D9B-C9206043F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8157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E44E94D7-0E56-4E3E-8D5B-DCB289F7A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89DDE6-F0CC-4B48-B59C-8C4D75636310}" type="slidenum">
              <a:rPr lang="en-US" altLang="it-IT" sz="1200">
                <a:latin typeface="Calibri" panose="020F0502020204030204" pitchFamily="34" charset="0"/>
              </a:rPr>
              <a:pPr/>
              <a:t>47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4843C85F-90E3-4851-97A9-283B4BF2D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1A0AB15-BD3C-47FF-8004-CB7E4C66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2173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7094F43C-327A-4EE5-8E7E-E536C3CD9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EB6F26-A48E-4758-B883-061CF117A561}" type="slidenum">
              <a:rPr lang="en-US" altLang="it-IT" sz="1200">
                <a:latin typeface="Calibri" panose="020F0502020204030204" pitchFamily="34" charset="0"/>
              </a:rPr>
              <a:pPr/>
              <a:t>48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4060935-47ED-4390-9C76-55D2D533B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997C792-A5F3-4C4B-B9FF-CBCE772C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5882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044C5D60-D7BC-44D3-83D8-56E74702E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D51993-3D76-4FA8-A9F6-CBB1C02A2329}" type="slidenum">
              <a:rPr lang="en-US" altLang="it-IT" sz="1200">
                <a:latin typeface="Calibri" panose="020F0502020204030204" pitchFamily="34" charset="0"/>
              </a:rPr>
              <a:pPr/>
              <a:t>49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B10084E-6B37-4C7A-BA8A-79BFEE688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8FB12A1-4802-4312-9851-B82B6EB36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0876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2E330ABF-3929-47C6-AC98-21FC78ACA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08D204-C0BC-421C-8FAA-B45AE3F078B0}" type="slidenum">
              <a:rPr lang="en-US" altLang="it-IT" sz="1200">
                <a:latin typeface="Calibri" panose="020F0502020204030204" pitchFamily="34" charset="0"/>
              </a:rPr>
              <a:pPr/>
              <a:t>50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AF275DCC-D0BD-402F-886D-459D422C0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998E0C2-A76D-4695-BE65-64C130703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635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8322FF48-7F9A-4F98-B1AD-83D7B6FF0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433F77-786B-48B7-A6D7-0541C44FD507}" type="slidenum">
              <a:rPr lang="en-US" altLang="it-IT" sz="1200">
                <a:latin typeface="Calibri" panose="020F0502020204030204" pitchFamily="34" charset="0"/>
              </a:rPr>
              <a:pPr/>
              <a:t>51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9BF834C-1C42-4E00-98F3-FAB9EF28F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A51E73C-5BF9-44AF-8657-E5C880328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264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FF2E6EED-D593-4A2C-B933-0185D4AA8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76069E-9D98-4EC1-9ACA-B3A9F0E8C922}" type="slidenum">
              <a:rPr lang="en-US" altLang="it-IT" sz="1200">
                <a:latin typeface="Calibri" panose="020F0502020204030204" pitchFamily="34" charset="0"/>
              </a:rPr>
              <a:pPr/>
              <a:t>52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017B729A-F643-40CF-8B8B-D53BE1A0C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B02D1BA-A8AE-455B-903E-2235DAD54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97330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9A2A7926-7A20-4883-8BBC-024FD66AA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0A406F-C955-46DB-B491-7C4FEF998205}" type="slidenum">
              <a:rPr lang="en-US" altLang="it-IT" sz="1200">
                <a:latin typeface="Calibri" panose="020F0502020204030204" pitchFamily="34" charset="0"/>
              </a:rPr>
              <a:pPr/>
              <a:t>53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73B0168-0B3C-4D97-90C5-5CE2F2B9F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E7AD3B1-BDDD-4F77-9361-9CCEB72E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4304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BD068300-9DFD-44B3-959E-4AFB11385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BBCE8B-F68A-4E6C-B891-E4715342473F}" type="slidenum">
              <a:rPr lang="en-US" altLang="it-IT" sz="1200">
                <a:latin typeface="Calibri" panose="020F0502020204030204" pitchFamily="34" charset="0"/>
              </a:rPr>
              <a:pPr/>
              <a:t>54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D3E4E713-C9C1-409F-9A78-9D5F1A389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76BC220-2CAD-4DC6-88AF-6CC2A38C4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3623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5B5FCB8D-5597-4EA9-996C-B165436EF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31126-E9FB-420A-BD4D-082E5926CAE8}" type="slidenum">
              <a:rPr lang="en-US" altLang="it-IT" sz="1200">
                <a:latin typeface="Calibri" panose="020F0502020204030204" pitchFamily="34" charset="0"/>
              </a:rPr>
              <a:pPr/>
              <a:t>55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BCA59F3-1F94-4034-89D5-8BEC35294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87F6D1B-02DE-4B25-99CA-4F41731A2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0575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C0EDE3AF-2B69-44C8-A537-620B21A9B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20162-0496-4BF4-90F0-A88F96E68262}" type="slidenum">
              <a:rPr lang="en-US" altLang="it-IT" sz="1200">
                <a:latin typeface="Calibri" panose="020F0502020204030204" pitchFamily="34" charset="0"/>
              </a:rPr>
              <a:pPr/>
              <a:t>56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2B5D19BA-77E4-45E1-BC6A-921C06B86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30E65BC-6586-4A32-B6D8-5336A9D0D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433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FAE8DDB-7F10-491E-BD0B-4095EE13C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025434-D072-4AA5-9E71-F61778322B9D}" type="slidenum">
              <a:rPr lang="en-US" altLang="it-IT" sz="1200">
                <a:latin typeface="Calibri" panose="020F0502020204030204" pitchFamily="34" charset="0"/>
              </a:rPr>
              <a:pPr/>
              <a:t>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388BADD-816A-4E2B-A18A-7061EE3E8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5DF400F-E639-4408-9F40-1F6D29D53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9372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1CE3C6E5-3254-4AF5-BA60-914E6C8E5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D254A-E62E-43B5-A54B-1FF764ADAE4A}" type="slidenum">
              <a:rPr lang="en-US" altLang="it-IT" sz="1200">
                <a:latin typeface="Calibri" panose="020F0502020204030204" pitchFamily="34" charset="0"/>
              </a:rPr>
              <a:pPr/>
              <a:t>57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19A43080-0223-4BC3-A8F9-FF6C653A4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387B76C-2891-4CC1-850A-D2C976606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9708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F6415C43-EE8A-4161-9768-5B5713B46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798DA4-D756-4EFD-9F23-57AD480F21C0}" type="slidenum">
              <a:rPr lang="en-US" altLang="it-IT" sz="1200">
                <a:latin typeface="Calibri" panose="020F0502020204030204" pitchFamily="34" charset="0"/>
              </a:rPr>
              <a:pPr/>
              <a:t>58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7E245DD9-8EE6-4391-B509-19490B254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58C4528-2326-40AD-8E7C-AA6C1004B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02417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14850DBC-FDAB-417D-BFA7-CDA5BC013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041D92-EA62-4E7E-8349-5CA4A2E3646D}" type="slidenum">
              <a:rPr lang="en-US" altLang="it-IT" sz="1200">
                <a:latin typeface="Calibri" panose="020F0502020204030204" pitchFamily="34" charset="0"/>
              </a:rPr>
              <a:pPr/>
              <a:t>59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9026" name="Rectangle 1026">
            <a:extLst>
              <a:ext uri="{FF2B5EF4-FFF2-40B4-BE49-F238E27FC236}">
                <a16:creationId xmlns:a16="http://schemas.microsoft.com/office/drawing/2014/main" id="{ACED3FE7-95B4-4FCC-B97D-AC0ADC648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1027">
            <a:extLst>
              <a:ext uri="{FF2B5EF4-FFF2-40B4-BE49-F238E27FC236}">
                <a16:creationId xmlns:a16="http://schemas.microsoft.com/office/drawing/2014/main" id="{E7476856-0A6D-4F11-BBA1-296F4BC34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11826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402BDED1-9693-4AC9-A70D-3C85AAA32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69AC98-7CFE-463E-A4B8-6050F07C744E}" type="slidenum">
              <a:rPr lang="en-US" altLang="it-IT" sz="1200">
                <a:latin typeface="Calibri" panose="020F0502020204030204" pitchFamily="34" charset="0"/>
              </a:rPr>
              <a:pPr/>
              <a:t>60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1074" name="Rectangle 1026">
            <a:extLst>
              <a:ext uri="{FF2B5EF4-FFF2-40B4-BE49-F238E27FC236}">
                <a16:creationId xmlns:a16="http://schemas.microsoft.com/office/drawing/2014/main" id="{745A457A-273E-443A-BF02-88F05EC82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1027">
            <a:extLst>
              <a:ext uri="{FF2B5EF4-FFF2-40B4-BE49-F238E27FC236}">
                <a16:creationId xmlns:a16="http://schemas.microsoft.com/office/drawing/2014/main" id="{007F8E78-0ED7-4640-B4BD-15BE94696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7511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1D3D42D1-FA75-4182-B798-77EBEF627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4E6F7-9B28-425F-97FF-BC5437F76EB8}" type="slidenum">
              <a:rPr lang="en-US" altLang="it-IT" sz="1200">
                <a:latin typeface="Calibri" panose="020F0502020204030204" pitchFamily="34" charset="0"/>
              </a:rPr>
              <a:pPr/>
              <a:t>61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99FF6A5D-FD22-4368-B312-CEA2C3731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21D1001-73CA-4173-8752-245358FEE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01719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401B6ADE-B2D4-46D1-BA45-E285BD597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215D7E-EF66-4240-B190-29D6B274D735}" type="slidenum">
              <a:rPr lang="en-US" altLang="it-IT" sz="1200">
                <a:latin typeface="Calibri" panose="020F0502020204030204" pitchFamily="34" charset="0"/>
              </a:rPr>
              <a:pPr/>
              <a:t>62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1C2411D3-52B0-4D1D-9DA2-69C9352A4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041989A-06F2-4DC0-9F04-9CDB8D418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60988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8456362D-F090-4EFF-93BE-2CC01B291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42BE10-E7E5-42E6-8483-ABD957C3F573}" type="slidenum">
              <a:rPr lang="en-US" altLang="it-IT" sz="1200">
                <a:latin typeface="Calibri" panose="020F0502020204030204" pitchFamily="34" charset="0"/>
              </a:rPr>
              <a:pPr/>
              <a:t>66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0E8CE617-E3EC-4F67-8332-9ED893275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D14D99E-6182-487C-B6E9-1E1E6421D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25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3539673-2970-4C5E-B06B-3428C2575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ADF10F-D978-4B25-8E35-8D8740F5121A}" type="slidenum">
              <a:rPr lang="en-US" altLang="it-IT" sz="1200">
                <a:latin typeface="Calibri" panose="020F0502020204030204" pitchFamily="34" charset="0"/>
              </a:rPr>
              <a:pPr/>
              <a:t>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014A90B-670B-4BAF-9A88-61024B546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864864E-3729-42CA-AC93-E162D2856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528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37D5B41-AC24-4B8B-947A-32560C945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4A19D7-7146-4139-8826-39DC5AE5396F}" type="slidenum">
              <a:rPr lang="en-US" altLang="it-IT" sz="1200">
                <a:latin typeface="Calibri" panose="020F0502020204030204" pitchFamily="34" charset="0"/>
              </a:rPr>
              <a:pPr/>
              <a:t>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2F238E0-160A-47DA-88A6-9FE8E93B7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BECDAB3-7260-403D-B4C5-FFEC8D071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99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BC1AEEC3-7EB4-4323-A4A0-6263829A9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43C50A-25C2-4C83-ADC0-8DB39E293F5F}" type="slidenum">
              <a:rPr lang="en-US" altLang="it-IT" sz="1200">
                <a:latin typeface="Calibri" panose="020F0502020204030204" pitchFamily="34" charset="0"/>
              </a:rPr>
              <a:pPr/>
              <a:t>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1AB469E-EA43-4870-9C83-345DED8A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BFEC3C0-4EFE-4F98-A34B-5AB003567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127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CC1CF4E2-0441-4607-BFD9-2236B708F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9C088-92FE-4DE5-AB34-73A5C960E3F9}" type="slidenum">
              <a:rPr lang="en-US" altLang="it-IT" sz="1200">
                <a:latin typeface="Calibri" panose="020F0502020204030204" pitchFamily="34" charset="0"/>
              </a:rPr>
              <a:pPr/>
              <a:t>10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6359993-45F1-4E92-B5F4-A03CEA5E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B854617-139D-4FF2-A253-D455FC9C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972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03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400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2000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800" b="0"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CFEE2-CE70-496C-B424-6F282209B7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97421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3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16310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F990B-26DF-49D0-94B4-2DA5C0F8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991101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4D40C9-44E8-4D29-B889-2E1A02D7FE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69100" y="1989317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1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0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4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20" y="0"/>
            <a:ext cx="10363200" cy="740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42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102D0A-6578-4DD6-BA8D-CCAA3C29F8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87400" y="1470344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3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20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628650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200" b="0">
          <a:solidFill>
            <a:schemeClr val="tx1"/>
          </a:solidFill>
          <a:latin typeface="Calibri" pitchFamily="34" charset="0"/>
        </a:defRPr>
      </a:lvl2pPr>
      <a:lvl3pPr marL="900113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257300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0">
          <a:solidFill>
            <a:schemeClr val="tx1"/>
          </a:solidFill>
          <a:latin typeface="Calibri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genetics.com/blog/november12011/index.html" TargetMode="External"/><Relationship Id="rId2" Type="http://schemas.openxmlformats.org/officeDocument/2006/relationships/hyperlink" Target="http://setosa.io/ev/markov-chai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tagenetics.com/blog/january42012/" TargetMode="External"/><Relationship Id="rId4" Type="http://schemas.openxmlformats.org/officeDocument/2006/relationships/hyperlink" Target="http://www.datagenetics.com/blog/december12011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chastic_mod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4.jpe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9119E54-8709-4BDF-A791-F895B4AA4D9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16764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5400" dirty="0"/>
              <a:t>Sequence Tagging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5ECD842-28A2-4211-8BD1-EF2BCDBB630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0" y="3810000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solidFill>
                <a:srgbClr val="A5002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56F645B7-F9E9-446E-BF2F-DC42829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71244"/>
            <a:ext cx="1028700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/>
              <a:t>IP notice: slides from Dan </a:t>
            </a:r>
            <a:r>
              <a:rPr lang="en-US" altLang="it-IT" sz="2000" dirty="0" err="1"/>
              <a:t>Jurafsky</a:t>
            </a:r>
            <a:endParaRPr lang="en-US" altLang="it-IT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55510D-CF67-1747-B87A-A2C58EAD3B32}"/>
              </a:ext>
            </a:extLst>
          </p:cNvPr>
          <p:cNvGrpSpPr/>
          <p:nvPr/>
        </p:nvGrpSpPr>
        <p:grpSpPr>
          <a:xfrm>
            <a:off x="10272464" y="260648"/>
            <a:ext cx="992579" cy="942445"/>
            <a:chOff x="7296623" y="23692"/>
            <a:chExt cx="992579" cy="942445"/>
          </a:xfrm>
        </p:grpSpPr>
        <p:pic>
          <p:nvPicPr>
            <p:cNvPr id="6" name="Picture 5" descr="cherubino">
              <a:extLst>
                <a:ext uri="{FF2B5EF4-FFF2-40B4-BE49-F238E27FC236}">
                  <a16:creationId xmlns:a16="http://schemas.microsoft.com/office/drawing/2014/main" id="{B7918B21-F7E6-5E48-80B8-044706BE3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0914" y="23692"/>
              <a:ext cx="743998" cy="80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E85AB54A-1AEB-7742-AE8F-0A5F7DAC4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6623" y="750693"/>
              <a:ext cx="99257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 dirty="0" err="1">
                  <a:solidFill>
                    <a:srgbClr val="006699"/>
                  </a:solidFill>
                  <a:latin typeface="Palatino Linotype" pitchFamily="18" charset="0"/>
                </a:rPr>
                <a:t>Università</a:t>
              </a:r>
              <a:r>
                <a:rPr lang="en-US" sz="800" dirty="0">
                  <a:solidFill>
                    <a:srgbClr val="006699"/>
                  </a:solidFill>
                  <a:latin typeface="Palatino Linotype" pitchFamily="18" charset="0"/>
                </a:rPr>
                <a:t> di Pisa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32692BB-DE11-4D84-9EA5-530CD428E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The weather model: specific example</a:t>
            </a:r>
          </a:p>
        </p:txBody>
      </p:sp>
      <p:pic>
        <p:nvPicPr>
          <p:cNvPr id="38914" name="Picture 4" descr="markovchainpi2.eps">
            <a:extLst>
              <a:ext uri="{FF2B5EF4-FFF2-40B4-BE49-F238E27FC236}">
                <a16:creationId xmlns:a16="http://schemas.microsoft.com/office/drawing/2014/main" id="{5A2D2FA6-8EC6-45FB-9F02-5BE84532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1"/>
            <a:ext cx="64516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A4B16C3-6939-4C52-8AD1-2B3A5FC38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Markov chain for weather</a:t>
            </a:r>
          </a:p>
        </p:txBody>
      </p:sp>
      <p:sp>
        <p:nvSpPr>
          <p:cNvPr id="918531" name="Rectangle 3">
            <a:extLst>
              <a:ext uri="{FF2B5EF4-FFF2-40B4-BE49-F238E27FC236}">
                <a16:creationId xmlns:a16="http://schemas.microsoft.com/office/drawing/2014/main" id="{C618D605-45FA-4274-94BC-328603C890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What is the probability of 4 consecutive warm days?</a:t>
            </a:r>
          </a:p>
          <a:p>
            <a:pPr eaLnBrk="1" hangingPunct="1"/>
            <a:r>
              <a:rPr lang="en-US" altLang="it-IT" dirty="0"/>
              <a:t>Sequence is warm-warm-warm-warm</a:t>
            </a:r>
          </a:p>
          <a:p>
            <a:pPr eaLnBrk="1" hangingPunct="1"/>
            <a:r>
              <a:rPr lang="en-US" altLang="it-IT" dirty="0"/>
              <a:t>i.e., state sequence is 3-3-3-3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 i="1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i="1" dirty="0">
                <a:latin typeface="Times New Roman" panose="02020603050405020304" pitchFamily="18" charset="0"/>
              </a:rPr>
              <a:t>		P</a:t>
            </a:r>
            <a:r>
              <a:rPr lang="en-US" altLang="it-IT" dirty="0">
                <a:latin typeface="Times New Roman" panose="02020603050405020304" pitchFamily="18" charset="0"/>
              </a:rPr>
              <a:t>(3, 3, 3, 3) =</a:t>
            </a:r>
            <a:r>
              <a:rPr lang="en-US" altLang="it-IT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dirty="0">
                <a:sym typeface="Symbol" panose="05050102010706020507" pitchFamily="18" charset="2"/>
              </a:rPr>
              <a:t>		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 = 0.2 • (0.6)</a:t>
            </a:r>
            <a:r>
              <a:rPr lang="en-US" altLang="it-IT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 = 0.0432</a:t>
            </a:r>
            <a:endParaRPr lang="en-US" altLang="it-IT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F826E25-0D75-4CCE-A241-524029D48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How about?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0ED066A-F2F8-4E59-80B5-B6216C422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Hot hot hot hot</a:t>
            </a:r>
          </a:p>
          <a:p>
            <a:pPr eaLnBrk="1" hangingPunct="1"/>
            <a:r>
              <a:rPr lang="en-US" altLang="it-IT"/>
              <a:t>Cold hot cold hot</a:t>
            </a:r>
          </a:p>
          <a:p>
            <a:pPr eaLnBrk="1" hangingPunct="1"/>
            <a:endParaRPr lang="en-US" altLang="it-IT"/>
          </a:p>
          <a:p>
            <a:pPr eaLnBrk="1" hangingPunct="1"/>
            <a:r>
              <a:rPr lang="en-US" altLang="it-IT"/>
              <a:t>What does the difference in these probabilities tell you about the real world weather info encoded in the figure?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DCF2-9DF1-4D85-8652-02727D30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ACEF-A5E4-456F-A451-83CF1D4D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Chains “Explained Visually”:</a:t>
            </a:r>
          </a:p>
          <a:p>
            <a:pPr marL="357187" lvl="1" indent="0">
              <a:buNone/>
            </a:pPr>
            <a:r>
              <a:rPr lang="en-US" dirty="0">
                <a:hlinkClick r:id="rId2"/>
              </a:rPr>
              <a:t>http://setosa.io/ev/markov-chains</a:t>
            </a:r>
            <a:endParaRPr lang="en-US" dirty="0"/>
          </a:p>
          <a:p>
            <a:r>
              <a:rPr lang="en-US" dirty="0"/>
              <a:t>Snakes and Ladders:</a:t>
            </a:r>
          </a:p>
          <a:p>
            <a:pPr marL="357187" lvl="1" indent="0">
              <a:buNone/>
            </a:pPr>
            <a:r>
              <a:rPr lang="en-US" dirty="0">
                <a:hlinkClick r:id="rId3"/>
              </a:rPr>
              <a:t>http://datagenetics.com/blog/november12011/</a:t>
            </a:r>
            <a:endParaRPr lang="en-US" dirty="0"/>
          </a:p>
          <a:p>
            <a:r>
              <a:rPr lang="en-US" dirty="0"/>
              <a:t>Candyland:</a:t>
            </a:r>
          </a:p>
          <a:p>
            <a:pPr marL="357187" lvl="1" indent="0">
              <a:buNone/>
            </a:pPr>
            <a:r>
              <a:rPr lang="en-US" dirty="0">
                <a:hlinkClick r:id="rId4"/>
              </a:rPr>
              <a:t>http://www.datagenetics.com/blog/december12011/</a:t>
            </a:r>
            <a:endParaRPr lang="en-US" dirty="0"/>
          </a:p>
          <a:p>
            <a:r>
              <a:rPr lang="en-US" dirty="0"/>
              <a:t>Yahtzee:</a:t>
            </a:r>
          </a:p>
          <a:p>
            <a:pPr marL="357187" lvl="1" indent="0">
              <a:buNone/>
            </a:pPr>
            <a:r>
              <a:rPr lang="en-US" dirty="0">
                <a:hlinkClick r:id="rId5"/>
              </a:rPr>
              <a:t>http://www.datagenetics.com/blog/january42012/</a:t>
            </a:r>
            <a:endParaRPr lang="en-US" dirty="0"/>
          </a:p>
          <a:p>
            <a:r>
              <a:rPr lang="en-US" dirty="0"/>
              <a:t>Chess pieces returning home and K-pop vs. ska:</a:t>
            </a:r>
          </a:p>
          <a:p>
            <a:pPr marL="357187" lvl="1" indent="0">
              <a:buNone/>
            </a:pPr>
            <a:r>
              <a:rPr lang="en-US" dirty="0"/>
              <a:t>https://www.youtube.com/watch?v=63HHmjlh794</a:t>
            </a:r>
          </a:p>
        </p:txBody>
      </p:sp>
    </p:spTree>
    <p:extLst>
      <p:ext uri="{BB962C8B-B14F-4D97-AF65-F5344CB8AC3E}">
        <p14:creationId xmlns:p14="http://schemas.microsoft.com/office/powerpoint/2010/main" val="263422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4D0D12-6E4D-D34E-BD6B-0BA04629AC1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Markov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20409E-B323-D74E-B3AB-68CA1AD012B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17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595AE1F-60AF-450A-8487-2789B5D3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Hidden Markov Model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08DEBEC-E80A-4160-880A-F10439F4C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143000"/>
            <a:ext cx="952499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2400" dirty="0"/>
              <a:t>For </a:t>
            </a:r>
            <a:r>
              <a:rPr lang="en-US" altLang="it-IT" sz="2400" dirty="0">
                <a:solidFill>
                  <a:srgbClr val="C00000"/>
                </a:solidFill>
              </a:rPr>
              <a:t>Markov chains</a:t>
            </a:r>
            <a:r>
              <a:rPr lang="en-US" altLang="it-IT" sz="2400" dirty="0"/>
              <a:t>, the output symbols are the same as the states.</a:t>
            </a:r>
          </a:p>
          <a:p>
            <a:pPr lvl="1" eaLnBrk="1" hangingPunct="1"/>
            <a:r>
              <a:rPr lang="en-US" altLang="it-IT" sz="2400" dirty="0"/>
              <a:t>See </a:t>
            </a:r>
            <a:r>
              <a:rPr lang="en-US" altLang="it-IT" sz="2400" b="1" dirty="0">
                <a:solidFill>
                  <a:srgbClr val="C00000"/>
                </a:solidFill>
              </a:rPr>
              <a:t>hot</a:t>
            </a:r>
            <a:r>
              <a:rPr lang="en-US" altLang="it-IT" sz="2400" dirty="0"/>
              <a:t> weather: we are in state </a:t>
            </a:r>
            <a:r>
              <a:rPr lang="en-US" altLang="it-IT" sz="2400" b="1" dirty="0">
                <a:solidFill>
                  <a:srgbClr val="C00000"/>
                </a:solidFill>
              </a:rPr>
              <a:t>hot</a:t>
            </a:r>
            <a:endParaRPr lang="en-US" altLang="it-IT" sz="2400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it-IT" sz="2400" dirty="0"/>
              <a:t>But in named-entity or part-of-speech tagging (and speech recognition)</a:t>
            </a:r>
          </a:p>
          <a:p>
            <a:pPr lvl="1" eaLnBrk="1" hangingPunct="1"/>
            <a:r>
              <a:rPr lang="en-US" altLang="it-IT" sz="2400" dirty="0"/>
              <a:t>The output symbols are </a:t>
            </a:r>
            <a:r>
              <a:rPr lang="en-US" altLang="it-IT" sz="2400" b="1" dirty="0">
                <a:solidFill>
                  <a:srgbClr val="C00000"/>
                </a:solidFill>
              </a:rPr>
              <a:t>words</a:t>
            </a:r>
            <a:endParaRPr lang="en-US" altLang="it-IT" sz="240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it-IT" sz="2400" dirty="0"/>
              <a:t>But the hidden states are something else</a:t>
            </a:r>
          </a:p>
          <a:p>
            <a:pPr lvl="2" eaLnBrk="1" hangingPunct="1"/>
            <a:r>
              <a:rPr lang="en-US" altLang="it-IT" sz="2400" b="1" dirty="0"/>
              <a:t>Part-of-speech tags</a:t>
            </a:r>
          </a:p>
          <a:p>
            <a:pPr lvl="2" eaLnBrk="1" hangingPunct="1"/>
            <a:r>
              <a:rPr lang="en-US" altLang="it-IT" sz="2400" b="1" dirty="0"/>
              <a:t>Named entity tags</a:t>
            </a:r>
            <a:endParaRPr lang="en-US" altLang="it-IT" sz="1800" dirty="0"/>
          </a:p>
          <a:p>
            <a:pPr eaLnBrk="1" hangingPunct="1"/>
            <a:r>
              <a:rPr lang="en-US" altLang="it-IT" sz="2400" dirty="0"/>
              <a:t>So we need an extension!</a:t>
            </a:r>
          </a:p>
          <a:p>
            <a:pPr eaLnBrk="1" hangingPunct="1"/>
            <a:r>
              <a:rPr lang="en-US" altLang="it-IT" sz="2400" dirty="0"/>
              <a:t>A </a:t>
            </a:r>
            <a:r>
              <a:rPr lang="en-US" altLang="it-IT" sz="2400" dirty="0">
                <a:solidFill>
                  <a:srgbClr val="A50021"/>
                </a:solidFill>
              </a:rPr>
              <a:t>Hidden Markov Model</a:t>
            </a:r>
            <a:r>
              <a:rPr lang="en-US" altLang="it-IT" sz="2400" dirty="0"/>
              <a:t> is an extension of a Markov chain in which the input symbols are not the same as the states.</a:t>
            </a:r>
          </a:p>
          <a:p>
            <a:pPr eaLnBrk="1" hangingPunct="1"/>
            <a:r>
              <a:rPr lang="en-US" altLang="it-IT" sz="2400" dirty="0"/>
              <a:t>This means </a:t>
            </a:r>
            <a:r>
              <a:rPr lang="en-US" altLang="it-IT" sz="2400" dirty="0">
                <a:solidFill>
                  <a:srgbClr val="A50021"/>
                </a:solidFill>
              </a:rPr>
              <a:t>we don</a:t>
            </a:r>
            <a:r>
              <a:rPr lang="en-US" altLang="en-US" sz="2400" dirty="0">
                <a:solidFill>
                  <a:srgbClr val="A50021"/>
                </a:solidFill>
              </a:rPr>
              <a:t>’</a:t>
            </a:r>
            <a:r>
              <a:rPr lang="en-US" altLang="it-IT" sz="2400" dirty="0">
                <a:solidFill>
                  <a:srgbClr val="A50021"/>
                </a:solidFill>
              </a:rPr>
              <a:t>t know which state we are in</a:t>
            </a:r>
            <a:r>
              <a:rPr lang="en-US" altLang="it-IT" sz="24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HMMs for speech: the word “six”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Observed outputs are </a:t>
            </a: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phones</a:t>
            </a:r>
            <a:r>
              <a:rPr lang="en-US" altLang="en-US" dirty="0">
                <a:ea typeface="ＭＳ Ｐゴシック" panose="020B0600070205080204" pitchFamily="34" charset="-128"/>
              </a:rPr>
              <a:t> (speech sound)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Hidden states are phonemes (unit of sound):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Loopbacks because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 a phone is ~100 milliseconds long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An observation of speech every 10 </a:t>
            </a:r>
            <a:r>
              <a:rPr lang="en-US" altLang="en-US" dirty="0" err="1">
                <a:ea typeface="ＭＳ Ｐゴシック" panose="020B0600070205080204" pitchFamily="34" charset="-128"/>
              </a:rPr>
              <a:t>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So each phone repeats ~10 times (simplifying greatly)</a:t>
            </a:r>
          </a:p>
        </p:txBody>
      </p:sp>
      <p:pic>
        <p:nvPicPr>
          <p:cNvPr id="28676" name="Picture 1028" descr="six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91" y="2209800"/>
            <a:ext cx="7424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5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for Speech: Recognizing Digits</a:t>
            </a:r>
          </a:p>
        </p:txBody>
      </p:sp>
      <p:pic>
        <p:nvPicPr>
          <p:cNvPr id="4" name="Picture 4" descr="digith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65532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9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>
            <a:extLst>
              <a:ext uri="{FF2B5EF4-FFF2-40B4-BE49-F238E27FC236}">
                <a16:creationId xmlns:a16="http://schemas.microsoft.com/office/drawing/2014/main" id="{1A7B275F-624E-4ADE-8867-1ECBD4D4E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Hidden Markov Models</a:t>
            </a:r>
          </a:p>
        </p:txBody>
      </p:sp>
      <p:pic>
        <p:nvPicPr>
          <p:cNvPr id="49154" name="Picture 7" descr="un 6.3.jpg">
            <a:extLst>
              <a:ext uri="{FF2B5EF4-FFF2-40B4-BE49-F238E27FC236}">
                <a16:creationId xmlns:a16="http://schemas.microsoft.com/office/drawing/2014/main" id="{92873836-F1EC-4FA9-9848-0E523024D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90487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>
            <a:extLst>
              <a:ext uri="{FF2B5EF4-FFF2-40B4-BE49-F238E27FC236}">
                <a16:creationId xmlns:a16="http://schemas.microsoft.com/office/drawing/2014/main" id="{E099406B-97C5-4608-B402-D0248AECD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Assumptions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AC2DF54A-1251-4099-B3AD-CD07404D1D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b="1"/>
              <a:t>Markov assumption: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i="1"/>
              <a:t>		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 |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 …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 baseline="-25000">
                <a:latin typeface="Times New Roman" panose="02020603050405020304" pitchFamily="18" charset="0"/>
              </a:rPr>
              <a:t>-1</a:t>
            </a:r>
            <a:r>
              <a:rPr lang="en-US" altLang="it-IT">
                <a:latin typeface="Times New Roman" panose="02020603050405020304" pitchFamily="18" charset="0"/>
              </a:rPr>
              <a:t>) =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 |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 baseline="-25000">
                <a:latin typeface="Times New Roman" panose="02020603050405020304" pitchFamily="18" charset="0"/>
              </a:rPr>
              <a:t>-1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/>
          </a:p>
          <a:p>
            <a:pPr eaLnBrk="1" hangingPunct="1"/>
            <a:r>
              <a:rPr lang="en-US" altLang="it-IT" b="1"/>
              <a:t>Output-independence assumption</a:t>
            </a:r>
          </a:p>
        </p:txBody>
      </p:sp>
      <p:graphicFrame>
        <p:nvGraphicFramePr>
          <p:cNvPr id="51203" name="Object 3">
            <a:extLst>
              <a:ext uri="{FF2B5EF4-FFF2-40B4-BE49-F238E27FC236}">
                <a16:creationId xmlns:a16="http://schemas.microsoft.com/office/drawing/2014/main" id="{E385A973-2874-493A-A27B-78B6AAAE7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20281"/>
              </p:ext>
            </p:extLst>
          </p:nvPr>
        </p:nvGraphicFramePr>
        <p:xfrm>
          <a:off x="2608263" y="3505200"/>
          <a:ext cx="34877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Equation" r:id="rId4" imgW="1511300" imgH="203200" progId="Equation.3">
                  <p:embed/>
                </p:oleObj>
              </mc:Choice>
              <mc:Fallback>
                <p:oleObj name="Equation" r:id="rId4" imgW="1511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3505200"/>
                        <a:ext cx="34877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CF9A49B-82E6-4C84-8AD1-A82AB965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Outline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800FDE1-4D20-4840-AB81-7420E1C7F0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0200" y="1371600"/>
            <a:ext cx="7772400" cy="4835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Markov Chains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Hidden Markov Models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Three Algorithms for HMMs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Forward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</a:t>
            </a:r>
            <a:r>
              <a:rPr lang="en-US" dirty="0" err="1">
                <a:ea typeface="ＭＳ Ｐゴシック" charset="0"/>
              </a:rPr>
              <a:t>Viterbi</a:t>
            </a:r>
            <a:r>
              <a:rPr lang="en-US" dirty="0">
                <a:ea typeface="ＭＳ Ｐゴシック" charset="0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Baum-Welch (EM Algorithm)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Applications: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Ice Cream Task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Part of Speech Tagging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257838A-60D6-44C3-87F5-C91CD5C7D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HMM for Ice Cream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30D4847-1333-41BB-A401-4438E9C2E1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You are a climatologist in the year 2799</a:t>
            </a:r>
          </a:p>
          <a:p>
            <a:pPr eaLnBrk="1" hangingPunct="1"/>
            <a:r>
              <a:rPr lang="en-US" altLang="it-IT"/>
              <a:t>Studying global warming</a:t>
            </a:r>
          </a:p>
          <a:p>
            <a:pPr eaLnBrk="1" hangingPunct="1"/>
            <a:r>
              <a:rPr lang="en-US" altLang="it-IT"/>
              <a:t>You can</a:t>
            </a:r>
            <a:r>
              <a:rPr lang="en-US" altLang="en-US"/>
              <a:t>’</a:t>
            </a:r>
            <a:r>
              <a:rPr lang="en-US" altLang="it-IT"/>
              <a:t>t find any records of the weather in Baltimore, MD for summer of 2008</a:t>
            </a:r>
          </a:p>
          <a:p>
            <a:pPr eaLnBrk="1" hangingPunct="1"/>
            <a:r>
              <a:rPr lang="en-US" altLang="it-IT"/>
              <a:t>But you find Jason Eisner</a:t>
            </a:r>
            <a:r>
              <a:rPr lang="en-US" altLang="en-US"/>
              <a:t>’</a:t>
            </a:r>
            <a:r>
              <a:rPr lang="en-US" altLang="it-IT"/>
              <a:t>s diary</a:t>
            </a:r>
          </a:p>
          <a:p>
            <a:pPr eaLnBrk="1" hangingPunct="1"/>
            <a:r>
              <a:rPr lang="en-US" altLang="it-IT"/>
              <a:t>Which lists how many ice-creams Jason ate every date that summer</a:t>
            </a:r>
          </a:p>
          <a:p>
            <a:pPr eaLnBrk="1" hangingPunct="1"/>
            <a:r>
              <a:rPr lang="en-US" altLang="it-IT"/>
              <a:t>Our job: figure out how hot it was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B15DF10-D848-4972-842C-962D92600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Eisner task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5E6B632-10AE-4924-B8F6-7D68EB6D6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Given</a:t>
            </a:r>
          </a:p>
          <a:p>
            <a:pPr lvl="1" eaLnBrk="1" hangingPunct="1"/>
            <a:r>
              <a:rPr lang="en-US" altLang="it-IT"/>
              <a:t>Ice Cream Observation Sequence: 1,2,3,2,2,2,3…</a:t>
            </a:r>
          </a:p>
          <a:p>
            <a:pPr eaLnBrk="1" hangingPunct="1"/>
            <a:r>
              <a:rPr lang="en-US" altLang="it-IT"/>
              <a:t>Produce:</a:t>
            </a:r>
          </a:p>
          <a:p>
            <a:pPr lvl="1" eaLnBrk="1" hangingPunct="1"/>
            <a:r>
              <a:rPr lang="en-US" altLang="it-IT"/>
              <a:t>Weather Sequence: H,C,H,H,H,C…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2484E02-3791-4321-8D97-F32B59BE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HMM for ice cream</a:t>
            </a:r>
          </a:p>
        </p:txBody>
      </p:sp>
      <p:pic>
        <p:nvPicPr>
          <p:cNvPr id="55298" name="Picture 4" descr="hmmweatherg.eps">
            <a:extLst>
              <a:ext uri="{FF2B5EF4-FFF2-40B4-BE49-F238E27FC236}">
                <a16:creationId xmlns:a16="http://schemas.microsoft.com/office/drawing/2014/main" id="{3F0E33C3-5070-46DF-8D17-05EF12CF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828800"/>
            <a:ext cx="83470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69BE9DC-38F8-4158-A1C8-63BAEA8C4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/>
              <a:t>Different types of HMM structure</a:t>
            </a:r>
          </a:p>
        </p:txBody>
      </p:sp>
      <p:sp>
        <p:nvSpPr>
          <p:cNvPr id="57346" name="Rectangle 7">
            <a:extLst>
              <a:ext uri="{FF2B5EF4-FFF2-40B4-BE49-F238E27FC236}">
                <a16:creationId xmlns:a16="http://schemas.microsoft.com/office/drawing/2014/main" id="{650DB598-CAF9-42E2-AFD4-18FE1C32C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793" y="5470525"/>
            <a:ext cx="36134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200"/>
              <a:t>Bakis = left-to-right</a:t>
            </a:r>
          </a:p>
          <a:p>
            <a:pPr eaLnBrk="1" hangingPunct="1"/>
            <a:endParaRPr lang="en-US" altLang="it-IT" sz="1800"/>
          </a:p>
        </p:txBody>
      </p:sp>
      <p:sp>
        <p:nvSpPr>
          <p:cNvPr id="57347" name="Rectangle 8">
            <a:extLst>
              <a:ext uri="{FF2B5EF4-FFF2-40B4-BE49-F238E27FC236}">
                <a16:creationId xmlns:a16="http://schemas.microsoft.com/office/drawing/2014/main" id="{3A6E725A-F709-4938-9733-9C4CC097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924" y="5394326"/>
            <a:ext cx="29402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200"/>
              <a:t>Ergodic = </a:t>
            </a:r>
          </a:p>
          <a:p>
            <a:pPr eaLnBrk="1" hangingPunct="1"/>
            <a:r>
              <a:rPr lang="en-US" altLang="it-IT" sz="3200"/>
              <a:t>fully-connected</a:t>
            </a:r>
          </a:p>
          <a:p>
            <a:pPr eaLnBrk="1" hangingPunct="1"/>
            <a:endParaRPr lang="en-US" altLang="it-IT" sz="1800"/>
          </a:p>
        </p:txBody>
      </p:sp>
      <p:pic>
        <p:nvPicPr>
          <p:cNvPr id="57348" name="Picture 5" descr="bakis.eps">
            <a:extLst>
              <a:ext uri="{FF2B5EF4-FFF2-40B4-BE49-F238E27FC236}">
                <a16:creationId xmlns:a16="http://schemas.microsoft.com/office/drawing/2014/main" id="{48040431-0178-4F64-89BB-D5336DE7C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4" y="1660525"/>
            <a:ext cx="8148637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DEF31D2-261E-49B5-A7B4-783D3845E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Three Basic Problems for HMMs</a:t>
            </a:r>
            <a:endParaRPr lang="en-US" sz="600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2782393-E660-464D-98CD-4E26FE5FC6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it-IT" sz="2400" dirty="0"/>
              <a:t>Problem 1 (</a:t>
            </a:r>
            <a:r>
              <a:rPr lang="en-US" altLang="it-IT" sz="2400" b="1" dirty="0"/>
              <a:t>Evaluation</a:t>
            </a:r>
            <a:r>
              <a:rPr lang="en-US" altLang="it-IT" sz="2400" dirty="0"/>
              <a:t>)</a:t>
            </a:r>
            <a:r>
              <a:rPr lang="en-US" altLang="it-IT" sz="2400" b="1" dirty="0"/>
              <a:t>: </a:t>
            </a:r>
            <a:r>
              <a:rPr lang="en-US" altLang="it-IT" sz="2400" dirty="0"/>
              <a:t>Given the observation sequence </a:t>
            </a:r>
            <a:r>
              <a:rPr lang="en-US" altLang="it-IT" sz="2400" i="1" dirty="0">
                <a:latin typeface="Times New Roman" panose="02020603050405020304" pitchFamily="18" charset="0"/>
              </a:rPr>
              <a:t>O </a:t>
            </a:r>
            <a:r>
              <a:rPr lang="en-US" altLang="it-IT" sz="2400" dirty="0">
                <a:latin typeface="Times New Roman" panose="02020603050405020304" pitchFamily="18" charset="0"/>
              </a:rPr>
              <a:t>= (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2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, and an HMM model 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sym typeface="Symbol" panose="05050102010706020507" pitchFamily="18" charset="2"/>
              </a:rPr>
              <a:t>, </a:t>
            </a:r>
            <a:r>
              <a:rPr lang="en-US" altLang="it-IT" sz="2400" dirty="0">
                <a:solidFill>
                  <a:srgbClr val="A50021"/>
                </a:solidFill>
                <a:sym typeface="Symbol" panose="05050102010706020507" pitchFamily="18" charset="2"/>
              </a:rPr>
              <a:t>how do we efficiently compute 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| )</a:t>
            </a:r>
            <a:r>
              <a:rPr lang="en-US" altLang="it-IT" sz="2400" dirty="0">
                <a:sym typeface="Symbol" panose="05050102010706020507" pitchFamily="18" charset="2"/>
              </a:rPr>
              <a:t>, the probability of the observation sequence, given the model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it-IT" sz="2400" dirty="0">
                <a:sym typeface="Symbol" panose="05050102010706020507" pitchFamily="18" charset="2"/>
              </a:rPr>
              <a:t>Problem 2 (</a:t>
            </a:r>
            <a:r>
              <a:rPr lang="en-US" altLang="it-IT" sz="2400" b="1" dirty="0">
                <a:sym typeface="Symbol" panose="05050102010706020507" pitchFamily="18" charset="2"/>
              </a:rPr>
              <a:t>Decoding</a:t>
            </a:r>
            <a:r>
              <a:rPr lang="en-US" altLang="it-IT" sz="2400" dirty="0">
                <a:sym typeface="Symbol" panose="05050102010706020507" pitchFamily="18" charset="2"/>
              </a:rPr>
              <a:t>)</a:t>
            </a:r>
            <a:r>
              <a:rPr lang="en-US" altLang="it-IT" sz="2400" b="1" dirty="0">
                <a:sym typeface="Symbol" panose="05050102010706020507" pitchFamily="18" charset="2"/>
              </a:rPr>
              <a:t>: </a:t>
            </a:r>
            <a:r>
              <a:rPr lang="en-US" altLang="it-IT" sz="2400" dirty="0">
                <a:sym typeface="Symbol" panose="05050102010706020507" pitchFamily="18" charset="2"/>
              </a:rPr>
              <a:t>Given the observation sequence </a:t>
            </a:r>
            <a:r>
              <a:rPr lang="en-US" altLang="it-IT" sz="2400" i="1" dirty="0">
                <a:latin typeface="Times New Roman" panose="02020603050405020304" pitchFamily="18" charset="0"/>
              </a:rPr>
              <a:t>O </a:t>
            </a:r>
            <a:r>
              <a:rPr lang="en-US" altLang="it-IT" sz="2400" dirty="0">
                <a:latin typeface="Times New Roman" panose="02020603050405020304" pitchFamily="18" charset="0"/>
              </a:rPr>
              <a:t>= (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2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, and an HMM model 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sym typeface="Symbol" panose="05050102010706020507" pitchFamily="18" charset="2"/>
              </a:rPr>
              <a:t>, </a:t>
            </a:r>
            <a:r>
              <a:rPr lang="en-US" altLang="it-IT" sz="2400" dirty="0">
                <a:solidFill>
                  <a:srgbClr val="A50021"/>
                </a:solidFill>
                <a:sym typeface="Symbol" panose="05050102010706020507" pitchFamily="18" charset="2"/>
              </a:rPr>
              <a:t>how do we choose a corresponding state sequence 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 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= 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i="1" baseline="-250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 that is optimal in some sense (i.e., best explains the observations)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it-IT" sz="2400" dirty="0"/>
              <a:t>Problem 3 (</a:t>
            </a:r>
            <a:r>
              <a:rPr lang="en-US" altLang="it-IT" sz="2400" b="1" dirty="0"/>
              <a:t>Learning): </a:t>
            </a:r>
            <a:r>
              <a:rPr lang="en-US" altLang="it-IT" sz="2400" dirty="0">
                <a:solidFill>
                  <a:srgbClr val="A50021"/>
                </a:solidFill>
              </a:rPr>
              <a:t>How do we adjust the model parameters 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400" dirty="0">
                <a:sym typeface="Symbol" panose="05050102010706020507" pitchFamily="18" charset="2"/>
              </a:rPr>
              <a:t>to maximize 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| )</a:t>
            </a:r>
            <a:r>
              <a:rPr lang="en-US" altLang="it-IT" sz="2400" dirty="0">
                <a:sym typeface="Symbol" panose="05050102010706020507" pitchFamily="18" charset="2"/>
              </a:rPr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FBD1A48E-D7A7-4BB9-9869-602DECD1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499" y="1695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EA3A2FC-69DD-4EBE-81FA-E24E9BF44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sz="4000"/>
              <a:t>Problem 1: computing the observation likelihood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19F44C86-50B8-49AD-A160-811687975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b="1" dirty="0"/>
              <a:t>Computing Likelihood</a:t>
            </a:r>
            <a:r>
              <a:rPr lang="en-US" altLang="it-IT" dirty="0"/>
              <a:t>: Given an HMM </a:t>
            </a:r>
            <a:r>
              <a:rPr lang="en-US" altLang="it-IT" dirty="0">
                <a:latin typeface="Symbol" panose="05050102010706020507" pitchFamily="18" charset="2"/>
              </a:rPr>
              <a:t>l</a:t>
            </a:r>
            <a:r>
              <a:rPr lang="en-US" altLang="it-IT" dirty="0">
                <a:latin typeface="+mj-lt"/>
              </a:rPr>
              <a:t> = (</a:t>
            </a:r>
            <a:r>
              <a:rPr lang="en-US" altLang="it-IT" i="1" dirty="0">
                <a:latin typeface="+mj-lt"/>
              </a:rPr>
              <a:t>A</a:t>
            </a:r>
            <a:r>
              <a:rPr lang="en-US" altLang="it-IT" dirty="0">
                <a:latin typeface="+mj-lt"/>
              </a:rPr>
              <a:t>, </a:t>
            </a:r>
            <a:r>
              <a:rPr lang="en-US" altLang="it-IT" i="1" dirty="0">
                <a:latin typeface="+mj-lt"/>
              </a:rPr>
              <a:t>B</a:t>
            </a:r>
            <a:r>
              <a:rPr lang="en-US" altLang="it-IT" dirty="0">
                <a:latin typeface="+mj-lt"/>
              </a:rPr>
              <a:t>)</a:t>
            </a:r>
            <a:r>
              <a:rPr lang="en-US" altLang="it-IT" dirty="0"/>
              <a:t> and an observation sequence </a:t>
            </a:r>
            <a:r>
              <a:rPr lang="en-US" altLang="it-IT" i="1" dirty="0">
                <a:latin typeface="+mj-lt"/>
              </a:rPr>
              <a:t>O</a:t>
            </a:r>
            <a:r>
              <a:rPr lang="en-US" altLang="it-IT" dirty="0"/>
              <a:t>, determine the likelihood </a:t>
            </a:r>
            <a:r>
              <a:rPr lang="en-US" altLang="it-IT" dirty="0">
                <a:latin typeface="+mj-lt"/>
              </a:rPr>
              <a:t>P(</a:t>
            </a:r>
            <a:r>
              <a:rPr lang="en-US" altLang="it-IT" i="1" dirty="0">
                <a:latin typeface="+mj-lt"/>
              </a:rPr>
              <a:t>O</a:t>
            </a:r>
            <a:r>
              <a:rPr lang="en-US" altLang="it-IT" dirty="0">
                <a:latin typeface="+mj-lt"/>
              </a:rPr>
              <a:t>, </a:t>
            </a:r>
            <a:r>
              <a:rPr lang="en-US" altLang="it-IT" dirty="0">
                <a:latin typeface="Symbol" panose="05050102010706020507" pitchFamily="18" charset="2"/>
              </a:rPr>
              <a:t>l</a:t>
            </a:r>
            <a:r>
              <a:rPr lang="en-US" altLang="it-IT" dirty="0">
                <a:latin typeface="+mj-lt"/>
              </a:rPr>
              <a:t>)</a:t>
            </a:r>
            <a:r>
              <a:rPr lang="en-US" altLang="it-IT" dirty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it-IT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dirty="0"/>
              <a:t>Given the following HMM:</a:t>
            </a:r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dirty="0"/>
              <a:t>How likely is the sequence 3 1 3?</a:t>
            </a:r>
          </a:p>
        </p:txBody>
      </p:sp>
      <p:pic>
        <p:nvPicPr>
          <p:cNvPr id="61445" name="Picture 7" descr="hmmweatherg.eps">
            <a:extLst>
              <a:ext uri="{FF2B5EF4-FFF2-40B4-BE49-F238E27FC236}">
                <a16:creationId xmlns:a16="http://schemas.microsoft.com/office/drawing/2014/main" id="{1BBCC232-44ED-4107-AC65-131054AF0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43214"/>
            <a:ext cx="67056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6F8D3D4-3066-4678-917C-B53F7412F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/>
              <a:t>How to compute likelihood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A5D4084-EA7D-4C3D-9636-DED7944B0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For a Markov chain, we just follow the states 3 1 3 and multiply the probabilities</a:t>
            </a:r>
          </a:p>
          <a:p>
            <a:pPr eaLnBrk="1" hangingPunct="1"/>
            <a:r>
              <a:rPr lang="en-US" altLang="it-IT" dirty="0"/>
              <a:t>But for an HMM, we don</a:t>
            </a:r>
            <a:r>
              <a:rPr lang="ja-JP" altLang="en-US"/>
              <a:t>’</a:t>
            </a:r>
            <a:r>
              <a:rPr lang="en-US" altLang="ja-JP" dirty="0"/>
              <a:t>t know what the states are!</a:t>
            </a:r>
          </a:p>
          <a:p>
            <a:pPr eaLnBrk="1" hangingPunct="1"/>
            <a:r>
              <a:rPr lang="en-US" altLang="it-IT" dirty="0"/>
              <a:t>So let</a:t>
            </a:r>
            <a:r>
              <a:rPr lang="ja-JP" altLang="en-US"/>
              <a:t>’</a:t>
            </a:r>
            <a:r>
              <a:rPr lang="en-US" altLang="ja-JP" dirty="0"/>
              <a:t>s start with a simpler situation.</a:t>
            </a:r>
          </a:p>
          <a:p>
            <a:pPr eaLnBrk="1" hangingPunct="1"/>
            <a:r>
              <a:rPr lang="en-US" altLang="it-IT" dirty="0"/>
              <a:t>Computing the observation likelihood for a </a:t>
            </a:r>
            <a:r>
              <a:rPr lang="en-US" altLang="it-IT" b="1" dirty="0"/>
              <a:t>given</a:t>
            </a:r>
            <a:r>
              <a:rPr lang="en-US" altLang="it-IT" dirty="0"/>
              <a:t> hidden state sequence</a:t>
            </a:r>
          </a:p>
          <a:p>
            <a:pPr lvl="1" eaLnBrk="1" hangingPunct="1"/>
            <a:r>
              <a:rPr lang="en-US" altLang="it-IT" dirty="0"/>
              <a:t>Suppose we knew the weather and wanted to predict how much ice cream Jason would eat.</a:t>
            </a:r>
          </a:p>
          <a:p>
            <a:pPr lvl="1" eaLnBrk="1" hangingPunct="1"/>
            <a:r>
              <a:rPr lang="en-US" altLang="it-IT" dirty="0"/>
              <a:t>i.e. 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( 3 1 3 | H H C)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B1E5A07-B428-468D-B0CB-C4669D2A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776" y="0"/>
            <a:ext cx="10436224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4000"/>
              <a:t>Computing likelihood of 3 1 3 given hidden state sequence</a:t>
            </a:r>
          </a:p>
        </p:txBody>
      </p:sp>
      <p:pic>
        <p:nvPicPr>
          <p:cNvPr id="65538" name="Picture 7" descr="hmm1">
            <a:extLst>
              <a:ext uri="{FF2B5EF4-FFF2-40B4-BE49-F238E27FC236}">
                <a16:creationId xmlns:a16="http://schemas.microsoft.com/office/drawing/2014/main" id="{17FD4581-0FAF-410B-8DA0-2562E7BA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76401"/>
            <a:ext cx="38068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8" descr="hmm2">
            <a:extLst>
              <a:ext uri="{FF2B5EF4-FFF2-40B4-BE49-F238E27FC236}">
                <a16:creationId xmlns:a16="http://schemas.microsoft.com/office/drawing/2014/main" id="{AA5B83E7-16EF-49E9-B278-7E3C7A12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3200400"/>
            <a:ext cx="883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9" descr="hmmforwardfig0.eps">
            <a:extLst>
              <a:ext uri="{FF2B5EF4-FFF2-40B4-BE49-F238E27FC236}">
                <a16:creationId xmlns:a16="http://schemas.microsoft.com/office/drawing/2014/main" id="{4CE035DD-E20B-4F57-894A-BE065926E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241800"/>
            <a:ext cx="3403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266D305-28E8-4872-B315-AAD155CE6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-1"/>
            <a:ext cx="10515600" cy="7620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4000" dirty="0"/>
              <a:t>Computing joint probability of  observation and state sequence</a:t>
            </a:r>
          </a:p>
        </p:txBody>
      </p:sp>
      <p:pic>
        <p:nvPicPr>
          <p:cNvPr id="67586" name="Picture 6" descr="hmmforwardfig1">
            <a:extLst>
              <a:ext uri="{FF2B5EF4-FFF2-40B4-BE49-F238E27FC236}">
                <a16:creationId xmlns:a16="http://schemas.microsoft.com/office/drawing/2014/main" id="{E022094E-FFE4-47DD-9DCE-282069A2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191000"/>
            <a:ext cx="3694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8" descr="eq1.tiff">
            <a:extLst>
              <a:ext uri="{FF2B5EF4-FFF2-40B4-BE49-F238E27FC236}">
                <a16:creationId xmlns:a16="http://schemas.microsoft.com/office/drawing/2014/main" id="{781FE96B-47F8-4AC4-BA69-4D1CBAC7C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7"/>
          <a:stretch>
            <a:fillRect/>
          </a:stretch>
        </p:blipFill>
        <p:spPr bwMode="auto">
          <a:xfrm>
            <a:off x="1524000" y="15240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 descr="eq2.tiff">
            <a:extLst>
              <a:ext uri="{FF2B5EF4-FFF2-40B4-BE49-F238E27FC236}">
                <a16:creationId xmlns:a16="http://schemas.microsoft.com/office/drawing/2014/main" id="{7E526B48-9FA3-4C6D-9A2E-1EBC5AB9D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4550DC7-5F46-41F5-9DF0-0F0DC5765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Computing total likelihood of 3 1 3</a:t>
            </a:r>
          </a:p>
        </p:txBody>
      </p:sp>
      <p:sp>
        <p:nvSpPr>
          <p:cNvPr id="1050627" name="Rectangle 3">
            <a:extLst>
              <a:ext uri="{FF2B5EF4-FFF2-40B4-BE49-F238E27FC236}">
                <a16:creationId xmlns:a16="http://schemas.microsoft.com/office/drawing/2014/main" id="{B914435B-133F-421D-B9D4-A3CC0A492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2400" dirty="0"/>
              <a:t>We would need to sum 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 dirty="0"/>
              <a:t>Hot hot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 dirty="0"/>
              <a:t>Hot hot 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 dirty="0"/>
              <a:t>Hot cold 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 dirty="0"/>
              <a:t>….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sz="2000" dirty="0"/>
          </a:p>
          <a:p>
            <a:pPr eaLnBrk="1" hangingPunct="1">
              <a:lnSpc>
                <a:spcPct val="90000"/>
              </a:lnSpc>
            </a:pPr>
            <a:r>
              <a:rPr lang="en-US" altLang="it-IT" sz="2400" dirty="0"/>
              <a:t>How many possible hidden state sequences are there for this sequence?</a:t>
            </a:r>
          </a:p>
          <a:p>
            <a:pPr eaLnBrk="1" hangingPunct="1">
              <a:lnSpc>
                <a:spcPct val="90000"/>
              </a:lnSpc>
            </a:pPr>
            <a:endParaRPr lang="en-US" altLang="it-IT" sz="2400" dirty="0"/>
          </a:p>
          <a:p>
            <a:pPr eaLnBrk="1" hangingPunct="1">
              <a:lnSpc>
                <a:spcPct val="90000"/>
              </a:lnSpc>
            </a:pPr>
            <a:r>
              <a:rPr lang="en-US" altLang="it-IT" sz="2400" dirty="0"/>
              <a:t>How about in general for an HMM with </a:t>
            </a:r>
            <a:r>
              <a:rPr lang="en-US" altLang="it-IT" sz="2400" i="1" dirty="0">
                <a:latin typeface="Times New Roman" panose="02020603050405020304" pitchFamily="18" charset="0"/>
              </a:rPr>
              <a:t>N</a:t>
            </a:r>
            <a:r>
              <a:rPr lang="en-US" altLang="it-IT" sz="2400" dirty="0"/>
              <a:t> hidden states and a sequence of </a:t>
            </a:r>
            <a:r>
              <a:rPr lang="en-US" altLang="it-IT" sz="2400" i="1" dirty="0">
                <a:latin typeface="Times New Roman" panose="02020603050405020304" pitchFamily="18" charset="0"/>
              </a:rPr>
              <a:t>T</a:t>
            </a:r>
            <a:r>
              <a:rPr lang="en-US" altLang="it-IT" sz="2400" dirty="0"/>
              <a:t> observations?</a:t>
            </a:r>
          </a:p>
          <a:p>
            <a:pPr marL="357187" lvl="1" indent="0" eaLnBrk="1" hangingPunct="1">
              <a:lnSpc>
                <a:spcPct val="90000"/>
              </a:lnSpc>
              <a:buNone/>
            </a:pPr>
            <a:r>
              <a:rPr lang="en-US" altLang="it-IT" sz="2000" i="1" dirty="0">
                <a:latin typeface="Times New Roman" panose="02020603050405020304" pitchFamily="18" charset="0"/>
              </a:rPr>
              <a:t>N</a:t>
            </a:r>
            <a:r>
              <a:rPr lang="en-US" altLang="it-IT" sz="2000" i="1" baseline="30000" dirty="0"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400" dirty="0"/>
              <a:t>So we can</a:t>
            </a:r>
            <a:r>
              <a:rPr lang="ja-JP" altLang="en-US" sz="2400"/>
              <a:t>’</a:t>
            </a:r>
            <a:r>
              <a:rPr lang="en-US" altLang="ja-JP" sz="2400" dirty="0"/>
              <a:t>t just do separate computation for each hidden state sequence.</a:t>
            </a:r>
            <a:endParaRPr lang="en-US" altLang="it-IT" sz="2400" dirty="0"/>
          </a:p>
        </p:txBody>
      </p:sp>
      <p:pic>
        <p:nvPicPr>
          <p:cNvPr id="69635" name="Picture 4" descr="hmm4">
            <a:extLst>
              <a:ext uri="{FF2B5EF4-FFF2-40B4-BE49-F238E27FC236}">
                <a16:creationId xmlns:a16="http://schemas.microsoft.com/office/drawing/2014/main" id="{4BA01F56-4C0D-451B-91DF-2DF4E090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82" y="1219200"/>
            <a:ext cx="400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629" name="Picture 5" descr="hmm5">
            <a:extLst>
              <a:ext uri="{FF2B5EF4-FFF2-40B4-BE49-F238E27FC236}">
                <a16:creationId xmlns:a16="http://schemas.microsoft.com/office/drawing/2014/main" id="{EDF0A2E5-A930-431D-A3C8-7670C668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3762377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85296CE-F38F-4B26-82DB-8B0246AAD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Definitions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396C909-A109-4947-BB4F-829E9ED4281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66930" y="1219200"/>
            <a:ext cx="8596269" cy="5314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it-IT" dirty="0"/>
              <a:t>A </a:t>
            </a:r>
            <a:r>
              <a:rPr lang="en-US" altLang="it-IT" dirty="0">
                <a:solidFill>
                  <a:srgbClr val="A50021"/>
                </a:solidFill>
              </a:rPr>
              <a:t>Markov Chain (or Observable Markov Model)</a:t>
            </a:r>
            <a:r>
              <a:rPr lang="en-US" altLang="it-IT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is a </a:t>
            </a:r>
            <a:r>
              <a:rPr lang="en-US" dirty="0">
                <a:hlinkClick r:id="rId3" tooltip="Stochastic model"/>
              </a:rPr>
              <a:t>stochastic model</a:t>
            </a:r>
            <a:r>
              <a:rPr lang="en-US" dirty="0"/>
              <a:t> describing a sequence of possible events in which the probability of each event depends only on the state attained in the previous event </a:t>
            </a:r>
          </a:p>
          <a:p>
            <a:pPr>
              <a:lnSpc>
                <a:spcPct val="80000"/>
              </a:lnSpc>
            </a:pPr>
            <a:r>
              <a:rPr lang="en-US" dirty="0"/>
              <a:t>A Markov Chain can be represented by a transition diagram, where: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Each arc is labeled by a transition probability </a:t>
            </a:r>
            <a:endParaRPr lang="en-US" altLang="it-IT" dirty="0"/>
          </a:p>
          <a:p>
            <a:pPr lvl="1">
              <a:lnSpc>
                <a:spcPct val="80000"/>
              </a:lnSpc>
            </a:pPr>
            <a:r>
              <a:rPr lang="en-US" altLang="it-IT" dirty="0"/>
              <a:t>The sum of the probabilities leaving any arc must sum to one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F874175-D034-4A0F-879A-A21104599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Instead: the Forward algorithm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EBEC233-85A2-4586-B906-F4D327FF6A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 kind of </a:t>
            </a:r>
            <a:r>
              <a:rPr lang="en-US" b="1" dirty="0">
                <a:ea typeface="+mn-ea"/>
                <a:cs typeface="+mn-cs"/>
              </a:rPr>
              <a:t>dynamic programming</a:t>
            </a:r>
            <a:r>
              <a:rPr lang="en-US" dirty="0">
                <a:ea typeface="+mn-ea"/>
                <a:cs typeface="+mn-cs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Just like Minimum Edit Distance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Uses a table to store intermediate values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Idea: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Compute the likelihood of the observation sequence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By summing over all possible hidden state sequences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But doing this efficiently 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charset="0"/>
              </a:rPr>
              <a:t>By folding all the sequences into a single </a:t>
            </a:r>
            <a:r>
              <a:rPr lang="en-US" b="1" dirty="0">
                <a:ea typeface="ＭＳ Ｐゴシック" charset="0"/>
              </a:rPr>
              <a:t>trellis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0F5AE014-B08E-4A5D-A175-EEFCA2B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The forward algorithm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E22A5AB-7ED6-47DF-9201-9D43613E3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The goal of the forward algorithm is to compute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 sz="3600" i="1" dirty="0">
                <a:latin typeface="Times New Roman" panose="02020603050405020304" pitchFamily="18" charset="0"/>
              </a:rPr>
              <a:t>P</a:t>
            </a:r>
            <a:r>
              <a:rPr lang="en-US" altLang="it-IT" sz="3600" dirty="0">
                <a:latin typeface="Times New Roman" panose="02020603050405020304" pitchFamily="18" charset="0"/>
              </a:rPr>
              <a:t>(</a:t>
            </a:r>
            <a:r>
              <a:rPr lang="en-US" altLang="it-IT" sz="3600" i="1" dirty="0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3600" dirty="0">
                <a:latin typeface="Times New Roman" panose="02020603050405020304" pitchFamily="18" charset="0"/>
              </a:rPr>
              <a:t>, </a:t>
            </a:r>
            <a:r>
              <a:rPr lang="en-US" altLang="it-IT" sz="3600" i="1" dirty="0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3600" dirty="0">
                <a:latin typeface="Times New Roman" panose="02020603050405020304" pitchFamily="18" charset="0"/>
              </a:rPr>
              <a:t> … </a:t>
            </a:r>
            <a:r>
              <a:rPr lang="en-US" altLang="it-IT" sz="36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36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3600" dirty="0">
                <a:latin typeface="Times New Roman" panose="02020603050405020304" pitchFamily="18" charset="0"/>
              </a:rPr>
              <a:t>, </a:t>
            </a:r>
            <a:r>
              <a:rPr lang="en-US" altLang="it-IT" sz="3600" i="1" dirty="0" err="1">
                <a:latin typeface="Times New Roman" panose="02020603050405020304" pitchFamily="18" charset="0"/>
              </a:rPr>
              <a:t>q</a:t>
            </a:r>
            <a:r>
              <a:rPr lang="en-US" altLang="it-IT" sz="36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3600" dirty="0">
                <a:latin typeface="Times New Roman" panose="02020603050405020304" pitchFamily="18" charset="0"/>
              </a:rPr>
              <a:t> = </a:t>
            </a:r>
            <a:r>
              <a:rPr lang="en-US" altLang="it-IT" sz="3600" i="1" dirty="0" err="1">
                <a:latin typeface="Times New Roman" panose="02020603050405020304" pitchFamily="18" charset="0"/>
              </a:rPr>
              <a:t>q</a:t>
            </a:r>
            <a:r>
              <a:rPr lang="en-US" altLang="it-IT" sz="3600" i="1" baseline="-25000" dirty="0" err="1">
                <a:latin typeface="Times New Roman" panose="02020603050405020304" pitchFamily="18" charset="0"/>
              </a:rPr>
              <a:t>F</a:t>
            </a:r>
            <a:r>
              <a:rPr lang="en-US" altLang="it-IT" sz="3600" dirty="0">
                <a:latin typeface="Times New Roman" panose="02020603050405020304" pitchFamily="18" charset="0"/>
              </a:rPr>
              <a:t> | </a:t>
            </a:r>
            <a:r>
              <a:rPr lang="en-US" altLang="it-IT" sz="3600" dirty="0">
                <a:latin typeface="Symbol" panose="05050102010706020507" pitchFamily="18" charset="2"/>
              </a:rPr>
              <a:t>l</a:t>
            </a:r>
            <a:r>
              <a:rPr lang="en-US" altLang="it-IT" sz="3600" dirty="0">
                <a:latin typeface="Times New Roman" panose="02020603050405020304" pitchFamily="18" charset="0"/>
              </a:rPr>
              <a:t>)</a:t>
            </a:r>
            <a:endParaRPr lang="en-US" altLang="it-IT" dirty="0"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it-IT" dirty="0"/>
          </a:p>
          <a:p>
            <a:pPr eaLnBrk="1" hangingPunct="1"/>
            <a:r>
              <a:rPr lang="en-US" altLang="it-IT" dirty="0"/>
              <a:t>We</a:t>
            </a:r>
            <a:r>
              <a:rPr lang="ja-JP" altLang="en-US" dirty="0"/>
              <a:t>’</a:t>
            </a:r>
            <a:r>
              <a:rPr lang="en-US" altLang="ja-JP" dirty="0" err="1"/>
              <a:t>ll</a:t>
            </a:r>
            <a:r>
              <a:rPr lang="en-US" altLang="ja-JP" dirty="0"/>
              <a:t> do this by recursion</a:t>
            </a:r>
          </a:p>
          <a:p>
            <a:pPr lvl="1" eaLnBrk="1" hangingPunct="1"/>
            <a:endParaRPr lang="en-US" alt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031BCE6-7C07-4DDD-8734-B08FE4F5B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The forward algorithm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5626FFC-9CDE-4331-B731-1553630FF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Each cell of the forward algorithm trellis </a:t>
            </a:r>
            <a:r>
              <a:rPr lang="en-US" altLang="it-IT" dirty="0">
                <a:latin typeface="Symbol" panose="05050102010706020507" pitchFamily="18" charset="2"/>
              </a:rPr>
              <a:t>a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j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it-IT" dirty="0"/>
              <a:t>Represents the probability of being in state </a:t>
            </a:r>
            <a:r>
              <a:rPr lang="en-US" altLang="it-IT" i="1" dirty="0">
                <a:latin typeface="Times New Roman" panose="02020603050405020304" pitchFamily="18" charset="0"/>
              </a:rPr>
              <a:t>j</a:t>
            </a:r>
          </a:p>
          <a:p>
            <a:pPr lvl="1" eaLnBrk="1" hangingPunct="1"/>
            <a:r>
              <a:rPr lang="en-US" altLang="it-IT" dirty="0"/>
              <a:t>After seeing the first </a:t>
            </a:r>
            <a:r>
              <a:rPr lang="en-US" altLang="it-IT" i="1" dirty="0">
                <a:latin typeface="Times New Roman" panose="02020603050405020304" pitchFamily="18" charset="0"/>
              </a:rPr>
              <a:t>t</a:t>
            </a:r>
            <a:r>
              <a:rPr lang="en-US" altLang="it-IT" dirty="0"/>
              <a:t> observations</a:t>
            </a:r>
          </a:p>
          <a:p>
            <a:pPr lvl="1" eaLnBrk="1" hangingPunct="1"/>
            <a:r>
              <a:rPr lang="en-US" altLang="it-IT" dirty="0"/>
              <a:t>Given the automaton</a:t>
            </a:r>
          </a:p>
          <a:p>
            <a:pPr eaLnBrk="1" hangingPunct="1"/>
            <a:r>
              <a:rPr lang="en-US" altLang="it-IT" dirty="0"/>
              <a:t>Each cell thus expresses the following probability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 dirty="0"/>
              <a:t>	</a:t>
            </a:r>
            <a:r>
              <a:rPr lang="en-US" altLang="it-IT" dirty="0">
                <a:latin typeface="Symbol" panose="05050102010706020507" pitchFamily="18" charset="2"/>
              </a:rPr>
              <a:t> </a:t>
            </a:r>
            <a:r>
              <a:rPr lang="en-US" altLang="it-IT" sz="3600" dirty="0">
                <a:latin typeface="Symbol" panose="05050102010706020507" pitchFamily="18" charset="2"/>
              </a:rPr>
              <a:t>a</a:t>
            </a:r>
            <a:r>
              <a:rPr lang="en-US" altLang="it-IT" sz="3600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sz="3600" dirty="0">
                <a:latin typeface="Times New Roman" panose="02020603050405020304" pitchFamily="18" charset="0"/>
              </a:rPr>
              <a:t>(</a:t>
            </a:r>
            <a:r>
              <a:rPr lang="en-US" altLang="it-IT" sz="3600" i="1" dirty="0">
                <a:latin typeface="Times New Roman" panose="02020603050405020304" pitchFamily="18" charset="0"/>
              </a:rPr>
              <a:t>j</a:t>
            </a:r>
            <a:r>
              <a:rPr lang="en-US" altLang="it-IT" sz="3600" dirty="0">
                <a:latin typeface="Times New Roman" panose="02020603050405020304" pitchFamily="18" charset="0"/>
              </a:rPr>
              <a:t>) = </a:t>
            </a:r>
            <a:r>
              <a:rPr lang="en-US" altLang="it-IT" sz="3600" i="1" dirty="0">
                <a:latin typeface="Times New Roman" panose="02020603050405020304" pitchFamily="18" charset="0"/>
              </a:rPr>
              <a:t>P</a:t>
            </a:r>
            <a:r>
              <a:rPr lang="en-US" altLang="it-IT" sz="3600" dirty="0">
                <a:latin typeface="Times New Roman" panose="02020603050405020304" pitchFamily="18" charset="0"/>
              </a:rPr>
              <a:t>(</a:t>
            </a:r>
            <a:r>
              <a:rPr lang="en-US" altLang="it-IT" sz="3600" i="1" dirty="0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3600" dirty="0">
                <a:latin typeface="Times New Roman" panose="02020603050405020304" pitchFamily="18" charset="0"/>
              </a:rPr>
              <a:t>, </a:t>
            </a:r>
            <a:r>
              <a:rPr lang="en-US" altLang="it-IT" sz="3600" i="1" dirty="0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3600" dirty="0">
                <a:latin typeface="Times New Roman" panose="02020603050405020304" pitchFamily="18" charset="0"/>
              </a:rPr>
              <a:t> … </a:t>
            </a:r>
            <a:r>
              <a:rPr lang="en-US" altLang="it-IT" sz="36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36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3600" dirty="0">
                <a:latin typeface="Times New Roman" panose="02020603050405020304" pitchFamily="18" charset="0"/>
              </a:rPr>
              <a:t>, </a:t>
            </a:r>
            <a:r>
              <a:rPr lang="en-US" altLang="it-IT" sz="3600" i="1" dirty="0">
                <a:latin typeface="Times New Roman" panose="02020603050405020304" pitchFamily="18" charset="0"/>
              </a:rPr>
              <a:t>q</a:t>
            </a:r>
            <a:r>
              <a:rPr lang="en-US" altLang="it-IT" sz="3600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sz="3600" dirty="0">
                <a:latin typeface="Times New Roman" panose="02020603050405020304" pitchFamily="18" charset="0"/>
              </a:rPr>
              <a:t> = </a:t>
            </a:r>
            <a:r>
              <a:rPr lang="en-US" altLang="it-IT" sz="3600" i="1" dirty="0">
                <a:latin typeface="Times New Roman" panose="02020603050405020304" pitchFamily="18" charset="0"/>
              </a:rPr>
              <a:t>j</a:t>
            </a:r>
            <a:r>
              <a:rPr lang="en-US" altLang="it-IT" sz="3600" dirty="0">
                <a:latin typeface="Times New Roman" panose="02020603050405020304" pitchFamily="18" charset="0"/>
              </a:rPr>
              <a:t> | </a:t>
            </a:r>
            <a:r>
              <a:rPr lang="en-US" altLang="it-IT" sz="3600" dirty="0">
                <a:latin typeface="Symbol" panose="05050102010706020507" pitchFamily="18" charset="2"/>
              </a:rPr>
              <a:t>l</a:t>
            </a:r>
            <a:r>
              <a:rPr lang="en-US" altLang="it-IT" sz="3600" dirty="0">
                <a:latin typeface="Times New Roman" panose="02020603050405020304" pitchFamily="18" charset="0"/>
              </a:rPr>
              <a:t>)</a:t>
            </a:r>
            <a:endParaRPr lang="en-US" altLang="it-IT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it-IT" dirty="0"/>
          </a:p>
          <a:p>
            <a:pPr lvl="1" eaLnBrk="1" hangingPunct="1"/>
            <a:endParaRPr lang="en-US" alt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3A2C471-9088-429F-B160-21F10832B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Recursion</a:t>
            </a:r>
          </a:p>
        </p:txBody>
      </p:sp>
      <p:pic>
        <p:nvPicPr>
          <p:cNvPr id="77826" name="Picture 4" descr="for">
            <a:extLst>
              <a:ext uri="{FF2B5EF4-FFF2-40B4-BE49-F238E27FC236}">
                <a16:creationId xmlns:a16="http://schemas.microsoft.com/office/drawing/2014/main" id="{6F27F62C-456D-462E-9B4C-EE1DA69D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3" y="1371600"/>
            <a:ext cx="8382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7ACD491-56B2-468A-9B86-2E6135028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Trellis</a:t>
            </a:r>
          </a:p>
        </p:txBody>
      </p:sp>
      <p:pic>
        <p:nvPicPr>
          <p:cNvPr id="79874" name="Picture 5" descr="flatticehmm.eps">
            <a:extLst>
              <a:ext uri="{FF2B5EF4-FFF2-40B4-BE49-F238E27FC236}">
                <a16:creationId xmlns:a16="http://schemas.microsoft.com/office/drawing/2014/main" id="{86386FA5-3C10-4D05-A18D-0F4CD5C53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763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A74F20A-5720-4359-B84F-52C3007A4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it-IT" dirty="0"/>
              <a:t>We update each cell</a:t>
            </a:r>
          </a:p>
        </p:txBody>
      </p:sp>
      <p:pic>
        <p:nvPicPr>
          <p:cNvPr id="81922" name="Picture 6" descr="rabiner1.eps">
            <a:extLst>
              <a:ext uri="{FF2B5EF4-FFF2-40B4-BE49-F238E27FC236}">
                <a16:creationId xmlns:a16="http://schemas.microsoft.com/office/drawing/2014/main" id="{151BB99E-F700-4833-A2A4-AE5E3AAFB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55619"/>
            <a:ext cx="6629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7" descr="un 6.6.jpg">
            <a:extLst>
              <a:ext uri="{FF2B5EF4-FFF2-40B4-BE49-F238E27FC236}">
                <a16:creationId xmlns:a16="http://schemas.microsoft.com/office/drawing/2014/main" id="{4CB18371-45E9-440B-8E45-453A3509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2600"/>
            <a:ext cx="7924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AFE5773-5953-450A-95BA-B31823909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Algorithm</a:t>
            </a:r>
          </a:p>
        </p:txBody>
      </p:sp>
      <p:pic>
        <p:nvPicPr>
          <p:cNvPr id="83970" name="Picture 5" descr="fig 6.9.jpg">
            <a:extLst>
              <a:ext uri="{FF2B5EF4-FFF2-40B4-BE49-F238E27FC236}">
                <a16:creationId xmlns:a16="http://schemas.microsoft.com/office/drawing/2014/main" id="{0EABA4A2-50EF-451D-B9BF-7899F2180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300956"/>
            <a:ext cx="91440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883B766-B369-4523-85D6-69CA5AFF6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Decoding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BF0481D-1CD0-4975-9FBC-7E773D053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dirty="0"/>
              <a:t>Given an observation sequence</a:t>
            </a:r>
          </a:p>
          <a:p>
            <a:pPr lvl="1" eaLnBrk="1" hangingPunct="1"/>
            <a:r>
              <a:rPr lang="en-US" altLang="it-IT" dirty="0"/>
              <a:t>3 1 3</a:t>
            </a:r>
          </a:p>
          <a:p>
            <a:pPr eaLnBrk="1" hangingPunct="1"/>
            <a:r>
              <a:rPr lang="en-US" altLang="it-IT" dirty="0"/>
              <a:t>and an HMM</a:t>
            </a:r>
          </a:p>
          <a:p>
            <a:pPr eaLnBrk="1" hangingPunct="1"/>
            <a:r>
              <a:rPr lang="en-US" altLang="it-IT" dirty="0"/>
              <a:t>The task of the </a:t>
            </a:r>
            <a:r>
              <a:rPr lang="en-US" altLang="it-IT" b="1" dirty="0"/>
              <a:t>decoder</a:t>
            </a:r>
          </a:p>
          <a:p>
            <a:pPr lvl="1" eaLnBrk="1" hangingPunct="1"/>
            <a:r>
              <a:rPr lang="en-US" altLang="it-IT" dirty="0"/>
              <a:t>To find the best </a:t>
            </a:r>
            <a:r>
              <a:rPr lang="en-US" altLang="it-IT" b="1" dirty="0"/>
              <a:t>hidden</a:t>
            </a:r>
            <a:r>
              <a:rPr lang="en-US" altLang="it-IT" dirty="0"/>
              <a:t> state sequence</a:t>
            </a:r>
          </a:p>
          <a:p>
            <a:pPr eaLnBrk="1" hangingPunct="1"/>
            <a:r>
              <a:rPr lang="en-US" altLang="it-IT" dirty="0">
                <a:sym typeface="Symbol" panose="05050102010706020507" pitchFamily="18" charset="2"/>
              </a:rPr>
              <a:t>Given the observation sequence </a:t>
            </a:r>
            <a:r>
              <a:rPr lang="en-US" altLang="it-IT" i="1" dirty="0">
                <a:latin typeface="Times New Roman" panose="02020603050405020304" pitchFamily="18" charset="0"/>
              </a:rPr>
              <a:t>O </a:t>
            </a:r>
            <a:r>
              <a:rPr lang="en-US" altLang="it-IT" dirty="0">
                <a:latin typeface="Times New Roman" panose="02020603050405020304" pitchFamily="18" charset="0"/>
              </a:rPr>
              <a:t>= (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, and an HMM model </a:t>
            </a:r>
            <a:r>
              <a:rPr lang="en-US" altLang="it-IT" dirty="0">
                <a:sym typeface="Symbol" panose="05050102010706020507" pitchFamily="18" charset="2"/>
              </a:rPr>
              <a:t> 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= (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dirty="0">
                <a:sym typeface="Symbol" panose="05050102010706020507" pitchFamily="18" charset="2"/>
              </a:rPr>
              <a:t>, </a:t>
            </a:r>
            <a:r>
              <a:rPr lang="en-US" altLang="it-IT" dirty="0">
                <a:solidFill>
                  <a:srgbClr val="A50021"/>
                </a:solidFill>
                <a:sym typeface="Symbol" panose="05050102010706020507" pitchFamily="18" charset="2"/>
              </a:rPr>
              <a:t>how do we choose a corresponding state sequence 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=(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1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 that is optimal in some sense (i.e., best explains the observations)</a:t>
            </a:r>
          </a:p>
          <a:p>
            <a:pPr lvl="1" eaLnBrk="1" hangingPunct="1">
              <a:buFontTx/>
              <a:buNone/>
            </a:pPr>
            <a:endParaRPr lang="en-US" alt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D01A902-E285-4B08-B518-744DFD166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Decoding</a:t>
            </a:r>
          </a:p>
        </p:txBody>
      </p:sp>
      <p:sp>
        <p:nvSpPr>
          <p:cNvPr id="1067011" name="Rectangle 3">
            <a:extLst>
              <a:ext uri="{FF2B5EF4-FFF2-40B4-BE49-F238E27FC236}">
                <a16:creationId xmlns:a16="http://schemas.microsoft.com/office/drawing/2014/main" id="{7FEF15C5-6705-4812-9B6F-3552E2695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One possibility: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For each hidden state sequence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Q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HHH, HHC, HCH,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Compute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|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Q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Pick the highest one 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Why not?</a:t>
            </a:r>
          </a:p>
          <a:p>
            <a:pPr marL="357187" lvl="1" indent="0" eaLnBrk="1" hangingPunct="1">
              <a:lnSpc>
                <a:spcPct val="90000"/>
              </a:lnSpc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N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Instead: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Viterbi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Is again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dynamic programming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Uses a similar trellis to the Forward algorithm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1">
            <a:extLst>
              <a:ext uri="{FF2B5EF4-FFF2-40B4-BE49-F238E27FC236}">
                <a16:creationId xmlns:a16="http://schemas.microsoft.com/office/drawing/2014/main" id="{E506D3B9-453E-4FFD-A412-EE67D0D0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intuition</a:t>
            </a:r>
          </a:p>
        </p:txBody>
      </p:sp>
      <p:sp>
        <p:nvSpPr>
          <p:cNvPr id="86020" name="Content Placeholder 2">
            <a:extLst>
              <a:ext uri="{FF2B5EF4-FFF2-40B4-BE49-F238E27FC236}">
                <a16:creationId xmlns:a16="http://schemas.microsoft.com/office/drawing/2014/main" id="{93F76E02-9D59-4C0A-B7F8-196D03A9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We want to compute the joint probability of the observation sequence together with the best state sequence </a:t>
            </a:r>
          </a:p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graphicFrame>
        <p:nvGraphicFramePr>
          <p:cNvPr id="90115" name="Object 2">
            <a:extLst>
              <a:ext uri="{FF2B5EF4-FFF2-40B4-BE49-F238E27FC236}">
                <a16:creationId xmlns:a16="http://schemas.microsoft.com/office/drawing/2014/main" id="{D6B72F39-FE6B-4506-94ED-B48D88B3A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38681"/>
              </p:ext>
            </p:extLst>
          </p:nvPr>
        </p:nvGraphicFramePr>
        <p:xfrm>
          <a:off x="2362200" y="2679700"/>
          <a:ext cx="7467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3" imgW="2603500" imgH="254000" progId="Equation.3">
                  <p:embed/>
                </p:oleObj>
              </mc:Choice>
              <mc:Fallback>
                <p:oleObj name="Equation" r:id="rId3" imgW="26035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79700"/>
                        <a:ext cx="7467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6" name="Picture 7" descr="vit1.tiff">
            <a:extLst>
              <a:ext uri="{FF2B5EF4-FFF2-40B4-BE49-F238E27FC236}">
                <a16:creationId xmlns:a16="http://schemas.microsoft.com/office/drawing/2014/main" id="{9EBEE53D-B3FC-427D-B834-C007701ED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3181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8" descr="vit2.tiff">
            <a:extLst>
              <a:ext uri="{FF2B5EF4-FFF2-40B4-BE49-F238E27FC236}">
                <a16:creationId xmlns:a16="http://schemas.microsoft.com/office/drawing/2014/main" id="{96472F28-AE2B-4A46-85F3-E629D161D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46268"/>
            <a:ext cx="5689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306AD37-6474-4BBF-ABF0-BC60CC5A8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Markov Chain for weather</a:t>
            </a:r>
          </a:p>
        </p:txBody>
      </p:sp>
      <p:pic>
        <p:nvPicPr>
          <p:cNvPr id="26626" name="Picture 4" descr="markovchain1g.eps">
            <a:extLst>
              <a:ext uri="{FF2B5EF4-FFF2-40B4-BE49-F238E27FC236}">
                <a16:creationId xmlns:a16="http://schemas.microsoft.com/office/drawing/2014/main" id="{07175657-6FF7-4313-8693-3720CA4D9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43000"/>
            <a:ext cx="76247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72788B8-8031-4013-9C17-9F1689B82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Viterbi Recursion</a:t>
            </a:r>
          </a:p>
        </p:txBody>
      </p:sp>
      <p:pic>
        <p:nvPicPr>
          <p:cNvPr id="91138" name="Picture 6" descr="vit.tiff">
            <a:extLst>
              <a:ext uri="{FF2B5EF4-FFF2-40B4-BE49-F238E27FC236}">
                <a16:creationId xmlns:a16="http://schemas.microsoft.com/office/drawing/2014/main" id="{9936A3E3-4914-4656-A52B-AAE87DCB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95400"/>
            <a:ext cx="75438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5C98E0EA-0CC7-4455-BB30-EF215CB6A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Viterbi trellis</a:t>
            </a:r>
          </a:p>
        </p:txBody>
      </p:sp>
      <p:pic>
        <p:nvPicPr>
          <p:cNvPr id="93186" name="Picture 5" descr="vlatticehmm.eps">
            <a:extLst>
              <a:ext uri="{FF2B5EF4-FFF2-40B4-BE49-F238E27FC236}">
                <a16:creationId xmlns:a16="http://schemas.microsoft.com/office/drawing/2014/main" id="{92703C0F-B98D-4E2B-885F-FB98A7E7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83058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D04C2B9-66F1-4ED0-9502-3DBE08FB0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94688" cy="762000"/>
          </a:xfrm>
        </p:spPr>
        <p:txBody>
          <a:bodyPr/>
          <a:lstStyle/>
          <a:p>
            <a:pPr eaLnBrk="1" hangingPunct="1"/>
            <a:r>
              <a:rPr lang="en-US" altLang="it-IT"/>
              <a:t>Viterbi intuition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5D69BBA-30B1-41CC-979A-4641796F1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990600"/>
            <a:ext cx="9601200" cy="5294235"/>
          </a:xfrm>
        </p:spPr>
        <p:txBody>
          <a:bodyPr/>
          <a:lstStyle/>
          <a:p>
            <a:pPr eaLnBrk="1" hangingPunct="1"/>
            <a:r>
              <a:rPr lang="en-US" altLang="it-IT" dirty="0"/>
              <a:t>Process observation sequence left to right</a:t>
            </a:r>
          </a:p>
          <a:p>
            <a:pPr eaLnBrk="1" hangingPunct="1"/>
            <a:r>
              <a:rPr lang="en-US" altLang="it-IT" dirty="0"/>
              <a:t>Filling out the trellis</a:t>
            </a:r>
          </a:p>
          <a:p>
            <a:pPr eaLnBrk="1" hangingPunct="1"/>
            <a:r>
              <a:rPr lang="en-US" altLang="it-IT" dirty="0"/>
              <a:t>Each cell:</a:t>
            </a:r>
          </a:p>
        </p:txBody>
      </p:sp>
      <p:pic>
        <p:nvPicPr>
          <p:cNvPr id="95235" name="Picture 7" descr="vit1.tiff">
            <a:extLst>
              <a:ext uri="{FF2B5EF4-FFF2-40B4-BE49-F238E27FC236}">
                <a16:creationId xmlns:a16="http://schemas.microsoft.com/office/drawing/2014/main" id="{A1A2095D-1F15-49C8-8619-D67CDE4B5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628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10" descr="un 6.7.jpg">
            <a:extLst>
              <a:ext uri="{FF2B5EF4-FFF2-40B4-BE49-F238E27FC236}">
                <a16:creationId xmlns:a16="http://schemas.microsoft.com/office/drawing/2014/main" id="{DACA2CFF-5D39-4ECC-BF8F-EA3B6E4DB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19800"/>
            <a:ext cx="91440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5237" name="Object 7">
            <a:extLst>
              <a:ext uri="{FF2B5EF4-FFF2-40B4-BE49-F238E27FC236}">
                <a16:creationId xmlns:a16="http://schemas.microsoft.com/office/drawing/2014/main" id="{5DC1D067-8EDF-42FC-8358-B63667544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40749"/>
              </p:ext>
            </p:extLst>
          </p:nvPr>
        </p:nvGraphicFramePr>
        <p:xfrm>
          <a:off x="2198688" y="3746928"/>
          <a:ext cx="447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2" name="Equation" r:id="rId6" imgW="1624895" imgH="355446" progId="Equation.3">
                  <p:embed/>
                </p:oleObj>
              </mc:Choice>
              <mc:Fallback>
                <p:oleObj name="Equation" r:id="rId6" imgW="1624895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3746928"/>
                        <a:ext cx="4470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E7FFC97-2326-48EA-92AB-88559ACA8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Algorithm</a:t>
            </a:r>
          </a:p>
        </p:txBody>
      </p:sp>
      <p:pic>
        <p:nvPicPr>
          <p:cNvPr id="97282" name="Picture 5" descr="fig 6.11.jpg">
            <a:extLst>
              <a:ext uri="{FF2B5EF4-FFF2-40B4-BE49-F238E27FC236}">
                <a16:creationId xmlns:a16="http://schemas.microsoft.com/office/drawing/2014/main" id="{4E796B92-7C55-4E03-BBC6-A2E7930C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F826F82-74BC-4942-9E56-627D32F07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4519" y="0"/>
            <a:ext cx="8106569" cy="762000"/>
          </a:xfrm>
        </p:spPr>
        <p:txBody>
          <a:bodyPr/>
          <a:lstStyle/>
          <a:p>
            <a:pPr eaLnBrk="1" hangingPunct="1"/>
            <a:r>
              <a:rPr lang="en-US" altLang="it-IT"/>
              <a:t>Viterbi backtrace</a:t>
            </a:r>
          </a:p>
        </p:txBody>
      </p:sp>
      <p:pic>
        <p:nvPicPr>
          <p:cNvPr id="99330" name="Picture 5" descr="vlatticehmmback.eps">
            <a:extLst>
              <a:ext uri="{FF2B5EF4-FFF2-40B4-BE49-F238E27FC236}">
                <a16:creationId xmlns:a16="http://schemas.microsoft.com/office/drawing/2014/main" id="{A2B60BB9-708A-4FCE-A0FF-2E89A2010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19" y="1066800"/>
            <a:ext cx="84629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714E-3D20-469A-961B-F7344C5D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Training a HMM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5E6D-B9AA-4626-B6CA-EBAFF75D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dirty="0"/>
              <a:t>Forward-backward or Baum-Welch algorithm (Expectation Maximization)</a:t>
            </a:r>
          </a:p>
          <a:p>
            <a:r>
              <a:rPr lang="en-US" altLang="it-IT" dirty="0"/>
              <a:t>Backward probability (prob. of observations from </a:t>
            </a:r>
            <a:r>
              <a:rPr lang="en-US" altLang="it-IT" i="1" dirty="0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+1</a:t>
            </a:r>
            <a:r>
              <a:rPr lang="en-US" altLang="it-IT" dirty="0"/>
              <a:t> to </a:t>
            </a:r>
            <a:r>
              <a:rPr lang="en-US" altLang="it-IT" i="1" dirty="0">
                <a:latin typeface="Times New Roman" panose="02020603050405020304" pitchFamily="18" charset="0"/>
              </a:rPr>
              <a:t>T</a:t>
            </a:r>
            <a:r>
              <a:rPr lang="en-US" altLang="it-IT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t-IT" dirty="0"/>
              <a:t>	</a:t>
            </a:r>
            <a:r>
              <a:rPr lang="en-US" altLang="it-IT" i="1" dirty="0" err="1">
                <a:latin typeface="Symbol" panose="05050102010706020507" pitchFamily="18" charset="2"/>
              </a:rPr>
              <a:t>b</a:t>
            </a:r>
            <a:r>
              <a:rPr lang="en-US" altLang="it-IT" i="1" dirty="0" err="1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) =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baseline="-25000" dirty="0">
                <a:latin typeface="Times New Roman" panose="02020603050405020304" pitchFamily="18" charset="0"/>
              </a:rPr>
              <a:t>+1</a:t>
            </a:r>
            <a:r>
              <a:rPr lang="en-US" altLang="it-IT" dirty="0">
                <a:latin typeface="Times New Roman" panose="02020603050405020304" pitchFamily="18" charset="0"/>
              </a:rPr>
              <a:t>, 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baseline="-25000" dirty="0">
                <a:latin typeface="Times New Roman" panose="02020603050405020304" pitchFamily="18" charset="0"/>
              </a:rPr>
              <a:t>+2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it-IT" dirty="0">
                <a:latin typeface="Times New Roman" panose="02020603050405020304" pitchFamily="18" charset="0"/>
              </a:rPr>
              <a:t>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 = 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i="1" dirty="0">
                <a:latin typeface="Times New Roman" panose="02020603050405020304" pitchFamily="18" charset="0"/>
              </a:rPr>
              <a:t>, </a:t>
            </a:r>
            <a:r>
              <a:rPr lang="en-US" altLang="it-IT" dirty="0">
                <a:latin typeface="Symbol" panose="05050102010706020507" pitchFamily="18" charset="2"/>
              </a:rPr>
              <a:t>l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t-IT" dirty="0">
                <a:latin typeface="Times New Roman" panose="02020603050405020304" pitchFamily="18" charset="0"/>
              </a:rPr>
              <a:t>	</a:t>
            </a:r>
            <a:r>
              <a:rPr lang="en-US" altLang="it-IT" i="1" dirty="0" err="1">
                <a:latin typeface="Symbol" panose="05050102010706020507" pitchFamily="18" charset="2"/>
              </a:rPr>
              <a:t>b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) = </a:t>
            </a:r>
            <a:r>
              <a:rPr lang="en-US" altLang="it-IT" i="1" dirty="0" err="1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 err="1">
                <a:latin typeface="Times New Roman" panose="02020603050405020304" pitchFamily="18" charset="0"/>
              </a:rPr>
              <a:t>,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F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it-IT" dirty="0">
                <a:latin typeface="Times New Roman" panose="02020603050405020304" pitchFamily="18" charset="0"/>
              </a:rPr>
              <a:t> 1 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it-IT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  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t-IT" i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86415-3484-43DB-A34E-345B29F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76" y="3429000"/>
            <a:ext cx="7084166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8676B-113C-4999-82FC-C6E60849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56" y="4447547"/>
            <a:ext cx="6023370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3166-020A-40B3-91C5-6DEB5273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Baum-Welch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0FAF-EF53-4CC6-8F94-27B8FA6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70841"/>
            <a:ext cx="9528437" cy="4835525"/>
          </a:xfrm>
        </p:spPr>
        <p:txBody>
          <a:bodyPr/>
          <a:lstStyle/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function </a:t>
            </a:r>
            <a:r>
              <a:rPr lang="en-US" altLang="it-IT" sz="2000" dirty="0">
                <a:latin typeface="Times New Roman" panose="02020603050405020304" pitchFamily="18" charset="0"/>
              </a:rPr>
              <a:t>FORWARD-BACKWARD(</a:t>
            </a:r>
            <a:r>
              <a:rPr lang="en-US" altLang="it-IT" sz="2000" i="1" dirty="0">
                <a:latin typeface="Times New Roman" panose="02020603050405020304" pitchFamily="18" charset="0"/>
              </a:rPr>
              <a:t>observations </a:t>
            </a:r>
            <a:r>
              <a:rPr lang="en-US" altLang="it-IT" sz="2000" dirty="0">
                <a:latin typeface="Times New Roman" panose="02020603050405020304" pitchFamily="18" charset="0"/>
              </a:rPr>
              <a:t>of </a:t>
            </a:r>
            <a:r>
              <a:rPr lang="en-US" altLang="it-IT" sz="2000" dirty="0" err="1">
                <a:latin typeface="Times New Roman" panose="02020603050405020304" pitchFamily="18" charset="0"/>
              </a:rPr>
              <a:t>len</a:t>
            </a:r>
            <a:r>
              <a:rPr lang="en-US" altLang="it-IT" sz="2000" dirty="0">
                <a:latin typeface="Times New Roman" panose="02020603050405020304" pitchFamily="18" charset="0"/>
              </a:rPr>
              <a:t> </a:t>
            </a:r>
            <a:r>
              <a:rPr lang="en-US" altLang="it-IT" sz="2000" i="1" dirty="0">
                <a:latin typeface="Times New Roman" panose="02020603050405020304" pitchFamily="18" charset="0"/>
              </a:rPr>
              <a:t>T</a:t>
            </a:r>
            <a:r>
              <a:rPr lang="en-US" altLang="it-IT" sz="2000" dirty="0">
                <a:latin typeface="Times New Roman" panose="02020603050405020304" pitchFamily="18" charset="0"/>
              </a:rPr>
              <a:t>, </a:t>
            </a:r>
            <a:r>
              <a:rPr lang="en-US" altLang="it-IT" sz="2000" i="1" dirty="0">
                <a:latin typeface="Times New Roman" panose="02020603050405020304" pitchFamily="18" charset="0"/>
              </a:rPr>
              <a:t>output vocabulary V</a:t>
            </a:r>
            <a:r>
              <a:rPr lang="en-US" altLang="it-IT" sz="2000" dirty="0">
                <a:latin typeface="Times New Roman" panose="02020603050405020304" pitchFamily="18" charset="0"/>
              </a:rPr>
              <a:t>, </a:t>
            </a:r>
            <a:r>
              <a:rPr lang="en-US" altLang="it-IT" sz="2000" i="1" dirty="0">
                <a:latin typeface="Times New Roman" panose="02020603050405020304" pitchFamily="18" charset="0"/>
              </a:rPr>
              <a:t>hidden state set Q</a:t>
            </a:r>
            <a:r>
              <a:rPr lang="en-US" altLang="it-IT" sz="2000" dirty="0">
                <a:latin typeface="Times New Roman" panose="02020603050405020304" pitchFamily="18" charset="0"/>
              </a:rPr>
              <a:t>) </a:t>
            </a:r>
            <a:r>
              <a:rPr lang="en-US" altLang="it-IT" sz="2000" b="1" dirty="0">
                <a:latin typeface="Times New Roman" panose="02020603050405020304" pitchFamily="18" charset="0"/>
              </a:rPr>
              <a:t>returns </a:t>
            </a:r>
            <a:r>
              <a:rPr lang="en-US" altLang="it-IT" sz="2000" i="1" dirty="0">
                <a:latin typeface="Times New Roman" panose="02020603050405020304" pitchFamily="18" charset="0"/>
              </a:rPr>
              <a:t>HMM</a:t>
            </a:r>
            <a:r>
              <a:rPr lang="en-US" altLang="it-IT" sz="2000" dirty="0">
                <a:latin typeface="Times New Roman" panose="02020603050405020304" pitchFamily="18" charset="0"/>
              </a:rPr>
              <a:t>=(</a:t>
            </a:r>
            <a:r>
              <a:rPr lang="en-US" altLang="it-IT" sz="2000" i="1" dirty="0">
                <a:latin typeface="Times New Roman" panose="02020603050405020304" pitchFamily="18" charset="0"/>
              </a:rPr>
              <a:t>A</a:t>
            </a:r>
            <a:r>
              <a:rPr lang="en-US" altLang="it-IT" sz="2000" dirty="0">
                <a:latin typeface="Times New Roman" panose="02020603050405020304" pitchFamily="18" charset="0"/>
              </a:rPr>
              <a:t>,</a:t>
            </a:r>
            <a:r>
              <a:rPr lang="en-US" altLang="it-IT" sz="2000" i="1" dirty="0">
                <a:latin typeface="Times New Roman" panose="02020603050405020304" pitchFamily="18" charset="0"/>
              </a:rPr>
              <a:t>B</a:t>
            </a:r>
            <a:r>
              <a:rPr lang="en-US" altLang="it-IT" sz="2000" dirty="0"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initialize </a:t>
            </a:r>
            <a:r>
              <a:rPr lang="en-US" altLang="it-IT" sz="2000" i="1" dirty="0">
                <a:latin typeface="Times New Roman" panose="02020603050405020304" pitchFamily="18" charset="0"/>
              </a:rPr>
              <a:t>A </a:t>
            </a:r>
            <a:r>
              <a:rPr lang="en-US" altLang="it-IT" sz="2000" dirty="0">
                <a:latin typeface="Times New Roman" panose="02020603050405020304" pitchFamily="18" charset="0"/>
              </a:rPr>
              <a:t>and </a:t>
            </a:r>
            <a:r>
              <a:rPr lang="en-US" altLang="it-IT" sz="2000" i="1" dirty="0">
                <a:latin typeface="Times New Roman" panose="02020603050405020304" pitchFamily="18" charset="0"/>
              </a:rPr>
              <a:t>B</a:t>
            </a: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iterate </a:t>
            </a:r>
            <a:r>
              <a:rPr lang="en-US" altLang="it-IT" sz="2000" dirty="0">
                <a:latin typeface="Times New Roman" panose="02020603050405020304" pitchFamily="18" charset="0"/>
              </a:rPr>
              <a:t>until convergence</a:t>
            </a: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E-step</a:t>
            </a:r>
          </a:p>
          <a:p>
            <a:pPr marL="0" indent="0">
              <a:buNone/>
            </a:pPr>
            <a:endParaRPr lang="en-US" altLang="it-IT" sz="2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M-step</a:t>
            </a: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return</a:t>
            </a:r>
            <a:r>
              <a:rPr lang="en-US" altLang="it-IT" sz="2000" dirty="0">
                <a:latin typeface="Times New Roman" panose="02020603050405020304" pitchFamily="18" charset="0"/>
              </a:rPr>
              <a:t> </a:t>
            </a:r>
            <a:r>
              <a:rPr lang="en-US" altLang="it-IT" sz="2000" i="1" dirty="0">
                <a:latin typeface="Times New Roman" panose="02020603050405020304" pitchFamily="18" charset="0"/>
              </a:rPr>
              <a:t>A</a:t>
            </a:r>
            <a:r>
              <a:rPr lang="en-US" altLang="it-IT" sz="2000" dirty="0">
                <a:latin typeface="Times New Roman" panose="02020603050405020304" pitchFamily="18" charset="0"/>
              </a:rPr>
              <a:t>, </a:t>
            </a:r>
            <a:r>
              <a:rPr lang="en-US" altLang="it-IT" sz="2000" i="1" dirty="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47B7DE-6E08-4566-870F-2B7196E8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3048000"/>
            <a:ext cx="5492972" cy="871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7830EF-AA08-43EF-B1EB-7E3A0E59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039" y="3121646"/>
            <a:ext cx="331041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879942-2C5D-437C-9D97-5C1749867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584701"/>
            <a:ext cx="4499238" cy="1097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836CB-D1B0-4EF9-B2DF-620BD6DAA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894" y="4569459"/>
            <a:ext cx="3792041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4830AF9-D39E-454C-AAB2-B72260FBBCE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1638300"/>
            <a:ext cx="10058400" cy="1371600"/>
          </a:xfrm>
        </p:spPr>
        <p:txBody>
          <a:bodyPr/>
          <a:lstStyle/>
          <a:p>
            <a:pPr eaLnBrk="1" hangingPunct="1"/>
            <a:r>
              <a:rPr lang="en-US" altLang="it-IT" sz="4800" dirty="0"/>
              <a:t>HMM for Part of Speech Tagging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354791-D6DF-4B1D-B848-2E57779A5F8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ADB77C2-F0CB-4410-89B2-ACF8663D1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Part of speech tagging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7796824-F31D-4045-A8C1-E3B782A3E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8 (</a:t>
            </a:r>
            <a:r>
              <a:rPr lang="en-US" altLang="it-IT" dirty="0" err="1"/>
              <a:t>ish</a:t>
            </a:r>
            <a:r>
              <a:rPr lang="en-US" altLang="it-IT" dirty="0"/>
              <a:t>) traditional English parts of speech</a:t>
            </a:r>
          </a:p>
          <a:p>
            <a:pPr lvl="1" eaLnBrk="1" hangingPunct="1"/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Noun, verb, adjective, preposition, adverb, article, interjection, pronoun, conjunction, etc.</a:t>
            </a:r>
          </a:p>
          <a:p>
            <a:pPr lvl="1" eaLnBrk="1" hangingPunct="1"/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idea has been around for over 2000 years (Dionysius </a:t>
            </a:r>
            <a:r>
              <a:rPr lang="en-US" alt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Thrax</a:t>
            </a: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Alexandria, c. 100 B.C.)</a:t>
            </a:r>
          </a:p>
          <a:p>
            <a:pPr lvl="1" eaLnBrk="1" hangingPunct="1"/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Called: parts-of-speech, lexical category, word classes, morphological classes, lexical tags, POS</a:t>
            </a:r>
          </a:p>
          <a:p>
            <a:pPr lvl="1" eaLnBrk="1" hangingPunct="1"/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ll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use POS most frequently</a:t>
            </a:r>
          </a:p>
          <a:p>
            <a:pPr lvl="1" eaLnBrk="1" hangingPunct="1"/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Assuming that you know what these are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2F0ABE4-CEB3-421E-979D-6A4DEA7FD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examples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8A1E1CE6-45F4-4176-A48B-1B3AB2D498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it-IT" dirty="0"/>
              <a:t>N		noun  		</a:t>
            </a:r>
            <a:r>
              <a:rPr lang="en-US" altLang="it-IT" i="1" dirty="0"/>
              <a:t>chair, bandwidth, pacing</a:t>
            </a:r>
          </a:p>
          <a:p>
            <a:pPr marL="0" indent="0" eaLnBrk="1" hangingPunct="1">
              <a:buNone/>
            </a:pPr>
            <a:r>
              <a:rPr lang="en-US" altLang="it-IT" dirty="0"/>
              <a:t>V		verb		</a:t>
            </a:r>
            <a:r>
              <a:rPr lang="en-US" altLang="it-IT" i="1" dirty="0"/>
              <a:t>study, debate, munch</a:t>
            </a:r>
          </a:p>
          <a:p>
            <a:pPr marL="0" indent="0" eaLnBrk="1" hangingPunct="1">
              <a:buNone/>
            </a:pPr>
            <a:r>
              <a:rPr lang="en-US" altLang="it-IT" dirty="0"/>
              <a:t>ADJ		</a:t>
            </a:r>
            <a:r>
              <a:rPr lang="en-US" altLang="it-IT" dirty="0" err="1"/>
              <a:t>adj</a:t>
            </a:r>
            <a:r>
              <a:rPr lang="en-US" altLang="it-IT" dirty="0"/>
              <a:t>		</a:t>
            </a:r>
            <a:r>
              <a:rPr lang="en-US" altLang="it-IT" i="1" dirty="0"/>
              <a:t>purple, tall, ridiculous</a:t>
            </a:r>
          </a:p>
          <a:p>
            <a:pPr marL="0" indent="0" eaLnBrk="1" hangingPunct="1">
              <a:buNone/>
            </a:pPr>
            <a:r>
              <a:rPr lang="en-US" altLang="it-IT" dirty="0"/>
              <a:t>ADV		adverb		</a:t>
            </a:r>
            <a:r>
              <a:rPr lang="en-US" altLang="it-IT" i="1" dirty="0"/>
              <a:t>unfortunately, slowly,</a:t>
            </a:r>
          </a:p>
          <a:p>
            <a:pPr marL="0" indent="0" eaLnBrk="1" hangingPunct="1">
              <a:buNone/>
            </a:pPr>
            <a:r>
              <a:rPr lang="en-US" altLang="it-IT" dirty="0"/>
              <a:t>P		preposition	</a:t>
            </a:r>
            <a:r>
              <a:rPr lang="en-US" altLang="it-IT" i="1" dirty="0"/>
              <a:t>of, by, to</a:t>
            </a:r>
          </a:p>
          <a:p>
            <a:pPr marL="0" indent="0" eaLnBrk="1" hangingPunct="1">
              <a:buNone/>
            </a:pPr>
            <a:r>
              <a:rPr lang="en-US" altLang="it-IT" dirty="0"/>
              <a:t>PRO		pronoun	</a:t>
            </a:r>
            <a:r>
              <a:rPr lang="en-US" altLang="it-IT" i="1" dirty="0"/>
              <a:t>I, me, mine</a:t>
            </a:r>
          </a:p>
          <a:p>
            <a:pPr marL="0" indent="0" eaLnBrk="1" hangingPunct="1">
              <a:buNone/>
            </a:pPr>
            <a:r>
              <a:rPr lang="en-US" altLang="it-IT" dirty="0"/>
              <a:t>DET		determiner	</a:t>
            </a:r>
            <a:r>
              <a:rPr lang="en-US" altLang="it-IT" i="1" dirty="0"/>
              <a:t>the, a, that, those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26C552A-9B96-492D-BC91-8B2C24DF7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/>
              <a:t>Markov Chain for words</a:t>
            </a:r>
          </a:p>
        </p:txBody>
      </p:sp>
      <p:pic>
        <p:nvPicPr>
          <p:cNvPr id="28674" name="Picture 4" descr="markovchain2g.eps">
            <a:extLst>
              <a:ext uri="{FF2B5EF4-FFF2-40B4-BE49-F238E27FC236}">
                <a16:creationId xmlns:a16="http://schemas.microsoft.com/office/drawing/2014/main" id="{EE8FED87-1EEA-492F-9D38-B7C04DD4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82688"/>
            <a:ext cx="760253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7BCCBFF1-ABCB-4036-B821-D0F78E658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Tagging example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5BE197D-BD20-476E-8367-D7C876A32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sz="2000" dirty="0"/>
              <a:t>		</a:t>
            </a:r>
            <a:r>
              <a:rPr lang="en-US" altLang="it-IT" dirty="0"/>
              <a:t>Word		Tag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t-IT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the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koala		NOUN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put 		VERB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the 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keys		NOUN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on		PREP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the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table		NOUN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DC4C790-D8C4-42A4-BACA-83D487CF4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Tagging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9850B71-FBE4-44DA-8EAA-9130125DF0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Words often have more than one POS: </a:t>
            </a:r>
            <a:r>
              <a:rPr lang="en-US" altLang="it-IT" i="1" dirty="0"/>
              <a:t>back</a:t>
            </a:r>
          </a:p>
          <a:p>
            <a:pPr lvl="1" eaLnBrk="1" hangingPunct="1"/>
            <a:r>
              <a:rPr lang="en-US" altLang="it-IT" dirty="0"/>
              <a:t>The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door = ADJ</a:t>
            </a:r>
          </a:p>
          <a:p>
            <a:pPr lvl="1" eaLnBrk="1" hangingPunct="1"/>
            <a:r>
              <a:rPr lang="en-US" altLang="it-IT" dirty="0"/>
              <a:t>On my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= NOUN</a:t>
            </a:r>
          </a:p>
          <a:p>
            <a:pPr lvl="1" eaLnBrk="1" hangingPunct="1"/>
            <a:r>
              <a:rPr lang="en-US" altLang="it-IT" dirty="0"/>
              <a:t>Win the voters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= ADV</a:t>
            </a:r>
          </a:p>
          <a:p>
            <a:pPr lvl="1" eaLnBrk="1" hangingPunct="1"/>
            <a:r>
              <a:rPr lang="en-US" altLang="it-IT" dirty="0"/>
              <a:t>Promised to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the bill = VERB</a:t>
            </a:r>
          </a:p>
          <a:p>
            <a:pPr eaLnBrk="1" hangingPunct="1"/>
            <a:r>
              <a:rPr lang="en-US" altLang="it-IT" dirty="0"/>
              <a:t>The POS tagging problem is to determine the POS tag for a particular instance of a word.</a:t>
            </a:r>
          </a:p>
        </p:txBody>
      </p:sp>
      <p:sp>
        <p:nvSpPr>
          <p:cNvPr id="111619" name="Text Box 4">
            <a:extLst>
              <a:ext uri="{FF2B5EF4-FFF2-40B4-BE49-F238E27FC236}">
                <a16:creationId xmlns:a16="http://schemas.microsoft.com/office/drawing/2014/main" id="{F0E39CE6-B8BF-4848-8E8C-B56FCE50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5405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>
                <a:latin typeface="Tw Cen MT" panose="020B0602020104020603" pitchFamily="34" charset="0"/>
              </a:rPr>
              <a:t>These examples from Dekang Lin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DAAC0C3-E300-48A7-9A96-211993BD4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j-ea"/>
                <a:cs typeface="+mj-cs"/>
              </a:rPr>
              <a:t>POS tagging as a Sequence </a:t>
            </a:r>
            <a:r>
              <a:rPr lang="en-US" dirty="0"/>
              <a:t>C</a:t>
            </a:r>
            <a:r>
              <a:rPr lang="en-US" dirty="0">
                <a:ea typeface="+mj-ea"/>
                <a:cs typeface="+mj-cs"/>
              </a:rPr>
              <a:t>lassification task</a:t>
            </a:r>
            <a:endParaRPr lang="en-US" sz="6000" dirty="0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ECE4043-3BBA-433A-A445-CDF1EA5895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dirty="0"/>
              <a:t>We are given a sentence (an </a:t>
            </a:r>
            <a:r>
              <a:rPr lang="ja-JP" altLang="en-US" dirty="0"/>
              <a:t>“</a:t>
            </a:r>
            <a:r>
              <a:rPr lang="en-US" altLang="ja-JP" dirty="0"/>
              <a:t>observation</a:t>
            </a:r>
            <a:r>
              <a:rPr lang="ja-JP" altLang="en-US" dirty="0"/>
              <a:t>”</a:t>
            </a:r>
            <a:r>
              <a:rPr lang="en-US" altLang="ja-JP" dirty="0"/>
              <a:t> or </a:t>
            </a:r>
            <a:r>
              <a:rPr lang="ja-JP" altLang="en-US" dirty="0"/>
              <a:t>“</a:t>
            </a:r>
            <a:r>
              <a:rPr lang="en-US" altLang="ja-JP" dirty="0"/>
              <a:t>sequence of observations</a:t>
            </a:r>
            <a:r>
              <a:rPr lang="ja-JP" altLang="en-US" dirty="0"/>
              <a:t>”</a:t>
            </a:r>
            <a:r>
              <a:rPr lang="en-US" altLang="ja-JP" dirty="0"/>
              <a:t>)</a:t>
            </a:r>
          </a:p>
          <a:p>
            <a:pPr marL="357187" lvl="1" indent="0" eaLnBrk="1" hangingPunct="1">
              <a:lnSpc>
                <a:spcPct val="90000"/>
              </a:lnSpc>
              <a:buNone/>
            </a:pPr>
            <a:r>
              <a:rPr lang="en-US" altLang="it-IT" dirty="0">
                <a:solidFill>
                  <a:srgbClr val="002060"/>
                </a:solidFill>
              </a:rPr>
              <a:t>Secretariat is expected to race tomorrow</a:t>
            </a:r>
          </a:p>
          <a:p>
            <a:pPr marL="357187" lvl="1" indent="0" eaLnBrk="1" hangingPunct="1">
              <a:lnSpc>
                <a:spcPct val="90000"/>
              </a:lnSpc>
              <a:buNone/>
            </a:pPr>
            <a:r>
              <a:rPr lang="en-US" altLang="it-IT" dirty="0">
                <a:solidFill>
                  <a:srgbClr val="002060"/>
                </a:solidFill>
              </a:rPr>
              <a:t>She promised to back the bill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What is the best sequence of tags which corresponds to this sequence of observations?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Probabilistic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dirty="0"/>
              <a:t>Consider all possible sequences of tags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dirty="0"/>
              <a:t>Out of this universe of sequences, choose the tag sequence which is </a:t>
            </a:r>
            <a:r>
              <a:rPr lang="en-US" altLang="it-IT" dirty="0">
                <a:solidFill>
                  <a:srgbClr val="C00000"/>
                </a:solidFill>
              </a:rPr>
              <a:t>most probable given the observation</a:t>
            </a:r>
            <a:r>
              <a:rPr lang="en-US" altLang="it-IT" dirty="0"/>
              <a:t> sequence of </a:t>
            </a:r>
            <a:r>
              <a:rPr lang="en-US" altLang="it-IT" i="1" dirty="0">
                <a:latin typeface="Times New Roman" panose="02020603050405020304" pitchFamily="18" charset="0"/>
              </a:rPr>
              <a:t>n</a:t>
            </a:r>
            <a:r>
              <a:rPr lang="en-US" altLang="it-IT" dirty="0"/>
              <a:t> words </a:t>
            </a:r>
            <a:r>
              <a:rPr lang="en-US" altLang="it-IT" i="1" dirty="0">
                <a:latin typeface="Times New Roman" panose="02020603050405020304" pitchFamily="18" charset="0"/>
              </a:rPr>
              <a:t>w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w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it-IT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73EF1A7-EB21-43CF-B9F5-ED9EE8B19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Getting to HMM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CA6AED2-9D83-4550-9FC6-7180019BE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/>
              <a:t>We want, out of all sequences of </a:t>
            </a:r>
            <a:r>
              <a:rPr lang="en-US" altLang="it-IT" i="1">
                <a:latin typeface="Times New Roman" panose="02020603050405020304" pitchFamily="18" charset="0"/>
              </a:rPr>
              <a:t>n</a:t>
            </a:r>
            <a:r>
              <a:rPr lang="en-US" altLang="it-IT"/>
              <a:t> tags 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/>
              <a:t> the single tag sequence such that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>
                <a:latin typeface="Times New Roman" panose="02020603050405020304" pitchFamily="18" charset="0"/>
              </a:rPr>
              <a:t>|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  <a:r>
              <a:rPr lang="en-US" altLang="it-IT"/>
              <a:t> is highest.</a:t>
            </a:r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r>
              <a:rPr lang="en-US" altLang="it-IT"/>
              <a:t>Hat ^ means </a:t>
            </a:r>
            <a:r>
              <a:rPr lang="ja-JP" altLang="en-US"/>
              <a:t>“</a:t>
            </a:r>
            <a:r>
              <a:rPr lang="en-US" altLang="ja-JP"/>
              <a:t>our estimate of the best one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>
              <a:lnSpc>
                <a:spcPct val="90000"/>
              </a:lnSpc>
            </a:pPr>
            <a:r>
              <a:rPr lang="en-US" altLang="it-IT">
                <a:latin typeface="Times New Roman" panose="02020603050405020304" pitchFamily="18" charset="0"/>
              </a:rPr>
              <a:t>argmax</a:t>
            </a:r>
            <a:r>
              <a:rPr lang="en-US" altLang="it-IT" i="1" baseline="-25000">
                <a:latin typeface="Times New Roman" panose="02020603050405020304" pitchFamily="18" charset="0"/>
              </a:rPr>
              <a:t>x</a:t>
            </a:r>
            <a:r>
              <a:rPr lang="en-US" altLang="it-IT">
                <a:latin typeface="Times New Roman" panose="02020603050405020304" pitchFamily="18" charset="0"/>
              </a:rPr>
              <a:t> </a:t>
            </a:r>
            <a:r>
              <a:rPr lang="en-US" altLang="it-IT" i="1">
                <a:latin typeface="Times New Roman" panose="02020603050405020304" pitchFamily="18" charset="0"/>
              </a:rPr>
              <a:t>f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x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  <a:r>
              <a:rPr lang="en-US" altLang="it-IT"/>
              <a:t> means </a:t>
            </a:r>
            <a:r>
              <a:rPr lang="ja-JP" altLang="en-US"/>
              <a:t>“</a:t>
            </a:r>
            <a:r>
              <a:rPr lang="en-US" altLang="ja-JP"/>
              <a:t>the </a:t>
            </a:r>
            <a:r>
              <a:rPr lang="en-US" altLang="ja-JP" i="1">
                <a:latin typeface="Times New Roman" panose="02020603050405020304" pitchFamily="18" charset="0"/>
              </a:rPr>
              <a:t>x</a:t>
            </a:r>
            <a:r>
              <a:rPr lang="en-US" altLang="ja-JP"/>
              <a:t> such that </a:t>
            </a:r>
            <a:r>
              <a:rPr lang="en-US" altLang="ja-JP" i="1">
                <a:latin typeface="Times New Roman" panose="02020603050405020304" pitchFamily="18" charset="0"/>
              </a:rPr>
              <a:t>f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x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en-US" altLang="ja-JP"/>
              <a:t> is maximized</a:t>
            </a:r>
            <a:r>
              <a:rPr lang="ja-JP" altLang="en-US"/>
              <a:t>”</a:t>
            </a:r>
            <a:endParaRPr lang="en-US" altLang="it-IT"/>
          </a:p>
        </p:txBody>
      </p:sp>
      <p:pic>
        <p:nvPicPr>
          <p:cNvPr id="115715" name="Picture 4" descr="argmax1">
            <a:extLst>
              <a:ext uri="{FF2B5EF4-FFF2-40B4-BE49-F238E27FC236}">
                <a16:creationId xmlns:a16="http://schemas.microsoft.com/office/drawing/2014/main" id="{9065B6C5-6DB5-44D7-AEA8-45556DC38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09" y="2133600"/>
            <a:ext cx="5486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E7AA145-3A23-49C7-8544-A7F2F8C23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Getting to HMM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9DB45D1-16A0-47D9-81B3-48ECC7B6F3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This equation is guaranteed to give us the best tag sequence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But how to make it operational? How to compute this value?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Intuition of Bayesian classification:</a:t>
            </a:r>
          </a:p>
          <a:p>
            <a:pPr marL="357187" lvl="1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ea typeface="ＭＳ Ｐゴシック" charset="0"/>
              </a:rPr>
              <a:t>Use Bayes rule to transform into a set of other probabilities that are easier to compute</a:t>
            </a:r>
          </a:p>
        </p:txBody>
      </p:sp>
      <p:pic>
        <p:nvPicPr>
          <p:cNvPr id="117763" name="Picture 4" descr="argmax1">
            <a:extLst>
              <a:ext uri="{FF2B5EF4-FFF2-40B4-BE49-F238E27FC236}">
                <a16:creationId xmlns:a16="http://schemas.microsoft.com/office/drawing/2014/main" id="{C7749414-E3AB-4442-A709-01F5C988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6" y="1752600"/>
            <a:ext cx="3653803" cy="9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7E0E520-886B-4096-BE82-2413B7F0F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Using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FA635D-BEEE-46A2-BFFA-84842475512D}"/>
                  </a:ext>
                </a:extLst>
              </p:cNvPr>
              <p:cNvSpPr txBox="1"/>
              <p:nvPr/>
            </p:nvSpPr>
            <p:spPr>
              <a:xfrm>
                <a:off x="3685309" y="1610540"/>
                <a:ext cx="3875163" cy="104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FA635D-BEEE-46A2-BFFA-84842475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09" y="1610540"/>
                <a:ext cx="3875163" cy="1043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11356F-6DC9-41FB-8A2D-9B4EF7869671}"/>
                  </a:ext>
                </a:extLst>
              </p:cNvPr>
              <p:cNvSpPr txBox="1"/>
              <p:nvPr/>
            </p:nvSpPr>
            <p:spPr>
              <a:xfrm>
                <a:off x="3657600" y="5155225"/>
                <a:ext cx="5107104" cy="834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11356F-6DC9-41FB-8A2D-9B4EF786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155225"/>
                <a:ext cx="5107104" cy="834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436991-C622-4936-92AA-B1A76ED2D7B4}"/>
                  </a:ext>
                </a:extLst>
              </p:cNvPr>
              <p:cNvSpPr txBox="1"/>
              <p:nvPr/>
            </p:nvSpPr>
            <p:spPr>
              <a:xfrm>
                <a:off x="3664527" y="3114583"/>
                <a:ext cx="5107104" cy="1118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436991-C622-4936-92AA-B1A76ED2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27" y="3114583"/>
                <a:ext cx="5107104" cy="1118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2A05B016-E2BE-4B27-8F77-13907B80B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Likelihood and prior</a:t>
            </a:r>
          </a:p>
        </p:txBody>
      </p:sp>
      <p:pic>
        <p:nvPicPr>
          <p:cNvPr id="121858" name="Picture 3" descr="tag4">
            <a:extLst>
              <a:ext uri="{FF2B5EF4-FFF2-40B4-BE49-F238E27FC236}">
                <a16:creationId xmlns:a16="http://schemas.microsoft.com/office/drawing/2014/main" id="{2F570A73-6780-4786-9275-AFE25448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1308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4" descr="tag5">
            <a:extLst>
              <a:ext uri="{FF2B5EF4-FFF2-40B4-BE49-F238E27FC236}">
                <a16:creationId xmlns:a16="http://schemas.microsoft.com/office/drawing/2014/main" id="{021F3385-1E7B-4652-B237-B4DC106F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>
            <a:fillRect/>
          </a:stretch>
        </p:blipFill>
        <p:spPr bwMode="auto">
          <a:xfrm>
            <a:off x="4038600" y="3138487"/>
            <a:ext cx="4025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5" descr="tag6">
            <a:extLst>
              <a:ext uri="{FF2B5EF4-FFF2-40B4-BE49-F238E27FC236}">
                <a16:creationId xmlns:a16="http://schemas.microsoft.com/office/drawing/2014/main" id="{FAB501B4-D804-4EA6-A4CD-D5262EE6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599"/>
            <a:ext cx="4254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6" descr="tag7">
            <a:extLst>
              <a:ext uri="{FF2B5EF4-FFF2-40B4-BE49-F238E27FC236}">
                <a16:creationId xmlns:a16="http://schemas.microsoft.com/office/drawing/2014/main" id="{BAD94148-C905-4F7E-8F7F-9A63E2C3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7797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7">
            <a:extLst>
              <a:ext uri="{FF2B5EF4-FFF2-40B4-BE49-F238E27FC236}">
                <a16:creationId xmlns:a16="http://schemas.microsoft.com/office/drawing/2014/main" id="{1BD35DA0-54C0-4192-BC6E-FFF13C471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022" y="3124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n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31D2954-5EBC-465A-ADED-4E116CC902C6}"/>
              </a:ext>
            </a:extLst>
          </p:cNvPr>
          <p:cNvSpPr/>
          <p:nvPr/>
        </p:nvSpPr>
        <p:spPr bwMode="auto">
          <a:xfrm>
            <a:off x="8763000" y="2635250"/>
            <a:ext cx="1905000" cy="946150"/>
          </a:xfrm>
          <a:prstGeom prst="wedgeRoundRectCallout">
            <a:avLst>
              <a:gd name="adj1" fmla="val -68106"/>
              <a:gd name="adj2" fmla="val 288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Naïve Bayes assumption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19CE8CA-5F97-4117-8B12-026D6FE1447C}"/>
              </a:ext>
            </a:extLst>
          </p:cNvPr>
          <p:cNvSpPr/>
          <p:nvPr/>
        </p:nvSpPr>
        <p:spPr bwMode="auto">
          <a:xfrm>
            <a:off x="8712200" y="3786188"/>
            <a:ext cx="1905000" cy="946150"/>
          </a:xfrm>
          <a:prstGeom prst="wedgeRoundRectCallout">
            <a:avLst>
              <a:gd name="adj1" fmla="val -68106"/>
              <a:gd name="adj2" fmla="val 288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Markov assumption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4398ADA-C1FA-4419-9861-6585588B0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Two kinds of probabilities (1)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788BB15-DB88-4A0D-A065-A88F78AF3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1" y="1186368"/>
            <a:ext cx="8458200" cy="296811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Tag transition probabilities </a:t>
            </a:r>
            <a:r>
              <a:rPr lang="en-US" i="1" dirty="0">
                <a:latin typeface="+mj-lt"/>
                <a:ea typeface="+mn-ea"/>
                <a:cs typeface="+mn-cs"/>
              </a:rPr>
              <a:t>P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>
                <a:latin typeface="+mj-lt"/>
                <a:ea typeface="+mn-ea"/>
                <a:cs typeface="+mn-cs"/>
              </a:rPr>
              <a:t>t</a:t>
            </a:r>
            <a:r>
              <a:rPr lang="en-US" i="1" baseline="-25000" dirty="0">
                <a:latin typeface="+mj-lt"/>
                <a:ea typeface="+mn-ea"/>
                <a:cs typeface="+mn-cs"/>
              </a:rPr>
              <a:t>i</a:t>
            </a:r>
            <a:r>
              <a:rPr lang="en-US" dirty="0">
                <a:latin typeface="+mj-lt"/>
                <a:ea typeface="+mn-ea"/>
                <a:cs typeface="+mn-cs"/>
              </a:rPr>
              <a:t>|</a:t>
            </a:r>
            <a:r>
              <a:rPr lang="en-US" i="1" dirty="0">
                <a:latin typeface="+mj-lt"/>
                <a:ea typeface="+mn-ea"/>
                <a:cs typeface="+mn-cs"/>
              </a:rPr>
              <a:t>t</a:t>
            </a:r>
            <a:r>
              <a:rPr lang="en-US" i="1" baseline="-25000" dirty="0">
                <a:latin typeface="+mj-lt"/>
                <a:ea typeface="+mn-ea"/>
                <a:cs typeface="+mn-cs"/>
              </a:rPr>
              <a:t>i</a:t>
            </a:r>
            <a:r>
              <a:rPr lang="en-US" baseline="-25000" dirty="0">
                <a:latin typeface="+mj-lt"/>
                <a:ea typeface="+mn-ea"/>
                <a:cs typeface="+mn-cs"/>
              </a:rPr>
              <a:t>-1</a:t>
            </a:r>
            <a:r>
              <a:rPr lang="en-US" dirty="0">
                <a:latin typeface="+mj-lt"/>
                <a:ea typeface="+mn-ea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Determiners likely to precede adjectives and nouns</a:t>
            </a:r>
          </a:p>
          <a:p>
            <a:pPr marL="642938" lvl="2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That/DET flight/NOUN</a:t>
            </a:r>
          </a:p>
          <a:p>
            <a:pPr marL="642938" lvl="2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The/DET yellow/JADJ hat/NOUN</a:t>
            </a:r>
          </a:p>
          <a:p>
            <a:pPr marL="642938" lvl="2" indent="0" eaLnBrk="1" hangingPunct="1"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So we expect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  <a:latin typeface="+mj-lt"/>
                <a:ea typeface="ＭＳ Ｐゴシック" charset="0"/>
              </a:rPr>
              <a:t>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(NOUN|DET) and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  <a:latin typeface="+mj-lt"/>
                <a:ea typeface="ＭＳ Ｐゴシック" charset="0"/>
              </a:rPr>
              <a:t>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(ADJ|DET) to be high</a:t>
            </a:r>
          </a:p>
          <a:p>
            <a:pPr marL="642938" lvl="2" indent="0" eaLnBrk="1" hangingPunct="1"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But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  <a:latin typeface="+mj-lt"/>
                <a:ea typeface="ＭＳ Ｐゴシック" charset="0"/>
              </a:rPr>
              <a:t>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(DET|ADJ) to be low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Compute </a:t>
            </a: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ea typeface="ＭＳ Ｐゴシック" charset="0"/>
              </a:rPr>
              <a:t>(NOUN|DET) by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counting</a:t>
            </a:r>
            <a:r>
              <a:rPr lang="en-US" dirty="0">
                <a:ea typeface="ＭＳ Ｐゴシック" charset="0"/>
              </a:rPr>
              <a:t> in a labeled corpus:</a:t>
            </a:r>
          </a:p>
        </p:txBody>
      </p:sp>
      <p:pic>
        <p:nvPicPr>
          <p:cNvPr id="123907" name="Picture 4" descr="tag8">
            <a:extLst>
              <a:ext uri="{FF2B5EF4-FFF2-40B4-BE49-F238E27FC236}">
                <a16:creationId xmlns:a16="http://schemas.microsoft.com/office/drawing/2014/main" id="{6D948CB8-001D-43B8-A9E1-14CC12B7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72" y="4202978"/>
            <a:ext cx="2973533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B1D0D-8136-AC42-9993-1824D8931958}"/>
                  </a:ext>
                </a:extLst>
              </p:cNvPr>
              <p:cNvSpPr txBox="1"/>
              <p:nvPr/>
            </p:nvSpPr>
            <p:spPr>
              <a:xfrm>
                <a:off x="2133600" y="5221800"/>
                <a:ext cx="9345700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𝑁𝑂𝑈𝑁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𝐷𝐸𝑇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𝐷𝐸𝑇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𝑁𝑂𝑈𝑁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𝐷𝐸𝑇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56,509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116,454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=0.49</m:t>
                      </m:r>
                    </m:oMath>
                  </m:oMathPara>
                </a14:m>
                <a:endParaRPr lang="en-IT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B1D0D-8136-AC42-9993-1824D8931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221800"/>
                <a:ext cx="9345700" cy="1025345"/>
              </a:xfrm>
              <a:prstGeom prst="rect">
                <a:avLst/>
              </a:prstGeom>
              <a:blipFill>
                <a:blip r:embed="rId4"/>
                <a:stretch>
                  <a:fillRect l="-543" t="-2439" r="-408" b="-1585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770A60E-5DE5-444C-890F-47D23AB1F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Two kinds of probabilities (2)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DFBF88CB-ADA7-4197-8232-9A057F1B1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3328" y="1273175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it-IT" sz="2800" dirty="0"/>
              <a:t>Word likelihood probabilities </a:t>
            </a:r>
            <a:r>
              <a:rPr lang="en-US" altLang="it-IT" sz="2800" i="1" dirty="0">
                <a:latin typeface="Times New Roman" panose="02020603050405020304" pitchFamily="18" charset="0"/>
              </a:rPr>
              <a:t>P</a:t>
            </a:r>
            <a:r>
              <a:rPr lang="en-US" altLang="it-IT" sz="2800" dirty="0">
                <a:latin typeface="Times New Roman" panose="02020603050405020304" pitchFamily="18" charset="0"/>
              </a:rPr>
              <a:t>(</a:t>
            </a:r>
            <a:r>
              <a:rPr lang="en-US" altLang="it-IT" sz="2800" i="1" dirty="0" err="1">
                <a:latin typeface="Times New Roman" panose="02020603050405020304" pitchFamily="18" charset="0"/>
              </a:rPr>
              <a:t>w</a:t>
            </a:r>
            <a:r>
              <a:rPr lang="en-US" altLang="it-IT" sz="28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it-IT" sz="2800" dirty="0" err="1">
                <a:latin typeface="Times New Roman" panose="02020603050405020304" pitchFamily="18" charset="0"/>
              </a:rPr>
              <a:t>|</a:t>
            </a:r>
            <a:r>
              <a:rPr lang="en-US" altLang="it-IT" sz="2800" i="1" dirty="0" err="1">
                <a:latin typeface="Times New Roman" panose="02020603050405020304" pitchFamily="18" charset="0"/>
              </a:rPr>
              <a:t>t</a:t>
            </a:r>
            <a:r>
              <a:rPr lang="en-US" altLang="it-IT" sz="28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it-IT" sz="28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it-IT" sz="2400" dirty="0"/>
              <a:t>VERB likely to be </a:t>
            </a:r>
            <a:r>
              <a:rPr lang="ja-JP" altLang="en-US" sz="2400" dirty="0"/>
              <a:t>“</a:t>
            </a:r>
            <a:r>
              <a:rPr lang="en-US" altLang="ja-JP" sz="2400" dirty="0"/>
              <a:t>is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lvl="1" eaLnBrk="1" hangingPunct="1"/>
            <a:r>
              <a:rPr lang="en-US" altLang="it-IT" sz="2400" dirty="0"/>
              <a:t>Compute </a:t>
            </a:r>
            <a:r>
              <a:rPr lang="en-US" altLang="it-IT" sz="2400" i="1" dirty="0">
                <a:latin typeface="Times New Roman" panose="02020603050405020304" pitchFamily="18" charset="0"/>
              </a:rPr>
              <a:t>P</a:t>
            </a:r>
            <a:r>
              <a:rPr lang="en-US" altLang="it-IT" sz="2400" dirty="0">
                <a:latin typeface="Times New Roman" panose="02020603050405020304" pitchFamily="18" charset="0"/>
              </a:rPr>
              <a:t>(</a:t>
            </a:r>
            <a:r>
              <a:rPr lang="en-US" altLang="it-IT" sz="2400" dirty="0" err="1">
                <a:latin typeface="Times New Roman" panose="02020603050405020304" pitchFamily="18" charset="0"/>
              </a:rPr>
              <a:t>is|VERB</a:t>
            </a:r>
            <a:r>
              <a:rPr lang="en-US" altLang="it-IT" sz="2400" dirty="0"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 by </a:t>
            </a:r>
            <a:r>
              <a:rPr lang="en-US" altLang="it-IT" sz="2400" dirty="0">
                <a:solidFill>
                  <a:srgbClr val="C00000"/>
                </a:solidFill>
              </a:rPr>
              <a:t>counting</a:t>
            </a:r>
            <a:r>
              <a:rPr lang="en-US" altLang="it-IT" sz="2400" dirty="0"/>
              <a:t> in a labeled corpus:</a:t>
            </a:r>
          </a:p>
        </p:txBody>
      </p:sp>
      <p:pic>
        <p:nvPicPr>
          <p:cNvPr id="125955" name="Picture 4" descr="tag10">
            <a:extLst>
              <a:ext uri="{FF2B5EF4-FFF2-40B4-BE49-F238E27FC236}">
                <a16:creationId xmlns:a16="http://schemas.microsoft.com/office/drawing/2014/main" id="{84E917FB-3B7B-4EEE-B617-795B33DA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3600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8C9D39-D20F-8E4B-B81B-5BE56274D10C}"/>
                  </a:ext>
                </a:extLst>
              </p:cNvPr>
              <p:cNvSpPr txBox="1"/>
              <p:nvPr/>
            </p:nvSpPr>
            <p:spPr>
              <a:xfrm>
                <a:off x="2973743" y="4724400"/>
                <a:ext cx="7928324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𝑉𝐸𝑅𝐵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𝑉𝐸𝑅𝐵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𝑉𝐸𝑅𝐵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10,073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21.627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=0.47</m:t>
                      </m:r>
                    </m:oMath>
                  </m:oMathPara>
                </a14:m>
                <a:endParaRPr lang="en-IT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8C9D39-D20F-8E4B-B81B-5BE56274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43" y="4724400"/>
                <a:ext cx="7928324" cy="1025345"/>
              </a:xfrm>
              <a:prstGeom prst="rect">
                <a:avLst/>
              </a:prstGeom>
              <a:blipFill>
                <a:blip r:embed="rId4"/>
                <a:stretch>
                  <a:fillRect l="-640" t="-3704" r="-800" b="-1604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13B2CA7-D267-41E3-BB58-69627030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An Example: the word </a:t>
            </a:r>
            <a:r>
              <a:rPr lang="ja-JP" altLang="en-US" dirty="0"/>
              <a:t>“</a:t>
            </a:r>
            <a:r>
              <a:rPr lang="en-US" altLang="ja-JP" dirty="0"/>
              <a:t>race</a:t>
            </a:r>
            <a:r>
              <a:rPr lang="ja-JP" altLang="en-US" dirty="0"/>
              <a:t>”</a:t>
            </a:r>
            <a:endParaRPr lang="en-US" altLang="it-IT" dirty="0"/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90D2F160-AE6E-4768-857A-A90C9FB35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62546" y="1295400"/>
            <a:ext cx="9538854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err="1">
                <a:ea typeface="+mn-ea"/>
                <a:cs typeface="+mn-cs"/>
              </a:rPr>
              <a:t>Varenne</a:t>
            </a:r>
            <a:r>
              <a:rPr lang="en-US" dirty="0">
                <a:ea typeface="+mn-ea"/>
                <a:cs typeface="+mn-cs"/>
              </a:rPr>
              <a:t>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NNP</a:t>
            </a:r>
            <a:r>
              <a:rPr lang="en-US" dirty="0">
                <a:ea typeface="+mn-ea"/>
                <a:cs typeface="+mn-cs"/>
              </a:rPr>
              <a:t> is/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VBZ</a:t>
            </a:r>
            <a:r>
              <a:rPr lang="en-US" dirty="0">
                <a:ea typeface="+mn-ea"/>
                <a:cs typeface="+mn-cs"/>
              </a:rPr>
              <a:t> expected/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VBN</a:t>
            </a:r>
            <a:r>
              <a:rPr lang="en-US" dirty="0">
                <a:ea typeface="+mn-ea"/>
                <a:cs typeface="+mn-cs"/>
              </a:rPr>
              <a:t> to/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TO </a:t>
            </a: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race</a:t>
            </a:r>
            <a:r>
              <a:rPr lang="en-US" dirty="0">
                <a:ea typeface="+mn-ea"/>
                <a:cs typeface="+mn-cs"/>
              </a:rPr>
              <a:t>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tomorrow/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NR</a:t>
            </a:r>
            <a:endParaRPr lang="en-US" dirty="0"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ea typeface="+mn-ea"/>
                <a:cs typeface="+mn-cs"/>
              </a:rPr>
              <a:t>People/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NNS</a:t>
            </a:r>
            <a:r>
              <a:rPr lang="en-US" dirty="0">
                <a:ea typeface="+mn-ea"/>
                <a:cs typeface="+mn-cs"/>
              </a:rPr>
              <a:t> continue/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to/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TO</a:t>
            </a:r>
            <a:r>
              <a:rPr lang="en-US" dirty="0">
                <a:ea typeface="+mn-ea"/>
                <a:cs typeface="+mn-cs"/>
              </a:rPr>
              <a:t> inquire/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the/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DT</a:t>
            </a:r>
            <a:r>
              <a:rPr lang="en-US" dirty="0">
                <a:ea typeface="+mn-ea"/>
                <a:cs typeface="+mn-cs"/>
              </a:rPr>
              <a:t> reason/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  <a:r>
              <a:rPr lang="en-US" dirty="0">
                <a:ea typeface="+mn-ea"/>
                <a:cs typeface="+mn-cs"/>
              </a:rPr>
              <a:t> for/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IN</a:t>
            </a:r>
            <a:r>
              <a:rPr lang="en-US" dirty="0">
                <a:ea typeface="+mn-ea"/>
                <a:cs typeface="+mn-cs"/>
              </a:rPr>
              <a:t> the/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DT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race</a:t>
            </a:r>
            <a:r>
              <a:rPr lang="en-US" dirty="0">
                <a:ea typeface="+mn-ea"/>
                <a:cs typeface="+mn-cs"/>
              </a:rPr>
              <a:t>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  <a:r>
              <a:rPr lang="en-US" dirty="0">
                <a:ea typeface="+mn-ea"/>
                <a:cs typeface="+mn-cs"/>
              </a:rPr>
              <a:t> for/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IN</a:t>
            </a:r>
            <a:r>
              <a:rPr lang="en-US" dirty="0">
                <a:ea typeface="+mn-ea"/>
                <a:cs typeface="+mn-cs"/>
              </a:rPr>
              <a:t> outer/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JJ</a:t>
            </a:r>
            <a:r>
              <a:rPr lang="en-US" dirty="0">
                <a:ea typeface="+mn-ea"/>
                <a:cs typeface="+mn-cs"/>
              </a:rPr>
              <a:t> space/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How do we pick the right tag?</a:t>
            </a: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06F3A101-0443-4E36-834F-1D516D28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4288"/>
            <a:ext cx="8839200" cy="747712"/>
          </a:xfrm>
        </p:spPr>
        <p:txBody>
          <a:bodyPr/>
          <a:lstStyle/>
          <a:p>
            <a:pPr eaLnBrk="1" hangingPunct="1"/>
            <a:r>
              <a:rPr lang="en-US" altLang="it-IT" sz="4000" dirty="0"/>
              <a:t>Markov Chain: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3">
                <a:extLst>
                  <a:ext uri="{FF2B5EF4-FFF2-40B4-BE49-F238E27FC236}">
                    <a16:creationId xmlns:a16="http://schemas.microsoft.com/office/drawing/2014/main" id="{28BD79F0-E1E1-47C8-A34F-FBBB507545E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28800" y="1149927"/>
                <a:ext cx="9448800" cy="5391150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it-IT" dirty="0">
                    <a:cs typeface="Calibri" panose="020F0502020204030204" pitchFamily="34" charset="0"/>
                  </a:rPr>
                  <a:t>A first-order observable Markov Model consists in: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it-IT" dirty="0"/>
                  <a:t>A set of states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Q</a:t>
                </a:r>
              </a:p>
              <a:p>
                <a:pPr marL="357187" lvl="1" indent="0" eaLnBrk="1" hangingPunct="1">
                  <a:lnSpc>
                    <a:spcPct val="90000"/>
                  </a:lnSpc>
                  <a:buNone/>
                </a:pPr>
                <a:r>
                  <a:rPr lang="en-US" altLang="it-IT" i="1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…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q</a:t>
                </a:r>
                <a:r>
                  <a:rPr lang="en-US" altLang="it-IT" i="1" baseline="-25000" dirty="0" err="1">
                    <a:latin typeface="Times New Roman" panose="02020603050405020304" pitchFamily="18" charset="0"/>
                  </a:rPr>
                  <a:t>N</a:t>
                </a:r>
                <a:r>
                  <a:rPr lang="en-US" altLang="it-IT" baseline="-25000" dirty="0"/>
                  <a:t> </a:t>
                </a:r>
                <a:r>
                  <a:rPr lang="en-US" altLang="it-IT" dirty="0"/>
                  <a:t> sequence of states: state at time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t</a:t>
                </a:r>
                <a:r>
                  <a:rPr lang="en-US" altLang="it-IT" dirty="0"/>
                  <a:t> is 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q</a:t>
                </a:r>
                <a:r>
                  <a:rPr lang="en-US" altLang="it-IT" i="1" baseline="-25000" dirty="0" err="1">
                    <a:latin typeface="Times New Roman" panose="02020603050405020304" pitchFamily="18" charset="0"/>
                  </a:rPr>
                  <a:t>t</a:t>
                </a:r>
                <a:endParaRPr lang="en-US" altLang="it-IT" i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it-IT" dirty="0"/>
                  <a:t>Transition probabilities: </a:t>
                </a:r>
              </a:p>
              <a:p>
                <a:pPr marL="357187" lvl="1" indent="0" eaLnBrk="1" hangingPunct="1">
                  <a:buNone/>
                </a:pPr>
                <a:r>
                  <a:rPr lang="en-US" altLang="it-IT" dirty="0"/>
                  <a:t>a set of probabilities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 =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01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02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…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i="1" baseline="-25000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…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i="1" baseline="-25000" dirty="0">
                    <a:latin typeface="Times New Roman" panose="02020603050405020304" pitchFamily="18" charset="0"/>
                  </a:rPr>
                  <a:t>nn</a:t>
                </a:r>
                <a:r>
                  <a:rPr lang="en-US" altLang="it-IT" dirty="0"/>
                  <a:t>. </a:t>
                </a:r>
              </a:p>
              <a:p>
                <a:pPr marL="357187" lvl="1" indent="0" eaLnBrk="1" hangingPunct="1">
                  <a:buNone/>
                </a:pPr>
                <a:r>
                  <a:rPr lang="en-US" altLang="it-IT" dirty="0"/>
                  <a:t>Each 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it-IT" i="1" baseline="-25000" dirty="0" err="1">
                    <a:latin typeface="Times New Roman" panose="02020603050405020304" pitchFamily="18" charset="0"/>
                  </a:rPr>
                  <a:t>ij</a:t>
                </a:r>
                <a:r>
                  <a:rPr lang="en-US" altLang="it-IT" baseline="-25000" dirty="0"/>
                  <a:t> </a:t>
                </a:r>
                <a:r>
                  <a:rPr lang="en-US" altLang="it-IT" dirty="0"/>
                  <a:t>represents the probability of transitioning from state 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it-IT" dirty="0"/>
                  <a:t> to state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j</a:t>
                </a:r>
              </a:p>
              <a:p>
                <a:pPr marL="357187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sSub>
                            <m:sSubPr>
                              <m:ctrlP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it-IT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it-IT" dirty="0"/>
              </a:p>
              <a:p>
                <a:pPr marL="357187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it-IT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it-IT" b="0" i="1" smtClean="0">
                              <a:latin typeface="Cambria Math" panose="02040503050406030204" pitchFamily="18" charset="0"/>
                            </a:rPr>
                            <m:t>=1  1</m:t>
                          </m:r>
                          <m:r>
                            <a:rPr lang="en-US" alt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lang="en-US" altLang="it-IT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it-IT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it-IT" dirty="0"/>
                  <a:t>Distinguished start and end states</a:t>
                </a:r>
                <a:endParaRPr lang="en-US" altLang="it-IT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6629" name="Rectangle 3">
                <a:extLst>
                  <a:ext uri="{FF2B5EF4-FFF2-40B4-BE49-F238E27FC236}">
                    <a16:creationId xmlns:a16="http://schemas.microsoft.com/office/drawing/2014/main" id="{28BD79F0-E1E1-47C8-A34F-FBBB50754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149927"/>
                <a:ext cx="9448800" cy="5391150"/>
              </a:xfrm>
              <a:blipFill>
                <a:blip r:embed="rId3"/>
                <a:stretch>
                  <a:fillRect l="-1210" t="-1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DD9BA77E-50BE-4F30-889C-8AB4378E6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Disambiguating </a:t>
            </a:r>
            <a:r>
              <a:rPr lang="ja-JP" altLang="en-US"/>
              <a:t>“</a:t>
            </a:r>
            <a:r>
              <a:rPr lang="en-US" altLang="ja-JP"/>
              <a:t>race</a:t>
            </a:r>
            <a:r>
              <a:rPr lang="ja-JP" altLang="en-US"/>
              <a:t>”</a:t>
            </a:r>
            <a:endParaRPr lang="en-US" altLang="it-IT"/>
          </a:p>
        </p:txBody>
      </p:sp>
      <p:pic>
        <p:nvPicPr>
          <p:cNvPr id="130050" name="Picture 4" descr="posrace1">
            <a:extLst>
              <a:ext uri="{FF2B5EF4-FFF2-40B4-BE49-F238E27FC236}">
                <a16:creationId xmlns:a16="http://schemas.microsoft.com/office/drawing/2014/main" id="{AF957E49-0CFA-4CEF-823D-8C671CCD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6" y="1752600"/>
            <a:ext cx="7540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posrace2">
            <a:extLst>
              <a:ext uri="{FF2B5EF4-FFF2-40B4-BE49-F238E27FC236}">
                <a16:creationId xmlns:a16="http://schemas.microsoft.com/office/drawing/2014/main" id="{E76D586C-7D0D-4782-8F56-50647076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6" y="4038600"/>
            <a:ext cx="7540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629D4-A761-2E46-B013-97DC26A5CD29}"/>
              </a:ext>
            </a:extLst>
          </p:cNvPr>
          <p:cNvSpPr txBox="1"/>
          <p:nvPr/>
        </p:nvSpPr>
        <p:spPr bwMode="auto">
          <a:xfrm>
            <a:off x="2530624" y="3228945"/>
            <a:ext cx="15841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err="1">
                <a:latin typeface="+mn-lt"/>
              </a:rPr>
              <a:t>Varenne</a:t>
            </a:r>
            <a:endParaRPr lang="it-IT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6EC00-0F91-B54B-A08B-0195EFB876B4}"/>
              </a:ext>
            </a:extLst>
          </p:cNvPr>
          <p:cNvSpPr txBox="1"/>
          <p:nvPr/>
        </p:nvSpPr>
        <p:spPr bwMode="auto">
          <a:xfrm>
            <a:off x="2590800" y="5543490"/>
            <a:ext cx="15841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err="1">
                <a:latin typeface="+mn-lt"/>
              </a:rPr>
              <a:t>Varenne</a:t>
            </a:r>
            <a:endParaRPr lang="it-IT" sz="2000" dirty="0">
              <a:latin typeface="+mn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02898972-E80C-448A-A967-5182E18A6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ML Estimation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2B3E303-8365-4644-B41C-19B41442B2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4353" y="4724400"/>
            <a:ext cx="9601200" cy="150328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+mj-lt"/>
              </a:rPr>
              <a:t>P</a:t>
            </a:r>
            <a:r>
              <a:rPr lang="en-US" altLang="it-IT" sz="2600" dirty="0">
                <a:latin typeface="+mj-lt"/>
              </a:rPr>
              <a:t>(VB|TO)</a:t>
            </a:r>
            <a:r>
              <a:rPr lang="en-US" altLang="it-IT" sz="2600" i="1" dirty="0">
                <a:latin typeface="+mj-lt"/>
              </a:rPr>
              <a:t>P</a:t>
            </a:r>
            <a:r>
              <a:rPr lang="en-US" altLang="it-IT" sz="2600" dirty="0">
                <a:latin typeface="+mj-lt"/>
              </a:rPr>
              <a:t>(</a:t>
            </a:r>
            <a:r>
              <a:rPr lang="en-US" altLang="it-IT" sz="2600" dirty="0" err="1">
                <a:latin typeface="+mj-lt"/>
              </a:rPr>
              <a:t>race|VB</a:t>
            </a:r>
            <a:r>
              <a:rPr lang="en-US" altLang="it-IT" sz="2600" dirty="0">
                <a:latin typeface="+mj-lt"/>
              </a:rPr>
              <a:t>)</a:t>
            </a:r>
            <a:r>
              <a:rPr lang="en-US" altLang="it-IT" sz="2600" i="1" dirty="0">
                <a:latin typeface="+mj-lt"/>
              </a:rPr>
              <a:t>P</a:t>
            </a:r>
            <a:r>
              <a:rPr lang="en-US" altLang="it-IT" sz="2600" dirty="0">
                <a:latin typeface="+mj-lt"/>
              </a:rPr>
              <a:t>(NR|VB) = .00000027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+mj-lt"/>
              </a:rPr>
              <a:t>P</a:t>
            </a:r>
            <a:r>
              <a:rPr lang="en-US" altLang="it-IT" sz="2600" dirty="0">
                <a:latin typeface="+mj-lt"/>
              </a:rPr>
              <a:t>(NN|TO)</a:t>
            </a:r>
            <a:r>
              <a:rPr lang="en-US" altLang="it-IT" sz="2600" i="1" dirty="0">
                <a:latin typeface="+mj-lt"/>
              </a:rPr>
              <a:t>P</a:t>
            </a:r>
            <a:r>
              <a:rPr lang="en-US" altLang="it-IT" sz="2600" dirty="0">
                <a:latin typeface="+mj-lt"/>
              </a:rPr>
              <a:t>(</a:t>
            </a:r>
            <a:r>
              <a:rPr lang="en-US" altLang="it-IT" sz="2600" dirty="0" err="1">
                <a:latin typeface="+mj-lt"/>
              </a:rPr>
              <a:t>race|NN</a:t>
            </a:r>
            <a:r>
              <a:rPr lang="en-US" altLang="it-IT" sz="2600" dirty="0">
                <a:latin typeface="+mj-lt"/>
              </a:rPr>
              <a:t>)</a:t>
            </a:r>
            <a:r>
              <a:rPr lang="en-US" altLang="it-IT" sz="2600" i="1" dirty="0">
                <a:latin typeface="+mj-lt"/>
              </a:rPr>
              <a:t>P</a:t>
            </a:r>
            <a:r>
              <a:rPr lang="en-US" altLang="it-IT" sz="2600" dirty="0">
                <a:latin typeface="+mj-lt"/>
              </a:rPr>
              <a:t>(NR|NN) =.00000000032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it-IT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dirty="0"/>
              <a:t>So we (correctly) choose the </a:t>
            </a:r>
            <a:r>
              <a:rPr lang="en-US" altLang="it-IT" sz="2600" b="1" dirty="0">
                <a:solidFill>
                  <a:srgbClr val="C00000"/>
                </a:solidFill>
              </a:rPr>
              <a:t>verb</a:t>
            </a:r>
            <a:r>
              <a:rPr lang="en-US" altLang="it-IT" sz="2600" dirty="0"/>
              <a:t> reading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79EC8F-89CC-8247-B9FD-8A585D5A8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77689"/>
              </p:ext>
            </p:extLst>
          </p:nvPr>
        </p:nvGraphicFramePr>
        <p:xfrm>
          <a:off x="2623840" y="1614989"/>
          <a:ext cx="6944320" cy="224942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72160">
                  <a:extLst>
                    <a:ext uri="{9D8B030D-6E8A-4147-A177-3AD203B41FA5}">
                      <a16:colId xmlns:a16="http://schemas.microsoft.com/office/drawing/2014/main" val="373880316"/>
                    </a:ext>
                  </a:extLst>
                </a:gridCol>
                <a:gridCol w="3472160">
                  <a:extLst>
                    <a:ext uri="{9D8B030D-6E8A-4147-A177-3AD203B41FA5}">
                      <a16:colId xmlns:a16="http://schemas.microsoft.com/office/drawing/2014/main" val="542518378"/>
                    </a:ext>
                  </a:extLst>
                </a:gridCol>
              </a:tblGrid>
              <a:tr h="58732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(NN|TO) = .00047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(VB|TO) = 0.83</a:t>
                      </a:r>
                      <a:endParaRPr lang="it-IT" sz="24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Transition</a:t>
                      </a:r>
                      <a:r>
                        <a:rPr 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</a:t>
                      </a:r>
                      <a:endParaRPr lang="it-IT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22916"/>
                  </a:ext>
                </a:extLst>
              </a:tr>
              <a:tr h="58732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 err="1">
                          <a:latin typeface="+mj-lt"/>
                          <a:cs typeface="Calibri" panose="020F0502020204030204" pitchFamily="34" charset="0"/>
                        </a:rPr>
                        <a:t>race</a:t>
                      </a:r>
                      <a:r>
                        <a:rPr lang="en-US" altLang="it-IT" sz="2400" b="0" dirty="0" err="1">
                          <a:latin typeface="+mj-lt"/>
                        </a:rPr>
                        <a:t>|</a:t>
                      </a:r>
                      <a:r>
                        <a:rPr lang="en-US" altLang="it-IT" sz="2400" b="0" dirty="0" err="1">
                          <a:latin typeface="+mj-lt"/>
                          <a:cs typeface="Calibri" panose="020F0502020204030204" pitchFamily="34" charset="0"/>
                        </a:rPr>
                        <a:t>NN</a:t>
                      </a:r>
                      <a:r>
                        <a:rPr lang="en-US" altLang="it-IT" sz="2400" b="0" dirty="0">
                          <a:latin typeface="+mj-lt"/>
                        </a:rPr>
                        <a:t>) = 0.00057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 err="1">
                          <a:latin typeface="+mj-lt"/>
                          <a:cs typeface="Calibri" panose="020F0502020204030204" pitchFamily="34" charset="0"/>
                        </a:rPr>
                        <a:t>race</a:t>
                      </a:r>
                      <a:r>
                        <a:rPr lang="en-US" altLang="it-IT" sz="2400" b="0" dirty="0" err="1">
                          <a:latin typeface="+mj-lt"/>
                        </a:rPr>
                        <a:t>|</a:t>
                      </a:r>
                      <a:r>
                        <a:rPr lang="en-US" altLang="it-IT" sz="2400" b="0" dirty="0" err="1">
                          <a:latin typeface="+mj-lt"/>
                          <a:cs typeface="Calibri" panose="020F0502020204030204" pitchFamily="34" charset="0"/>
                        </a:rPr>
                        <a:t>VB</a:t>
                      </a:r>
                      <a:r>
                        <a:rPr lang="en-US" altLang="it-IT" sz="2400" b="0" dirty="0">
                          <a:latin typeface="+mj-lt"/>
                        </a:rPr>
                        <a:t>) = 0.00012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Emission</a:t>
                      </a:r>
                      <a:r>
                        <a:rPr 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</a:t>
                      </a:r>
                      <a:endParaRPr lang="it-IT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92905"/>
                  </a:ext>
                </a:extLst>
              </a:tr>
              <a:tr h="58732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NR</a:t>
                      </a:r>
                      <a:r>
                        <a:rPr lang="en-US" altLang="it-IT" sz="2400" b="0" dirty="0">
                          <a:latin typeface="+mj-lt"/>
                        </a:rPr>
                        <a:t>|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VB</a:t>
                      </a:r>
                      <a:r>
                        <a:rPr lang="en-US" altLang="it-IT" sz="2400" b="0" dirty="0">
                          <a:latin typeface="+mj-lt"/>
                        </a:rPr>
                        <a:t>) = 0.0027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NR</a:t>
                      </a:r>
                      <a:r>
                        <a:rPr lang="en-US" altLang="it-IT" sz="2400" b="0" dirty="0">
                          <a:latin typeface="+mj-lt"/>
                        </a:rPr>
                        <a:t>|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NN</a:t>
                      </a:r>
                      <a:r>
                        <a:rPr lang="en-US" altLang="it-IT" sz="2400" b="0" dirty="0">
                          <a:latin typeface="+mj-lt"/>
                        </a:rPr>
                        <a:t>) = 0.0012</a:t>
                      </a:r>
                      <a:endParaRPr lang="it-IT" sz="24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Transition</a:t>
                      </a:r>
                      <a:r>
                        <a:rPr 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</a:t>
                      </a:r>
                      <a:endParaRPr lang="it-IT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507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22C7815-93D7-44E9-8718-3C0DF260A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HMM for </a:t>
            </a:r>
            <a:r>
              <a:rPr lang="en-US" dirty="0" err="1">
                <a:ea typeface="+mj-ea"/>
                <a:cs typeface="+mj-cs"/>
              </a:rPr>
              <a:t>PoS</a:t>
            </a:r>
            <a:r>
              <a:rPr lang="en-US" dirty="0">
                <a:ea typeface="+mj-ea"/>
                <a:cs typeface="+mj-cs"/>
              </a:rPr>
              <a:t> tagging</a:t>
            </a:r>
            <a:endParaRPr lang="en-US" sz="6000" dirty="0"/>
          </a:p>
        </p:txBody>
      </p:sp>
      <p:pic>
        <p:nvPicPr>
          <p:cNvPr id="134146" name="Picture 5" descr="fig 5.13.jpg">
            <a:extLst>
              <a:ext uri="{FF2B5EF4-FFF2-40B4-BE49-F238E27FC236}">
                <a16:creationId xmlns:a16="http://schemas.microsoft.com/office/drawing/2014/main" id="{6BD202D5-21A1-4812-8F59-C08C5BFBD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5" t="3293" r="18413"/>
          <a:stretch>
            <a:fillRect/>
          </a:stretch>
        </p:blipFill>
        <p:spPr bwMode="auto">
          <a:xfrm>
            <a:off x="1981200" y="1676400"/>
            <a:ext cx="70104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FCDC9-2F38-4579-90C4-CA9B57D10D72}"/>
              </a:ext>
            </a:extLst>
          </p:cNvPr>
          <p:cNvSpPr txBox="1"/>
          <p:nvPr/>
        </p:nvSpPr>
        <p:spPr>
          <a:xfrm>
            <a:off x="1828800" y="1066800"/>
            <a:ext cx="906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kumimoji="1" lang="en-US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Transitions probabilities</a:t>
            </a:r>
            <a:r>
              <a:rPr kumimoji="1"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</a:t>
            </a:r>
            <a:r>
              <a:rPr kumimoji="1"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between the hidden states: tags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4F71EF10-A2F1-4663-BA8D-B24EBD122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 dirty="0"/>
              <a:t>B observation likelihoods for POS HMM</a:t>
            </a:r>
          </a:p>
        </p:txBody>
      </p:sp>
      <p:sp>
        <p:nvSpPr>
          <p:cNvPr id="132100" name="Content Placeholder 6">
            <a:extLst>
              <a:ext uri="{FF2B5EF4-FFF2-40B4-BE49-F238E27FC236}">
                <a16:creationId xmlns:a16="http://schemas.microsoft.com/office/drawing/2014/main" id="{08CA490D-F927-4634-9419-D79FB581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2" y="1219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it-IT" dirty="0"/>
              <a:t> </a:t>
            </a:r>
            <a:r>
              <a:rPr lang="en-US" altLang="it-IT" b="1" dirty="0">
                <a:solidFill>
                  <a:srgbClr val="FF0000"/>
                </a:solidFill>
              </a:rPr>
              <a:t>Emission probabilities </a:t>
            </a:r>
            <a:r>
              <a:rPr lang="en-US" altLang="it-IT" i="1" dirty="0">
                <a:latin typeface="+mj-lt"/>
              </a:rPr>
              <a:t>B</a:t>
            </a:r>
            <a:r>
              <a:rPr lang="en-US" altLang="it-IT" dirty="0"/>
              <a:t>: words</a:t>
            </a:r>
          </a:p>
        </p:txBody>
      </p:sp>
      <p:pic>
        <p:nvPicPr>
          <p:cNvPr id="136195" name="Picture 7" descr="fig 5.14.jpg">
            <a:extLst>
              <a:ext uri="{FF2B5EF4-FFF2-40B4-BE49-F238E27FC236}">
                <a16:creationId xmlns:a16="http://schemas.microsoft.com/office/drawing/2014/main" id="{DB0EDD31-A2E1-4552-B0DC-1758F061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r="7813"/>
          <a:stretch>
            <a:fillRect/>
          </a:stretch>
        </p:blipFill>
        <p:spPr bwMode="auto">
          <a:xfrm>
            <a:off x="1763712" y="1828800"/>
            <a:ext cx="91440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4C82FDC-5941-4D39-AF9D-24AE391A3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sz="4000" dirty="0"/>
              <a:t>The </a:t>
            </a:r>
            <a:r>
              <a:rPr lang="en-US" altLang="it-IT" sz="4000" i="1" dirty="0">
                <a:latin typeface="+mj-lt"/>
              </a:rPr>
              <a:t>A</a:t>
            </a:r>
            <a:r>
              <a:rPr lang="en-US" altLang="it-IT" sz="4000" dirty="0"/>
              <a:t> matrix for the POS HMM</a:t>
            </a:r>
          </a:p>
        </p:txBody>
      </p:sp>
      <p:pic>
        <p:nvPicPr>
          <p:cNvPr id="137218" name="Picture 5" descr="fig 5.15.jpg">
            <a:extLst>
              <a:ext uri="{FF2B5EF4-FFF2-40B4-BE49-F238E27FC236}">
                <a16:creationId xmlns:a16="http://schemas.microsoft.com/office/drawing/2014/main" id="{EC76D66A-860A-4A60-B7D6-B82D746A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2525"/>
            <a:ext cx="9144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91A72C2-5F17-47EA-B064-567D1F50B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 dirty="0"/>
              <a:t>The </a:t>
            </a:r>
            <a:r>
              <a:rPr lang="en-US" altLang="it-IT" i="1" dirty="0">
                <a:latin typeface="+mj-lt"/>
              </a:rPr>
              <a:t>B</a:t>
            </a:r>
            <a:r>
              <a:rPr lang="en-US" altLang="it-IT" dirty="0"/>
              <a:t> matrix for the POS HMM</a:t>
            </a:r>
          </a:p>
        </p:txBody>
      </p:sp>
      <p:pic>
        <p:nvPicPr>
          <p:cNvPr id="138242" name="Picture 6" descr="fig 5.16.jpg">
            <a:extLst>
              <a:ext uri="{FF2B5EF4-FFF2-40B4-BE49-F238E27FC236}">
                <a16:creationId xmlns:a16="http://schemas.microsoft.com/office/drawing/2014/main" id="{FBB7C33E-1CF0-46DA-8158-0F1DF965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8100"/>
            <a:ext cx="9144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2">
            <a:extLst>
              <a:ext uri="{FF2B5EF4-FFF2-40B4-BE49-F238E27FC236}">
                <a16:creationId xmlns:a16="http://schemas.microsoft.com/office/drawing/2014/main" id="{7195E220-C097-4D06-8B54-F2D883433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4000" dirty="0"/>
              <a:t>Viterbi intuition: we are looking for the best ‘</a:t>
            </a:r>
            <a:r>
              <a:rPr lang="en-US" altLang="ja-JP" sz="4000" dirty="0"/>
              <a:t>path’</a:t>
            </a:r>
            <a:endParaRPr lang="en-US" altLang="it-IT" sz="3600" dirty="0"/>
          </a:p>
        </p:txBody>
      </p:sp>
      <p:sp>
        <p:nvSpPr>
          <p:cNvPr id="139268" name="Text Box 5">
            <a:extLst>
              <a:ext uri="{FF2B5EF4-FFF2-40B4-BE49-F238E27FC236}">
                <a16:creationId xmlns:a16="http://schemas.microsoft.com/office/drawing/2014/main" id="{CFBFE145-AC0F-4F6A-914C-64F74EF4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1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69" name="Text Box 6">
            <a:extLst>
              <a:ext uri="{FF2B5EF4-FFF2-40B4-BE49-F238E27FC236}">
                <a16:creationId xmlns:a16="http://schemas.microsoft.com/office/drawing/2014/main" id="{30E640CD-55DA-48F8-BD47-E5C31184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2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0" name="Text Box 7">
            <a:extLst>
              <a:ext uri="{FF2B5EF4-FFF2-40B4-BE49-F238E27FC236}">
                <a16:creationId xmlns:a16="http://schemas.microsoft.com/office/drawing/2014/main" id="{8CC0CB10-4A70-4886-86F8-76A29229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4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1" name="Text Box 8">
            <a:extLst>
              <a:ext uri="{FF2B5EF4-FFF2-40B4-BE49-F238E27FC236}">
                <a16:creationId xmlns:a16="http://schemas.microsoft.com/office/drawing/2014/main" id="{4BF926AD-091C-4753-9F57-A0E948EF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3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2" name="Text Box 9">
            <a:extLst>
              <a:ext uri="{FF2B5EF4-FFF2-40B4-BE49-F238E27FC236}">
                <a16:creationId xmlns:a16="http://schemas.microsoft.com/office/drawing/2014/main" id="{B43EBBAC-25AD-4C20-AC54-E34EA5E9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5</a:t>
            </a:r>
            <a:endParaRPr lang="en-US" altLang="it-IT">
              <a:ea typeface="SimSun" panose="02010600030101010101" pitchFamily="2" charset="-122"/>
            </a:endParaRPr>
          </a:p>
        </p:txBody>
      </p:sp>
      <p:graphicFrame>
        <p:nvGraphicFramePr>
          <p:cNvPr id="627722" name="Object 4">
            <a:extLst>
              <a:ext uri="{FF2B5EF4-FFF2-40B4-BE49-F238E27FC236}">
                <a16:creationId xmlns:a16="http://schemas.microsoft.com/office/drawing/2014/main" id="{DCE1A754-BD6D-41EB-8E09-E935FA70D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938829"/>
              </p:ext>
            </p:extLst>
          </p:nvPr>
        </p:nvGraphicFramePr>
        <p:xfrm>
          <a:off x="1546225" y="2106613"/>
          <a:ext cx="914400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9" name="VISIO" r:id="rId4" imgW="4969164" imgH="2272145" progId="">
                  <p:embed/>
                </p:oleObj>
              </mc:Choice>
              <mc:Fallback>
                <p:oleObj name="VISIO" r:id="rId4" imgW="4969164" imgH="227214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106613"/>
                        <a:ext cx="9144000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4" name="Rectangle 11">
            <a:extLst>
              <a:ext uri="{FF2B5EF4-FFF2-40B4-BE49-F238E27FC236}">
                <a16:creationId xmlns:a16="http://schemas.microsoft.com/office/drawing/2014/main" id="{3D43E6D1-C73B-44B4-8531-A23563B6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542088"/>
            <a:ext cx="220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>
                <a:latin typeface="Tw Cen MT" panose="020B0602020104020603" pitchFamily="34" charset="0"/>
              </a:rPr>
              <a:t>Slide from Dekang 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B11A212A-F896-41E5-9073-47C0B3D4F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example</a:t>
            </a:r>
          </a:p>
        </p:txBody>
      </p:sp>
      <p:pic>
        <p:nvPicPr>
          <p:cNvPr id="141314" name="Picture 5" descr="fig 5.18.jpg">
            <a:extLst>
              <a:ext uri="{FF2B5EF4-FFF2-40B4-BE49-F238E27FC236}">
                <a16:creationId xmlns:a16="http://schemas.microsoft.com/office/drawing/2014/main" id="{5D15A898-5BE1-4712-A0D1-9B2129F5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27088"/>
            <a:ext cx="68580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497FFB62-2B19-4C5D-B982-46F09860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Outline</a:t>
            </a:r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id="{A34A5E54-47F1-4AD4-A547-694FA2922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Markov Chains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Hidden Markov Models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Three Algorithms for HMMs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Forward Algorithm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Viterbi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Baum-Welch (EM Algorithm)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Applications: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Ice Cream Task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Part of Speech Tagging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Next time: Named Entity Tagging</a:t>
            </a:r>
          </a:p>
          <a:p>
            <a:pPr eaLnBrk="1" hangingPunct="1"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90E56433-80E4-402F-B0B7-99A5AFC10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Markov Chain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52C622C-9532-408D-AB14-5B72CDDDC7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077200" cy="4476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it-IT" b="1" dirty="0">
                <a:solidFill>
                  <a:srgbClr val="FF0000"/>
                </a:solidFill>
              </a:rPr>
              <a:t>Markov Assumption:</a:t>
            </a:r>
          </a:p>
          <a:p>
            <a:pPr>
              <a:lnSpc>
                <a:spcPct val="90000"/>
              </a:lnSpc>
            </a:pPr>
            <a:r>
              <a:rPr lang="en-US" altLang="it-IT" dirty="0"/>
              <a:t>Current state only depends on </a:t>
            </a:r>
            <a:r>
              <a:rPr lang="en-US" altLang="it-IT" b="1" dirty="0">
                <a:solidFill>
                  <a:srgbClr val="FF0000"/>
                </a:solidFill>
              </a:rPr>
              <a:t>previous state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it-IT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it-IT" dirty="0"/>
              <a:t>		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 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 …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>
                <a:latin typeface="Times New Roman" panose="02020603050405020304" pitchFamily="18" charset="0"/>
              </a:rPr>
              <a:t>-1</a:t>
            </a:r>
            <a:r>
              <a:rPr lang="en-US" altLang="it-IT" dirty="0">
                <a:latin typeface="Times New Roman" panose="02020603050405020304" pitchFamily="18" charset="0"/>
              </a:rPr>
              <a:t>) =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 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>
                <a:latin typeface="Times New Roman" panose="02020603050405020304" pitchFamily="18" charset="0"/>
              </a:rPr>
              <a:t>-1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 </a:t>
            </a:r>
          </a:p>
          <a:p>
            <a:pPr marL="0" indent="0">
              <a:lnSpc>
                <a:spcPct val="90000"/>
              </a:lnSpc>
            </a:pPr>
            <a:endParaRPr lang="en-US" altLang="it-IT" sz="1800" dirty="0"/>
          </a:p>
          <a:p>
            <a:pPr marL="0" indent="0">
              <a:lnSpc>
                <a:spcPct val="90000"/>
              </a:lnSpc>
            </a:pPr>
            <a:endParaRPr lang="en-US" altLang="it-IT" sz="1800" dirty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</a:pPr>
            <a:endParaRPr lang="en-US" altLang="it-IT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C465059D-573A-4488-ADC3-5F1A76887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Another representation for start state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EFDA7591-9816-4CCD-BFC9-CE4B6FA20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430336"/>
            <a:ext cx="7772400" cy="2779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Instead of start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Special initial probability vector </a:t>
            </a:r>
            <a:r>
              <a:rPr lang="en-US" sz="2400" dirty="0">
                <a:latin typeface="Symbol" pitchFamily="18" charset="2"/>
                <a:sym typeface="Symbol" charset="2"/>
              </a:rPr>
              <a:t>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charset="0"/>
                <a:sym typeface="Symbol" charset="2"/>
              </a:rPr>
              <a:t>An initial distribution over probability of start states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ym typeface="Symbol" charset="2"/>
              </a:rPr>
              <a:t>Constraints: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9F79CBC5-8DD8-4322-9A0A-4FCFFBB71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200400"/>
          <a:ext cx="339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Equation" r:id="rId4" imgW="1485900" imgH="177800" progId="Equation.3">
                  <p:embed/>
                </p:oleObj>
              </mc:Choice>
              <mc:Fallback>
                <p:oleObj name="Equation" r:id="rId4" imgW="14859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390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3">
            <a:extLst>
              <a:ext uri="{FF2B5EF4-FFF2-40B4-BE49-F238E27FC236}">
                <a16:creationId xmlns:a16="http://schemas.microsoft.com/office/drawing/2014/main" id="{7B828953-B314-4C1D-A089-45DBC3390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4476751"/>
          <a:ext cx="116363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" name="Equation" r:id="rId6" imgW="558800" imgH="457200" progId="Equation.3">
                  <p:embed/>
                </p:oleObj>
              </mc:Choice>
              <mc:Fallback>
                <p:oleObj name="Equation" r:id="rId6" imgW="558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76751"/>
                        <a:ext cx="1163638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E5102E7-3FF5-4FE6-BE73-162DE6B40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weather model using </a:t>
            </a:r>
            <a:r>
              <a:rPr lang="en-US" altLang="it-IT">
                <a:latin typeface="Symbol" panose="05050102010706020507" pitchFamily="18" charset="2"/>
              </a:rPr>
              <a:t>p</a:t>
            </a:r>
          </a:p>
        </p:txBody>
      </p:sp>
      <p:pic>
        <p:nvPicPr>
          <p:cNvPr id="36866" name="Picture 4" descr="markovchainpi.eps">
            <a:extLst>
              <a:ext uri="{FF2B5EF4-FFF2-40B4-BE49-F238E27FC236}">
                <a16:creationId xmlns:a16="http://schemas.microsoft.com/office/drawing/2014/main" id="{5B3E05AE-CCDD-4F4F-ADBF-003BFFF2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61356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11211</TotalTime>
  <Words>2480</Words>
  <Application>Microsoft Macintosh PowerPoint</Application>
  <PresentationFormat>Widescreen</PresentationFormat>
  <Paragraphs>415</Paragraphs>
  <Slides>68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Arial</vt:lpstr>
      <vt:lpstr>Calibri</vt:lpstr>
      <vt:lpstr>Cambria Math</vt:lpstr>
      <vt:lpstr>Palatino Linotype</vt:lpstr>
      <vt:lpstr>Symbol</vt:lpstr>
      <vt:lpstr>Times</vt:lpstr>
      <vt:lpstr>Times New Roman</vt:lpstr>
      <vt:lpstr>Tw Cen MT</vt:lpstr>
      <vt:lpstr>Tw Cen MT Condensed</vt:lpstr>
      <vt:lpstr>Wingdings</vt:lpstr>
      <vt:lpstr>1_AIIA00</vt:lpstr>
      <vt:lpstr>Equation</vt:lpstr>
      <vt:lpstr>VISIO</vt:lpstr>
      <vt:lpstr>Sequence Tagging</vt:lpstr>
      <vt:lpstr>Outline</vt:lpstr>
      <vt:lpstr>Definitions</vt:lpstr>
      <vt:lpstr>Markov Chain for weather</vt:lpstr>
      <vt:lpstr>Markov Chain for words</vt:lpstr>
      <vt:lpstr>Markov Chain: definition</vt:lpstr>
      <vt:lpstr>Markov Chain</vt:lpstr>
      <vt:lpstr>Another representation for start state</vt:lpstr>
      <vt:lpstr>The weather model using p</vt:lpstr>
      <vt:lpstr>The weather model: specific example</vt:lpstr>
      <vt:lpstr>Markov chain for weather</vt:lpstr>
      <vt:lpstr>How about?</vt:lpstr>
      <vt:lpstr>Fun with Markov Chains</vt:lpstr>
      <vt:lpstr>Hidden Markov Models</vt:lpstr>
      <vt:lpstr>Hidden Markov Model</vt:lpstr>
      <vt:lpstr>HMMs for speech: the word “six”</vt:lpstr>
      <vt:lpstr>HMM for Speech: Recognizing Digits</vt:lpstr>
      <vt:lpstr>Hidden Markov Models</vt:lpstr>
      <vt:lpstr>Assumptions</vt:lpstr>
      <vt:lpstr>HMM for Ice Cream</vt:lpstr>
      <vt:lpstr>Eisner task</vt:lpstr>
      <vt:lpstr>HMM for ice cream</vt:lpstr>
      <vt:lpstr>Different types of HMM structure</vt:lpstr>
      <vt:lpstr>The Three Basic Problems for HMMs</vt:lpstr>
      <vt:lpstr>Problem 1: computing the observation likelihood</vt:lpstr>
      <vt:lpstr>How to compute likelihood</vt:lpstr>
      <vt:lpstr>Computing likelihood of 3 1 3 given hidden state sequence</vt:lpstr>
      <vt:lpstr>Computing joint probability of  observation and state sequence</vt:lpstr>
      <vt:lpstr>Computing total likelihood of 3 1 3</vt:lpstr>
      <vt:lpstr>Instead: the Forward algorithm</vt:lpstr>
      <vt:lpstr>The forward algorithm</vt:lpstr>
      <vt:lpstr>The forward algorithm</vt:lpstr>
      <vt:lpstr>The Forward Recursion</vt:lpstr>
      <vt:lpstr>The Forward Trellis</vt:lpstr>
      <vt:lpstr>We update each cell</vt:lpstr>
      <vt:lpstr>The Forward Algorithm</vt:lpstr>
      <vt:lpstr>Decoding</vt:lpstr>
      <vt:lpstr>Decoding</vt:lpstr>
      <vt:lpstr>Viterbi intuition</vt:lpstr>
      <vt:lpstr>Viterbi Recursion</vt:lpstr>
      <vt:lpstr>The Viterbi trellis</vt:lpstr>
      <vt:lpstr>Viterbi intuition</vt:lpstr>
      <vt:lpstr>Viterbi Algorithm</vt:lpstr>
      <vt:lpstr>Viterbi backtrace</vt:lpstr>
      <vt:lpstr>Training a HMM</vt:lpstr>
      <vt:lpstr>Baum-Welch Algorithm</vt:lpstr>
      <vt:lpstr>HMM for Part of Speech Tagging</vt:lpstr>
      <vt:lpstr>Part of speech tagging</vt:lpstr>
      <vt:lpstr>POS examples</vt:lpstr>
      <vt:lpstr>POS Tagging example</vt:lpstr>
      <vt:lpstr>POS Tagging</vt:lpstr>
      <vt:lpstr>POS tagging as a Sequence Classification task</vt:lpstr>
      <vt:lpstr>Getting to HMM</vt:lpstr>
      <vt:lpstr>Getting to HMM</vt:lpstr>
      <vt:lpstr>Using Bayes Rule</vt:lpstr>
      <vt:lpstr>Likelihood and prior</vt:lpstr>
      <vt:lpstr>Two kinds of probabilities (1)</vt:lpstr>
      <vt:lpstr>Two kinds of probabilities (2)</vt:lpstr>
      <vt:lpstr>An Example: the word “race”</vt:lpstr>
      <vt:lpstr>Disambiguating “race”</vt:lpstr>
      <vt:lpstr>ML Estimation</vt:lpstr>
      <vt:lpstr>HMM for PoS tagging</vt:lpstr>
      <vt:lpstr>B observation likelihoods for POS HMM</vt:lpstr>
      <vt:lpstr>The A matrix for the POS HMM</vt:lpstr>
      <vt:lpstr>The B matrix for the POS HMM</vt:lpstr>
      <vt:lpstr>Viterbi intuition: we are looking for the best ‘path’</vt:lpstr>
      <vt:lpstr>Viterbi example</vt:lpstr>
      <vt:lpstr>Outline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sentiment, etc</dc:title>
  <dc:creator>Dan Jurafsky</dc:creator>
  <cp:lastModifiedBy>Giuseppe Attardi</cp:lastModifiedBy>
  <cp:revision>154</cp:revision>
  <dcterms:created xsi:type="dcterms:W3CDTF">2011-01-19T20:50:47Z</dcterms:created>
  <dcterms:modified xsi:type="dcterms:W3CDTF">2020-03-13T07:54:21Z</dcterms:modified>
</cp:coreProperties>
</file>