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467" r:id="rId27"/>
    <p:sldId id="716" r:id="rId28"/>
    <p:sldId id="412" r:id="rId29"/>
    <p:sldId id="717" r:id="rId30"/>
    <p:sldId id="290" r:id="rId31"/>
    <p:sldId id="291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50" r:id="rId43"/>
    <p:sldId id="637" r:id="rId44"/>
    <p:sldId id="715" r:id="rId45"/>
    <p:sldId id="712" r:id="rId46"/>
    <p:sldId id="640" r:id="rId47"/>
    <p:sldId id="641" r:id="rId48"/>
    <p:sldId id="351" r:id="rId49"/>
    <p:sldId id="352" r:id="rId50"/>
    <p:sldId id="353" r:id="rId51"/>
    <p:sldId id="721" r:id="rId52"/>
    <p:sldId id="726" r:id="rId53"/>
    <p:sldId id="727" r:id="rId54"/>
    <p:sldId id="722" r:id="rId55"/>
    <p:sldId id="725" r:id="rId56"/>
    <p:sldId id="728" r:id="rId57"/>
    <p:sldId id="730" r:id="rId58"/>
    <p:sldId id="354" r:id="rId59"/>
    <p:sldId id="718" r:id="rId60"/>
    <p:sldId id="723" r:id="rId61"/>
    <p:sldId id="724" r:id="rId62"/>
    <p:sldId id="729" r:id="rId63"/>
    <p:sldId id="719" r:id="rId64"/>
    <p:sldId id="355" r:id="rId65"/>
    <p:sldId id="731" r:id="rId66"/>
    <p:sldId id="732" r:id="rId6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407" autoAdjust="0"/>
    <p:restoredTop sz="95884"/>
  </p:normalViewPr>
  <p:slideViewPr>
    <p:cSldViewPr>
      <p:cViewPr varScale="1">
        <p:scale>
          <a:sx n="110" d="100"/>
          <a:sy n="110" d="100"/>
        </p:scale>
        <p:origin x="1528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"/>
            <a:ext cx="1930400" cy="6856413"/>
          </a:xfrm>
          <a:prstGeom prst="rect">
            <a:avLst/>
          </a:prstGeom>
          <a:gradFill rotWithShape="0">
            <a:gsLst>
              <a:gs pos="0">
                <a:srgbClr val="33CCCC"/>
              </a:gs>
              <a:gs pos="5000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76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30400" y="1447800"/>
            <a:ext cx="10259485" cy="1752600"/>
          </a:xfrm>
          <a:prstGeom prst="rect">
            <a:avLst/>
          </a:prstGeom>
          <a:gradFill rotWithShape="0">
            <a:gsLst>
              <a:gs pos="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76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505200"/>
            <a:ext cx="62992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760"/>
          </a:p>
        </p:txBody>
      </p:sp>
      <p:sp>
        <p:nvSpPr>
          <p:cNvPr id="6471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622611" y="1638300"/>
            <a:ext cx="9290719" cy="1371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71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3200" y="4114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354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"/>
            <a:ext cx="1930400" cy="6856413"/>
          </a:xfrm>
          <a:prstGeom prst="rect">
            <a:avLst/>
          </a:prstGeom>
          <a:gradFill rotWithShape="0">
            <a:gsLst>
              <a:gs pos="0">
                <a:srgbClr val="33CCCC"/>
              </a:gs>
              <a:gs pos="5000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75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30400" y="1447801"/>
            <a:ext cx="10259485" cy="1752599"/>
          </a:xfrm>
          <a:prstGeom prst="rect">
            <a:avLst/>
          </a:prstGeom>
          <a:gradFill rotWithShape="0">
            <a:gsLst>
              <a:gs pos="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75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" y="3505199"/>
            <a:ext cx="6299199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75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2622611" y="1638300"/>
            <a:ext cx="9290719" cy="1371600"/>
          </a:xfrm>
        </p:spPr>
        <p:txBody>
          <a:bodyPr/>
          <a:lstStyle>
            <a:lvl1pPr>
              <a:defRPr sz="405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2743200" y="4114801"/>
            <a:ext cx="8534400" cy="1752599"/>
          </a:xfrm>
        </p:spPr>
        <p:txBody>
          <a:bodyPr/>
          <a:lstStyle>
            <a:lvl1pPr marL="0" indent="0" algn="ctr">
              <a:buFont typeface="Wingdings"/>
              <a:buNone/>
              <a:defRPr b="0"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_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76401" y="-1"/>
            <a:ext cx="10523008" cy="755003"/>
          </a:xfrm>
        </p:spPr>
        <p:txBody>
          <a:bodyPr/>
          <a:lstStyle>
            <a:lvl1pPr>
              <a:defRPr sz="33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 marL="267891" marR="0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 sz="1800" b="0">
                <a:latin typeface="Calibri"/>
              </a:defRPr>
            </a:lvl1pPr>
            <a:lvl2pPr marL="471488" marR="0" indent="-203597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1500" b="0">
                <a:latin typeface="Calibri"/>
              </a:defRPr>
            </a:lvl2pPr>
            <a:lvl3pPr marL="675085" marR="0" indent="-19288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350" b="0">
                <a:latin typeface="Calibri"/>
              </a:defRPr>
            </a:lvl3pPr>
            <a:lvl4pPr marL="803672" marR="0" indent="-128587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200" b="0">
                <a:latin typeface="Calibri"/>
              </a:defRPr>
            </a:lvl4pPr>
            <a:lvl5pPr marL="942975" marR="0" indent="-139304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1200" b="0">
                <a:latin typeface="Calibri"/>
              </a:defRPr>
            </a:lvl5pPr>
          </a:lstStyle>
          <a:p>
            <a:pPr marL="267891" marR="0" lvl="0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Edit Master text styles</a:t>
            </a:r>
            <a:endParaRPr/>
          </a:p>
          <a:p>
            <a:pPr marL="267891" marR="0" lvl="1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Second level</a:t>
            </a:r>
            <a:endParaRPr/>
          </a:p>
          <a:p>
            <a:pPr marL="267891" marR="0" lvl="2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Third level</a:t>
            </a:r>
            <a:endParaRPr/>
          </a:p>
          <a:p>
            <a:pPr marL="267891" marR="0" lvl="3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Fourth level</a:t>
            </a:r>
            <a:endParaRPr/>
          </a:p>
          <a:p>
            <a:pPr marL="267891" marR="0" lvl="4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Fifth level</a:t>
            </a:r>
            <a:endParaRPr lang="en-US"/>
          </a:p>
        </p:txBody>
      </p:sp>
    </p:spTree>
  </p:cSld>
  <p:clrMapOvr>
    <a:masterClrMapping/>
  </p:clrMapOvr>
  <p:hf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574801" y="-1"/>
            <a:ext cx="10624611" cy="75500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574799" y="1991103"/>
            <a:ext cx="4826000" cy="4371521"/>
          </a:xfrm>
        </p:spPr>
        <p:txBody>
          <a:bodyPr/>
          <a:lstStyle>
            <a:lvl1pPr marL="267891" marR="0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 sz="1200" b="0">
                <a:latin typeface="Calibri"/>
              </a:defRPr>
            </a:lvl1pPr>
            <a:lvl2pPr marL="471488" marR="0" indent="-203597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1000" b="0">
                <a:latin typeface="Calibri"/>
              </a:defRPr>
            </a:lvl2pPr>
            <a:lvl3pPr marL="675085" marR="0" indent="-19288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850" b="0">
                <a:latin typeface="Calibri"/>
              </a:defRPr>
            </a:lvl3pPr>
            <a:lvl4pPr marL="803672" marR="0" indent="-128587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750" b="0">
                <a:latin typeface="Calibri"/>
              </a:defRPr>
            </a:lvl4pPr>
            <a:lvl5pPr marL="942975" marR="0" indent="-139304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750" b="0">
                <a:latin typeface="Calibri"/>
              </a:defRPr>
            </a:lvl5pPr>
            <a:lvl6pPr>
              <a:defRPr sz="750"/>
            </a:lvl6pPr>
            <a:lvl7pPr>
              <a:defRPr sz="750"/>
            </a:lvl7pPr>
            <a:lvl8pPr>
              <a:defRPr sz="750"/>
            </a:lvl8pPr>
            <a:lvl9pPr>
              <a:defRPr sz="750"/>
            </a:lvl9pPr>
          </a:lstStyle>
          <a:p>
            <a:pPr marL="267891" marR="0" lvl="0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Edit Master text styles</a:t>
            </a:r>
            <a:endParaRPr/>
          </a:p>
          <a:p>
            <a:pPr marL="267891" marR="0" lvl="1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Second level</a:t>
            </a:r>
            <a:endParaRPr/>
          </a:p>
          <a:p>
            <a:pPr marL="267891" marR="0" lvl="2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Third level</a:t>
            </a:r>
            <a:endParaRPr/>
          </a:p>
          <a:p>
            <a:pPr marL="267891" marR="0" lvl="3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Fourth level</a:t>
            </a:r>
            <a:endParaRPr/>
          </a:p>
          <a:p>
            <a:pPr marL="267891" marR="0" lvl="4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Fifth level</a:t>
            </a:r>
            <a:endParaRPr lang="en-US" sz="135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769100" y="1991103"/>
            <a:ext cx="4826000" cy="4371521"/>
          </a:xfrm>
        </p:spPr>
        <p:txBody>
          <a:bodyPr/>
          <a:lstStyle>
            <a:lvl1pPr marL="267891" marR="0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 sz="1200" b="0">
                <a:latin typeface="Calibri"/>
              </a:defRPr>
            </a:lvl1pPr>
            <a:lvl2pPr marL="471488" marR="0" indent="-203597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1000" b="0">
                <a:latin typeface="Calibri"/>
              </a:defRPr>
            </a:lvl2pPr>
            <a:lvl3pPr marL="675085" marR="0" indent="-19288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850" b="0">
                <a:latin typeface="Calibri"/>
              </a:defRPr>
            </a:lvl3pPr>
            <a:lvl4pPr marL="803672" marR="0" indent="-128587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750" b="0">
                <a:latin typeface="Calibri"/>
              </a:defRPr>
            </a:lvl4pPr>
            <a:lvl5pPr marL="942975" marR="0" indent="-139304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750" b="0">
                <a:latin typeface="Calibri"/>
              </a:defRPr>
            </a:lvl5pPr>
            <a:lvl6pPr>
              <a:defRPr sz="750"/>
            </a:lvl6pPr>
            <a:lvl7pPr>
              <a:defRPr sz="750"/>
            </a:lvl7pPr>
            <a:lvl8pPr>
              <a:defRPr sz="750"/>
            </a:lvl8pPr>
            <a:lvl9pPr>
              <a:defRPr sz="750"/>
            </a:lvl9pPr>
          </a:lstStyle>
          <a:p>
            <a:pPr marL="267891" marR="0" lvl="0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Edit Master text styles</a:t>
            </a:r>
            <a:endParaRPr/>
          </a:p>
          <a:p>
            <a:pPr marL="267891" marR="0" lvl="1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Second level</a:t>
            </a:r>
            <a:endParaRPr/>
          </a:p>
          <a:p>
            <a:pPr marL="267891" marR="0" lvl="2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Third level</a:t>
            </a:r>
            <a:endParaRPr/>
          </a:p>
          <a:p>
            <a:pPr marL="267891" marR="0" lvl="3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Fourth level</a:t>
            </a:r>
            <a:endParaRPr/>
          </a:p>
          <a:p>
            <a:pPr marL="267891" marR="0" lvl="4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Fifth level</a:t>
            </a:r>
            <a:endParaRPr lang="en-US" sz="135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 bwMode="auto">
          <a:xfrm>
            <a:off x="6769100" y="1163108"/>
            <a:ext cx="4826000" cy="6683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  <a:lvl2pPr marL="192881" indent="0">
              <a:buNone/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 bwMode="auto">
          <a:xfrm>
            <a:off x="1574799" y="1163107"/>
            <a:ext cx="4826000" cy="6683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  <a:lvl2pPr marL="192881" indent="0">
              <a:buNone/>
              <a:defRPr/>
            </a:lvl2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</p:spTree>
  </p:cSld>
  <p:clrMapOvr>
    <a:masterClrMapping/>
  </p:clrMapOvr>
  <p:hf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1_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794640" y="-1"/>
            <a:ext cx="10404768" cy="75500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</p:spTree>
  </p:cSld>
  <p:clrMapOvr>
    <a:masterClrMapping/>
  </p:clrMapOvr>
  <p:hf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AndObj" userDrawn="1">
  <p:cSld name="1_Title, Text,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41020" y="0"/>
            <a:ext cx="10363200" cy="740650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1"/>
          </p:nvPr>
        </p:nvSpPr>
        <p:spPr bwMode="auto">
          <a:xfrm>
            <a:off x="1641020" y="1470347"/>
            <a:ext cx="5080000" cy="4835525"/>
          </a:xfrm>
        </p:spPr>
        <p:txBody>
          <a:bodyPr/>
          <a:lstStyle>
            <a:lvl1pPr>
              <a:defRPr b="0">
                <a:latin typeface="Tw Cen MT"/>
              </a:defRPr>
            </a:lvl1pPr>
            <a:lvl2pPr>
              <a:defRPr b="0">
                <a:latin typeface="Tw Cen MT"/>
              </a:defRPr>
            </a:lvl2pPr>
            <a:lvl3pPr>
              <a:defRPr b="0">
                <a:latin typeface="Tw Cen MT"/>
              </a:defRPr>
            </a:lvl3pPr>
            <a:lvl4pPr>
              <a:defRPr b="0">
                <a:latin typeface="Tw Cen MT"/>
              </a:defRPr>
            </a:lvl4pPr>
            <a:lvl5pPr>
              <a:defRPr sz="1350" b="0">
                <a:latin typeface="Tw Cen MT"/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924220" y="1470347"/>
            <a:ext cx="5080000" cy="4835525"/>
          </a:xfrm>
        </p:spPr>
        <p:txBody>
          <a:bodyPr/>
          <a:lstStyle>
            <a:lvl1pPr>
              <a:defRPr b="0">
                <a:latin typeface="Tw Cen MT"/>
              </a:defRPr>
            </a:lvl1pPr>
            <a:lvl2pPr>
              <a:defRPr b="0">
                <a:latin typeface="Tw Cen MT"/>
              </a:defRPr>
            </a:lvl2pPr>
            <a:lvl3pPr>
              <a:defRPr b="0">
                <a:latin typeface="Tw Cen MT"/>
              </a:defRPr>
            </a:lvl3pPr>
            <a:lvl4pPr>
              <a:defRPr b="0">
                <a:latin typeface="Tw Cen MT"/>
              </a:defRPr>
            </a:lvl4pPr>
            <a:lvl5pPr>
              <a:defRPr sz="1350" b="0">
                <a:latin typeface="Tw Cen MT"/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</p:spTree>
  </p:cSld>
  <p:clrMapOvr>
    <a:masterClrMapping/>
  </p:clrMapOvr>
  <p:hf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2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"/>
            <a:ext cx="1930400" cy="6856413"/>
          </a:xfrm>
          <a:prstGeom prst="rect">
            <a:avLst/>
          </a:prstGeom>
          <a:gradFill rotWithShape="0">
            <a:gsLst>
              <a:gs pos="0">
                <a:srgbClr val="33CCCC"/>
              </a:gs>
              <a:gs pos="5000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" y="1447801"/>
            <a:ext cx="12189884" cy="1752599"/>
          </a:xfrm>
          <a:prstGeom prst="rect">
            <a:avLst/>
          </a:prstGeom>
          <a:gradFill rotWithShape="0">
            <a:gsLst>
              <a:gs pos="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" y="3505199"/>
            <a:ext cx="6299199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836788" y="1638300"/>
            <a:ext cx="10363200" cy="1371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2743200" y="4114801"/>
            <a:ext cx="8534400" cy="1752599"/>
          </a:xfrm>
        </p:spPr>
        <p:txBody>
          <a:bodyPr/>
          <a:lstStyle>
            <a:lvl1pPr marL="0" indent="0" algn="ctr">
              <a:buFont typeface="Wingdings"/>
              <a:buNone/>
              <a:defRPr b="0">
                <a:latin typeface="Tw Cen MT"/>
              </a:defRPr>
            </a:lvl1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  <p:hf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2_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 b="0">
                <a:latin typeface="Calibri"/>
              </a:defRPr>
            </a:lvl1pPr>
            <a:lvl2pPr>
              <a:defRPr b="0">
                <a:latin typeface="Calibri"/>
              </a:defRPr>
            </a:lvl2pPr>
            <a:lvl3pPr>
              <a:defRPr b="0">
                <a:latin typeface="Calibri"/>
              </a:defRPr>
            </a:lvl3pPr>
            <a:lvl4pPr>
              <a:defRPr b="0">
                <a:latin typeface="Calibri"/>
              </a:defRPr>
            </a:lvl4pPr>
            <a:lvl5pPr>
              <a:defRPr b="0">
                <a:latin typeface="Calibri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  <p:hf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4_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914400" y="1278321"/>
            <a:ext cx="5080000" cy="5255830"/>
          </a:xfrm>
        </p:spPr>
        <p:txBody>
          <a:bodyPr/>
          <a:lstStyle>
            <a:lvl1pPr>
              <a:defRPr sz="2800" b="0">
                <a:latin typeface="Calibri"/>
              </a:defRPr>
            </a:lvl1pPr>
            <a:lvl2pPr>
              <a:defRPr sz="2400" b="0">
                <a:latin typeface="Calibri"/>
              </a:defRPr>
            </a:lvl2pPr>
            <a:lvl3pPr>
              <a:defRPr sz="2000" b="0">
                <a:latin typeface="Calibri"/>
              </a:defRPr>
            </a:lvl3pPr>
            <a:lvl4pPr>
              <a:defRPr sz="1800" b="0">
                <a:latin typeface="Calibri"/>
              </a:defRPr>
            </a:lvl4pPr>
            <a:lvl5pPr>
              <a:defRPr sz="1800" b="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97600" y="1278321"/>
            <a:ext cx="5080000" cy="5255829"/>
          </a:xfrm>
        </p:spPr>
        <p:txBody>
          <a:bodyPr/>
          <a:lstStyle>
            <a:lvl1pPr>
              <a:defRPr sz="2800" b="0">
                <a:latin typeface="Calibri"/>
              </a:defRPr>
            </a:lvl1pPr>
            <a:lvl2pPr>
              <a:defRPr sz="2400" b="0">
                <a:latin typeface="Calibri"/>
              </a:defRPr>
            </a:lvl2pPr>
            <a:lvl3pPr>
              <a:defRPr sz="2000" b="0">
                <a:latin typeface="Calibri"/>
              </a:defRPr>
            </a:lvl3pPr>
            <a:lvl4pPr>
              <a:defRPr sz="1800" b="0">
                <a:latin typeface="Calibri"/>
              </a:defRPr>
            </a:lvl4pPr>
            <a:lvl5pPr>
              <a:defRPr sz="1800" b="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  <p:hf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2_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hf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F280489-314F-41B8-BA41-5FCCE8D70D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676400" y="1239921"/>
            <a:ext cx="9601200" cy="529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24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50508"/>
      </p:ext>
    </p:extLst>
  </p:cSld>
  <p:clrMapOvr>
    <a:masterClrMapping/>
  </p:clrMapOvr>
  <p:hf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2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AndObj" userDrawn="1">
  <p:cSld name="2_Title, Text,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99584" y="249238"/>
            <a:ext cx="10363200" cy="1143000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1"/>
          </p:nvPr>
        </p:nvSpPr>
        <p:spPr bwMode="auto">
          <a:xfrm>
            <a:off x="914400" y="1698626"/>
            <a:ext cx="5080000" cy="4835525"/>
          </a:xfrm>
        </p:spPr>
        <p:txBody>
          <a:bodyPr/>
          <a:lstStyle>
            <a:lvl1pPr>
              <a:defRPr b="0">
                <a:latin typeface="Tw Cen MT"/>
              </a:defRPr>
            </a:lvl1pPr>
            <a:lvl2pPr>
              <a:defRPr b="0">
                <a:latin typeface="Tw Cen MT"/>
              </a:defRPr>
            </a:lvl2pPr>
            <a:lvl3pPr>
              <a:defRPr b="0">
                <a:latin typeface="Tw Cen MT"/>
              </a:defRPr>
            </a:lvl3pPr>
            <a:lvl4pPr>
              <a:defRPr b="0">
                <a:latin typeface="Tw Cen MT"/>
              </a:defRPr>
            </a:lvl4pPr>
            <a:lvl5pPr>
              <a:defRPr b="0">
                <a:latin typeface="Tw Cen MT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97600" y="1698626"/>
            <a:ext cx="5080000" cy="4835525"/>
          </a:xfrm>
        </p:spPr>
        <p:txBody>
          <a:bodyPr/>
          <a:lstStyle>
            <a:lvl1pPr>
              <a:defRPr b="0">
                <a:latin typeface="Tw Cen MT"/>
              </a:defRPr>
            </a:lvl1pPr>
            <a:lvl2pPr>
              <a:defRPr b="0">
                <a:latin typeface="Tw Cen MT"/>
              </a:defRPr>
            </a:lvl2pPr>
            <a:lvl3pPr>
              <a:defRPr b="0">
                <a:latin typeface="Tw Cen MT"/>
              </a:defRPr>
            </a:lvl3pPr>
            <a:lvl4pPr>
              <a:defRPr b="0">
                <a:latin typeface="Tw Cen MT"/>
              </a:defRPr>
            </a:lvl4pPr>
            <a:lvl5pPr>
              <a:defRPr b="0">
                <a:latin typeface="Tw Cen MT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  <p:hf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69F2D7CD-B011-4367-A8B1-F7FD3FDA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972CCCF0-7465-4118-8C0F-946450E68E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399" y="1201510"/>
            <a:ext cx="9834705" cy="51462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4326476"/>
      </p:ext>
    </p:extLst>
  </p:cSld>
  <p:clrMapOvr>
    <a:masterClrMapping/>
  </p:clrMapOvr>
  <p:hf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-1"/>
            <a:ext cx="10624611" cy="75500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4800" y="1278321"/>
            <a:ext cx="4826000" cy="5255830"/>
          </a:xfr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000" b="0">
                <a:latin typeface="Calibri" pitchFamily="34" charset="0"/>
              </a:defRPr>
            </a:lvl2pPr>
            <a:lvl3pPr>
              <a:defRPr sz="1800" b="0">
                <a:latin typeface="Calibri" pitchFamily="34" charset="0"/>
              </a:defRPr>
            </a:lvl3pPr>
            <a:lvl4pPr>
              <a:defRPr sz="1600" b="0">
                <a:latin typeface="Calibri" pitchFamily="34" charset="0"/>
              </a:defRPr>
            </a:lvl4pPr>
            <a:lvl5pPr>
              <a:defRPr sz="1600" b="0">
                <a:latin typeface="Calibri" pitchFamily="34" charset="0"/>
              </a:defRPr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D149AF-BB36-4756-A091-AECE3483113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887107" y="1278321"/>
            <a:ext cx="4826000" cy="5255830"/>
          </a:xfr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000" b="0">
                <a:latin typeface="Calibri" pitchFamily="34" charset="0"/>
              </a:defRPr>
            </a:lvl2pPr>
            <a:lvl3pPr>
              <a:defRPr sz="1800" b="0">
                <a:latin typeface="Calibri" pitchFamily="34" charset="0"/>
              </a:defRPr>
            </a:lvl3pPr>
            <a:lvl4pPr>
              <a:defRPr sz="1600" b="0">
                <a:latin typeface="Calibri" pitchFamily="34" charset="0"/>
              </a:defRPr>
            </a:lvl4pPr>
            <a:lvl5pPr>
              <a:defRPr sz="1600" b="0">
                <a:latin typeface="Calibri" pitchFamily="34" charset="0"/>
              </a:defRPr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29100"/>
      </p:ext>
    </p:extLst>
  </p:cSld>
  <p:clrMapOvr>
    <a:masterClrMapping/>
  </p:clrMapOvr>
  <p:hf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-1"/>
            <a:ext cx="10624611" cy="75500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4800" y="1991103"/>
            <a:ext cx="4826000" cy="4371521"/>
          </a:xfrm>
        </p:spPr>
        <p:txBody>
          <a:bodyPr/>
          <a:lstStyle>
            <a:lvl1pPr marL="267891" marR="0" indent="-26789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0000"/>
              <a:buFont typeface="Wingdings" pitchFamily="2" charset="2"/>
              <a:buChar char="l"/>
              <a:tabLst/>
              <a:defRPr sz="2000" b="0">
                <a:latin typeface="Calibri" pitchFamily="34" charset="0"/>
              </a:defRPr>
            </a:lvl1pPr>
            <a:lvl2pPr marL="471488" marR="0" indent="-203597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 sz="2000" b="0">
                <a:latin typeface="Calibri" pitchFamily="34" charset="0"/>
              </a:defRPr>
            </a:lvl2pPr>
            <a:lvl3pPr marL="675085" marR="0" indent="-19288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Tx/>
              <a:buFontTx/>
              <a:buChar char="•"/>
              <a:tabLst/>
              <a:defRPr sz="2000" b="0">
                <a:latin typeface="Calibri" pitchFamily="34" charset="0"/>
              </a:defRPr>
            </a:lvl3pPr>
            <a:lvl4pPr marL="803672" marR="0" indent="-128588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 b="0">
                <a:latin typeface="Calibri" pitchFamily="34" charset="0"/>
              </a:defRPr>
            </a:lvl4pPr>
            <a:lvl5pPr marL="942975" marR="0" indent="-139304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Tx/>
              <a:buFontTx/>
              <a:buChar char="•"/>
              <a:tabLst/>
              <a:defRPr sz="1400" b="0">
                <a:latin typeface="Calibri" pitchFamily="34" charset="0"/>
              </a:defRPr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marL="267891" marR="0" lvl="0" indent="-26789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1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Edit Master text styles</a:t>
            </a:r>
          </a:p>
          <a:p>
            <a:pPr marL="267891" marR="0" lvl="1" indent="-26789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1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Second level</a:t>
            </a:r>
          </a:p>
          <a:p>
            <a:pPr marL="267891" marR="0" lvl="2" indent="-26789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1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Third level</a:t>
            </a:r>
          </a:p>
          <a:p>
            <a:pPr marL="267891" marR="0" lvl="3" indent="-26789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1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Fourth level</a:t>
            </a:r>
          </a:p>
          <a:p>
            <a:pPr marL="267891" marR="0" lvl="4" indent="-26789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1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Fifth level</a:t>
            </a:r>
            <a:endParaRPr kumimoji="1" lang="en-US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9100" y="1991103"/>
            <a:ext cx="4826000" cy="4371521"/>
          </a:xfrm>
        </p:spPr>
        <p:txBody>
          <a:bodyPr/>
          <a:lstStyle>
            <a:lvl1pPr marL="267891" marR="0" indent="-26789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0000"/>
              <a:buFont typeface="Wingdings" pitchFamily="2" charset="2"/>
              <a:buChar char="l"/>
              <a:tabLst/>
              <a:defRPr sz="2000" b="0">
                <a:latin typeface="Calibri" pitchFamily="34" charset="0"/>
              </a:defRPr>
            </a:lvl1pPr>
            <a:lvl2pPr marL="471488" marR="0" indent="-203597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 sz="2000" b="0">
                <a:latin typeface="Calibri" pitchFamily="34" charset="0"/>
              </a:defRPr>
            </a:lvl2pPr>
            <a:lvl3pPr marL="675085" marR="0" indent="-19288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Tx/>
              <a:buFontTx/>
              <a:buChar char="•"/>
              <a:tabLst/>
              <a:defRPr sz="2000" b="0">
                <a:latin typeface="Calibri" pitchFamily="34" charset="0"/>
              </a:defRPr>
            </a:lvl3pPr>
            <a:lvl4pPr marL="803672" marR="0" indent="-128588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2000" b="0">
                <a:latin typeface="Calibri" pitchFamily="34" charset="0"/>
              </a:defRPr>
            </a:lvl4pPr>
            <a:lvl5pPr marL="942975" marR="0" indent="-139304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Tx/>
              <a:buFontTx/>
              <a:buChar char="•"/>
              <a:tabLst/>
              <a:defRPr sz="1400" b="0">
                <a:latin typeface="Calibri" pitchFamily="34" charset="0"/>
              </a:defRPr>
            </a:lvl5pPr>
            <a:lvl6pPr>
              <a:defRPr sz="760"/>
            </a:lvl6pPr>
            <a:lvl7pPr>
              <a:defRPr sz="760"/>
            </a:lvl7pPr>
            <a:lvl8pPr>
              <a:defRPr sz="760"/>
            </a:lvl8pPr>
            <a:lvl9pPr>
              <a:defRPr sz="760"/>
            </a:lvl9pPr>
          </a:lstStyle>
          <a:p>
            <a:pPr marL="267891" marR="0" lvl="0" indent="-26789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1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Edit Master text styles</a:t>
            </a:r>
          </a:p>
          <a:p>
            <a:pPr marL="267891" marR="0" lvl="1" indent="-26789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1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Second level</a:t>
            </a:r>
          </a:p>
          <a:p>
            <a:pPr marL="267891" marR="0" lvl="2" indent="-26789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1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Third level</a:t>
            </a:r>
          </a:p>
          <a:p>
            <a:pPr marL="267891" marR="0" lvl="3" indent="-26789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1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Fourth level</a:t>
            </a:r>
          </a:p>
          <a:p>
            <a:pPr marL="267891" marR="0" lvl="4" indent="-267891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0000"/>
              <a:buFont typeface="Wingdings" pitchFamily="2" charset="2"/>
              <a:buChar char="l"/>
              <a:tabLst/>
              <a:defRPr/>
            </a:pPr>
            <a:r>
              <a:rPr kumimoji="1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Fifth level</a:t>
            </a:r>
            <a:endParaRPr kumimoji="1" lang="en-US" sz="13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769100" y="1163108"/>
            <a:ext cx="4826000" cy="668337"/>
          </a:xfr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effectLst/>
              </a:defRPr>
            </a:lvl1pPr>
            <a:lvl2pPr marL="192881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74800" y="1163107"/>
            <a:ext cx="4826000" cy="668337"/>
          </a:xfr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effectLst/>
              </a:defRPr>
            </a:lvl1pPr>
            <a:lvl2pPr marL="192881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1621834"/>
      </p:ext>
    </p:extLst>
  </p:cSld>
  <p:clrMapOvr>
    <a:masterClrMapping/>
  </p:clrMapOvr>
  <p:hf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640" y="-1"/>
            <a:ext cx="10404768" cy="7550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963230"/>
      </p:ext>
    </p:extLst>
  </p:cSld>
  <p:clrMapOvr>
    <a:masterClrMapping/>
  </p:clrMapOvr>
  <p:hf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611938"/>
      </p:ext>
    </p:extLst>
  </p:cSld>
  <p:clrMapOvr>
    <a:masterClrMapping/>
  </p:clrMapOvr>
  <p:hf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020" y="0"/>
            <a:ext cx="10363200" cy="74065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41020" y="1470347"/>
            <a:ext cx="5080000" cy="4835525"/>
          </a:xfrm>
        </p:spPr>
        <p:txBody>
          <a:bodyPr/>
          <a:lstStyle>
            <a:lvl1pPr>
              <a:defRPr sz="2400" b="0">
                <a:latin typeface="Tw Cen MT" pitchFamily="34" charset="0"/>
              </a:defRPr>
            </a:lvl1pPr>
            <a:lvl2pPr>
              <a:defRPr sz="2000" b="0">
                <a:latin typeface="Tw Cen MT" pitchFamily="34" charset="0"/>
              </a:defRPr>
            </a:lvl2pPr>
            <a:lvl3pPr>
              <a:defRPr sz="1800" b="0">
                <a:latin typeface="Tw Cen MT" pitchFamily="34" charset="0"/>
              </a:defRPr>
            </a:lvl3pPr>
            <a:lvl4pPr>
              <a:defRPr sz="2400" b="0">
                <a:latin typeface="Tw Cen MT" pitchFamily="34" charset="0"/>
              </a:defRPr>
            </a:lvl4pPr>
            <a:lvl5pPr>
              <a:defRPr sz="1600" b="0"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4220" y="1470347"/>
            <a:ext cx="5080000" cy="4835525"/>
          </a:xfrm>
        </p:spPr>
        <p:txBody>
          <a:bodyPr/>
          <a:lstStyle>
            <a:lvl1pPr>
              <a:defRPr sz="2400" b="0">
                <a:latin typeface="Tw Cen MT" pitchFamily="34" charset="0"/>
              </a:defRPr>
            </a:lvl1pPr>
            <a:lvl2pPr>
              <a:defRPr sz="2000" b="0">
                <a:latin typeface="Tw Cen MT" pitchFamily="34" charset="0"/>
              </a:defRPr>
            </a:lvl2pPr>
            <a:lvl3pPr>
              <a:defRPr sz="1800" b="0">
                <a:latin typeface="Tw Cen MT" pitchFamily="34" charset="0"/>
              </a:defRPr>
            </a:lvl3pPr>
            <a:lvl4pPr>
              <a:defRPr sz="2400" b="0">
                <a:latin typeface="Tw Cen MT" pitchFamily="34" charset="0"/>
              </a:defRPr>
            </a:lvl4pPr>
            <a:lvl5pPr>
              <a:defRPr sz="1600" b="0">
                <a:latin typeface="Tw Cen MT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676934"/>
      </p:ext>
    </p:extLst>
  </p:cSld>
  <p:clrMapOvr>
    <a:masterClrMapping/>
  </p:clrMapOvr>
  <p:hf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AndClipArt" userDrawn="1">
  <p:cSld name="Title, Text and Clip Ar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219200" y="277813"/>
            <a:ext cx="10363200" cy="1143000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1"/>
          </p:nvPr>
        </p:nvSpPr>
        <p:spPr bwMode="auto">
          <a:xfrm>
            <a:off x="1219200" y="1600201"/>
            <a:ext cx="5080000" cy="4530725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ClipArt Placeholder 3"/>
          <p:cNvSpPr>
            <a:spLocks noGrp="1"/>
          </p:cNvSpPr>
          <p:nvPr>
            <p:ph type="clipArt" sz="half" idx="2"/>
          </p:nvPr>
        </p:nvSpPr>
        <p:spPr bwMode="auto">
          <a:xfrm>
            <a:off x="6502400" y="1600201"/>
            <a:ext cx="5080000" cy="4530725"/>
          </a:xfrm>
        </p:spPr>
        <p:txBody>
          <a:bodyPr/>
          <a:lstStyle/>
          <a:p>
            <a:pPr lvl="0">
              <a:defRPr/>
            </a:pP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1219200" y="6251575"/>
            <a:ext cx="2641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宋体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4470400" y="6248400"/>
            <a:ext cx="39624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宋体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41631"/>
      </p:ext>
    </p:extLst>
  </p:cSld>
  <p:clrMapOvr>
    <a:masterClrMapping/>
  </p:clrMapOvr>
  <p:hf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2_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574801" y="-1"/>
            <a:ext cx="10624611" cy="755003"/>
          </a:xfrm>
        </p:spPr>
        <p:txBody>
          <a:bodyPr/>
          <a:lstStyle>
            <a:lvl1pPr>
              <a:defRPr sz="33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574799" y="1278321"/>
            <a:ext cx="4826000" cy="5255830"/>
          </a:xfrm>
        </p:spPr>
        <p:txBody>
          <a:bodyPr/>
          <a:lstStyle>
            <a:lvl1pPr>
              <a:defRPr sz="1800" b="0">
                <a:latin typeface="Calibri"/>
              </a:defRPr>
            </a:lvl1pPr>
            <a:lvl2pPr>
              <a:defRPr sz="1500" b="0">
                <a:latin typeface="Calibri"/>
              </a:defRPr>
            </a:lvl2pPr>
            <a:lvl3pPr>
              <a:defRPr sz="1500" b="0">
                <a:latin typeface="Calibri"/>
              </a:defRPr>
            </a:lvl3pPr>
            <a:lvl4pPr>
              <a:defRPr sz="1350" b="0">
                <a:latin typeface="Calibri"/>
              </a:defRPr>
            </a:lvl4pPr>
            <a:lvl5pPr>
              <a:defRPr sz="1350" b="0">
                <a:latin typeface="Calibri"/>
              </a:defRPr>
            </a:lvl5pPr>
            <a:lvl6pPr>
              <a:defRPr sz="750"/>
            </a:lvl6pPr>
            <a:lvl7pPr>
              <a:defRPr sz="750"/>
            </a:lvl7pPr>
            <a:lvl8pPr>
              <a:defRPr sz="750"/>
            </a:lvl8pPr>
            <a:lvl9pPr>
              <a:defRPr sz="75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769100" y="1278321"/>
            <a:ext cx="4826000" cy="5255829"/>
          </a:xfrm>
        </p:spPr>
        <p:txBody>
          <a:bodyPr/>
          <a:lstStyle>
            <a:lvl1pPr marL="267891" marR="0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 sz="1200" b="0">
                <a:latin typeface="Calibri"/>
              </a:defRPr>
            </a:lvl1pPr>
            <a:lvl2pPr marL="471488" marR="0" indent="-203597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§"/>
              <a:defRPr sz="1000" b="0">
                <a:latin typeface="Calibri"/>
              </a:defRPr>
            </a:lvl2pPr>
            <a:lvl3pPr marL="675085" marR="0" indent="-19288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850" b="0">
                <a:latin typeface="Calibri"/>
              </a:defRPr>
            </a:lvl3pPr>
            <a:lvl4pPr marL="803672" marR="0" indent="-128587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defRPr sz="1500" b="0">
                <a:latin typeface="Calibri"/>
              </a:defRPr>
            </a:lvl4pPr>
            <a:lvl5pPr marL="942975" marR="0" indent="-139304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Tx/>
              <a:buChar char="•"/>
              <a:defRPr sz="750" b="0">
                <a:latin typeface="Calibri"/>
              </a:defRPr>
            </a:lvl5pPr>
            <a:lvl6pPr>
              <a:defRPr sz="750"/>
            </a:lvl6pPr>
            <a:lvl7pPr>
              <a:defRPr sz="750"/>
            </a:lvl7pPr>
            <a:lvl8pPr>
              <a:defRPr sz="750"/>
            </a:lvl8pPr>
            <a:lvl9pPr>
              <a:defRPr sz="750"/>
            </a:lvl9pPr>
          </a:lstStyle>
          <a:p>
            <a:pPr marL="267891" marR="0" lvl="0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Edit Master text styles</a:t>
            </a:r>
            <a:endParaRPr/>
          </a:p>
          <a:p>
            <a:pPr marL="267891" marR="0" lvl="1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Second level</a:t>
            </a:r>
            <a:endParaRPr/>
          </a:p>
          <a:p>
            <a:pPr marL="267891" marR="0" lvl="2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Third level</a:t>
            </a:r>
            <a:endParaRPr/>
          </a:p>
          <a:p>
            <a:pPr marL="267891" marR="0" lvl="3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Fourth level</a:t>
            </a:r>
            <a:endParaRPr/>
          </a:p>
          <a:p>
            <a:pPr marL="267891" marR="0" lvl="4" indent="-267891" algn="l" defTabSz="685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80000"/>
              <a:buFont typeface="Wingdings"/>
              <a:buChar char="l"/>
              <a:defRPr/>
            </a:pPr>
            <a:r>
              <a:rPr lang="en-US" sz="1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9043"/>
      </p:ext>
    </p:extLst>
  </p:cSld>
  <p:clrMapOvr>
    <a:masterClrMapping/>
  </p:clrMapOvr>
  <p:hf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EDFBFB"/>
            </a:gs>
            <a:gs pos="7000">
              <a:schemeClr val="bg1">
                <a:lumMod val="65000"/>
              </a:schemeClr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7408" y="-2"/>
            <a:ext cx="12199408" cy="755003"/>
          </a:xfrm>
          <a:prstGeom prst="rect">
            <a:avLst/>
          </a:prstGeom>
          <a:gradFill flip="none" rotWithShape="1">
            <a:gsLst>
              <a:gs pos="0">
                <a:srgbClr val="34CCCC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254000" dist="762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38576" tIns="19289" rIns="38576" bIns="1928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3857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13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46148" name="Rectangle 4"/>
          <p:cNvSpPr>
            <a:spLocks noChangeArrowheads="1"/>
          </p:cNvSpPr>
          <p:nvPr/>
        </p:nvSpPr>
        <p:spPr bwMode="auto">
          <a:xfrm>
            <a:off x="914400" y="6629401"/>
            <a:ext cx="10363200" cy="237968"/>
          </a:xfrm>
          <a:prstGeom prst="rect">
            <a:avLst/>
          </a:prstGeom>
          <a:gradFill rotWithShape="1">
            <a:gsLst>
              <a:gs pos="20000">
                <a:schemeClr val="bg1">
                  <a:lumMod val="75000"/>
                </a:schemeClr>
              </a:gs>
              <a:gs pos="100000">
                <a:schemeClr val="folHlink">
                  <a:gamma/>
                  <a:shade val="6313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760"/>
          </a:p>
        </p:txBody>
      </p:sp>
      <p:sp>
        <p:nvSpPr>
          <p:cNvPr id="6461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-1"/>
            <a:ext cx="10523008" cy="75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615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239921"/>
            <a:ext cx="9601200" cy="529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lowchart: Manual Input 2"/>
          <p:cNvSpPr/>
          <p:nvPr/>
        </p:nvSpPr>
        <p:spPr bwMode="auto">
          <a:xfrm rot="16200000" flipV="1">
            <a:off x="-2598984" y="3353985"/>
            <a:ext cx="6112368" cy="914400"/>
          </a:xfrm>
          <a:prstGeom prst="flowChartManualInput">
            <a:avLst/>
          </a:prstGeom>
          <a:gradFill>
            <a:gsLst>
              <a:gs pos="1000">
                <a:srgbClr val="34CCCC"/>
              </a:gs>
              <a:gs pos="100000">
                <a:schemeClr val="bg1"/>
              </a:gs>
            </a:gsLst>
            <a:lin ang="0" scaled="1"/>
          </a:gra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38576" tIns="19289" rIns="38576" bIns="1928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3857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13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26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7" r:id="rId9"/>
    <p:sldLayoutId id="2147483649" r:id="rId10"/>
    <p:sldLayoutId id="2147483650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79" r:id="rId22"/>
  </p:sldLayoutIdLst>
  <p:hf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1856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1856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1856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1856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5pPr>
      <a:lvl6pPr marL="192881" algn="l" rtl="0" eaLnBrk="1" fontAlgn="base" hangingPunct="1">
        <a:spcBef>
          <a:spcPct val="0"/>
        </a:spcBef>
        <a:spcAft>
          <a:spcPct val="0"/>
        </a:spcAft>
        <a:defRPr kumimoji="1" sz="1856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385763" algn="l" rtl="0" eaLnBrk="1" fontAlgn="base" hangingPunct="1">
        <a:spcBef>
          <a:spcPct val="0"/>
        </a:spcBef>
        <a:spcAft>
          <a:spcPct val="0"/>
        </a:spcAft>
        <a:defRPr kumimoji="1" sz="1856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578644" algn="l" rtl="0" eaLnBrk="1" fontAlgn="base" hangingPunct="1">
        <a:spcBef>
          <a:spcPct val="0"/>
        </a:spcBef>
        <a:spcAft>
          <a:spcPct val="0"/>
        </a:spcAft>
        <a:defRPr kumimoji="1" sz="1856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771525" algn="l" rtl="0" eaLnBrk="1" fontAlgn="base" hangingPunct="1">
        <a:spcBef>
          <a:spcPct val="0"/>
        </a:spcBef>
        <a:spcAft>
          <a:spcPct val="0"/>
        </a:spcAft>
        <a:defRPr kumimoji="1" sz="1856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267891" indent="-26789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2400" b="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+mn-ea"/>
          <a:cs typeface="+mn-cs"/>
        </a:defRPr>
      </a:lvl1pPr>
      <a:lvl2pPr marL="471488" indent="-203597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kumimoji="1" sz="2000" b="0">
          <a:solidFill>
            <a:schemeClr val="tx1"/>
          </a:solidFill>
          <a:latin typeface="Calibri" pitchFamily="34" charset="0"/>
        </a:defRPr>
      </a:lvl2pPr>
      <a:lvl3pPr marL="675085" indent="-19288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800" b="0">
          <a:solidFill>
            <a:schemeClr val="tx1"/>
          </a:solidFill>
          <a:latin typeface="Calibri" pitchFamily="34" charset="0"/>
        </a:defRPr>
      </a:lvl3pPr>
      <a:lvl4pPr marL="803672" indent="-128588" algn="l" rtl="0" eaLnBrk="1" fontAlgn="base" hangingPunct="1">
        <a:spcBef>
          <a:spcPct val="20000"/>
        </a:spcBef>
        <a:spcAft>
          <a:spcPct val="0"/>
        </a:spcAft>
        <a:buChar char="–"/>
        <a:defRPr kumimoji="1" sz="2400" b="0">
          <a:solidFill>
            <a:schemeClr val="tx1"/>
          </a:solidFill>
          <a:latin typeface="Calibri" pitchFamily="34" charset="0"/>
        </a:defRPr>
      </a:lvl4pPr>
      <a:lvl5pPr marL="942975" indent="-13930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600" b="0">
          <a:solidFill>
            <a:schemeClr val="tx1"/>
          </a:solidFill>
          <a:latin typeface="Calibri" pitchFamily="34" charset="0"/>
        </a:defRPr>
      </a:lvl5pPr>
      <a:lvl6pPr marL="1060847" indent="-9644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844" b="1">
          <a:solidFill>
            <a:schemeClr val="tx1"/>
          </a:solidFill>
          <a:latin typeface="+mn-lt"/>
        </a:defRPr>
      </a:lvl6pPr>
      <a:lvl7pPr marL="1253729" indent="-9644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844" b="1">
          <a:solidFill>
            <a:schemeClr val="tx1"/>
          </a:solidFill>
          <a:latin typeface="+mn-lt"/>
        </a:defRPr>
      </a:lvl7pPr>
      <a:lvl8pPr marL="1446610" indent="-9644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844" b="1">
          <a:solidFill>
            <a:schemeClr val="tx1"/>
          </a:solidFill>
          <a:latin typeface="+mn-lt"/>
        </a:defRPr>
      </a:lvl8pPr>
      <a:lvl9pPr marL="1639491" indent="-96441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844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1.xml"/><Relationship Id="rId4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Universal_approximation_theorem" TargetMode="Externa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en.wikipedia.org/wiki/Probability_distribu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3071814" y="1484314"/>
            <a:ext cx="7489825" cy="1728787"/>
          </a:xfrm>
        </p:spPr>
        <p:txBody>
          <a:bodyPr/>
          <a:lstStyle/>
          <a:p>
            <a:pPr>
              <a:defRPr/>
            </a:pPr>
            <a:r>
              <a:rPr lang="en-US" sz="6000" dirty="0"/>
              <a:t>Neural Network Classification</a:t>
            </a:r>
            <a:endParaRPr lang="en-US" sz="72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3468689" y="4148139"/>
            <a:ext cx="6110287" cy="1246187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endParaRPr lang="en-US" sz="1200" dirty="0"/>
          </a:p>
          <a:p>
            <a:pPr>
              <a:lnSpc>
                <a:spcPct val="80000"/>
              </a:lnSpc>
              <a:defRPr/>
            </a:pPr>
            <a:r>
              <a:rPr lang="en-US" sz="3200" dirty="0"/>
              <a:t>Human Language Technologies</a:t>
            </a:r>
            <a:endParaRPr dirty="0"/>
          </a:p>
          <a:p>
            <a:pPr>
              <a:lnSpc>
                <a:spcPct val="80000"/>
              </a:lnSpc>
              <a:defRPr/>
            </a:pPr>
            <a:r>
              <a:rPr lang="en-US" sz="2400" dirty="0" err="1"/>
              <a:t>Università</a:t>
            </a:r>
            <a:r>
              <a:rPr lang="en-US" sz="2400" dirty="0"/>
              <a:t> di Pisa</a:t>
            </a:r>
            <a:endParaRPr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F16C3B-5FF7-D345-B584-7AB6FB7C1E33}"/>
              </a:ext>
            </a:extLst>
          </p:cNvPr>
          <p:cNvGrpSpPr/>
          <p:nvPr/>
        </p:nvGrpSpPr>
        <p:grpSpPr>
          <a:xfrm>
            <a:off x="10272464" y="260648"/>
            <a:ext cx="992579" cy="942445"/>
            <a:chOff x="7296623" y="23692"/>
            <a:chExt cx="992579" cy="942445"/>
          </a:xfrm>
        </p:grpSpPr>
        <p:pic>
          <p:nvPicPr>
            <p:cNvPr id="7" name="Picture 6" descr="cherubino">
              <a:extLst>
                <a:ext uri="{FF2B5EF4-FFF2-40B4-BE49-F238E27FC236}">
                  <a16:creationId xmlns:a16="http://schemas.microsoft.com/office/drawing/2014/main" id="{82FC9E37-7A0E-984A-83DC-24F3464D14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420914" y="23692"/>
              <a:ext cx="743998" cy="806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D18C33AF-46C5-0246-80ED-C68F9DA097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6623" y="750693"/>
              <a:ext cx="99257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800" dirty="0" err="1">
                  <a:solidFill>
                    <a:srgbClr val="006699"/>
                  </a:solidFill>
                  <a:latin typeface="Palatino Linotype" pitchFamily="18" charset="0"/>
                </a:rPr>
                <a:t>Università</a:t>
              </a:r>
              <a:r>
                <a:rPr lang="en-US" sz="800" dirty="0">
                  <a:solidFill>
                    <a:srgbClr val="006699"/>
                  </a:solidFill>
                  <a:latin typeface="Palatino Linotype" pitchFamily="18" charset="0"/>
                </a:rPr>
                <a:t> di Pisa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1847528" y="10642"/>
            <a:ext cx="8784976" cy="756121"/>
          </a:xfrm>
        </p:spPr>
        <p:txBody>
          <a:bodyPr/>
          <a:lstStyle/>
          <a:p>
            <a:pPr>
              <a:defRPr/>
            </a:pPr>
            <a:r>
              <a:rPr lang="en-US" sz="4000">
                <a:solidFill>
                  <a:schemeClr val="tx1"/>
                </a:solidFill>
              </a:rPr>
              <a:t>Non linearly separable data</a:t>
            </a:r>
            <a:endParaRPr sz="4000">
              <a:solidFill>
                <a:schemeClr val="tx1"/>
              </a:solidFill>
            </a:endParaRPr>
          </a:p>
        </p:txBody>
      </p:sp>
      <p:grpSp>
        <p:nvGrpSpPr>
          <p:cNvPr id="5" name="Group 1"/>
          <p:cNvGrpSpPr/>
          <p:nvPr/>
        </p:nvGrpSpPr>
        <p:grpSpPr bwMode="auto">
          <a:xfrm>
            <a:off x="2443164" y="1125538"/>
            <a:ext cx="7900987" cy="4273550"/>
            <a:chOff x="315913" y="1987550"/>
            <a:chExt cx="7900987" cy="4273550"/>
          </a:xfrm>
        </p:grpSpPr>
        <p:sp>
          <p:nvSpPr>
            <p:cNvPr id="6" name="AutoShape 3"/>
            <p:cNvSpPr>
              <a:spLocks noChangeArrowheads="1"/>
            </p:cNvSpPr>
            <p:nvPr/>
          </p:nvSpPr>
          <p:spPr bwMode="auto">
            <a:xfrm>
              <a:off x="1519238" y="313531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1900238" y="27971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2347913" y="28352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auto">
            <a:xfrm>
              <a:off x="900113" y="46561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>
              <a:off x="560388" y="356552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2652713" y="33194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>
              <a:off x="1447800" y="51562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606425" y="272573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>
              <a:off x="1003300" y="33337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5" name="AutoShape 12"/>
            <p:cNvSpPr>
              <a:spLocks noChangeArrowheads="1"/>
            </p:cNvSpPr>
            <p:nvPr/>
          </p:nvSpPr>
          <p:spPr bwMode="auto">
            <a:xfrm>
              <a:off x="457200" y="4081463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6" name="AutoShape 13"/>
            <p:cNvSpPr>
              <a:spLocks noChangeArrowheads="1"/>
            </p:cNvSpPr>
            <p:nvPr/>
          </p:nvSpPr>
          <p:spPr bwMode="auto">
            <a:xfrm>
              <a:off x="2635250" y="390683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7" name="AutoShape 14"/>
            <p:cNvSpPr>
              <a:spLocks noChangeArrowheads="1"/>
            </p:cNvSpPr>
            <p:nvPr/>
          </p:nvSpPr>
          <p:spPr bwMode="auto">
            <a:xfrm>
              <a:off x="2413000" y="52514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8" name="AutoShape 15"/>
            <p:cNvSpPr>
              <a:spLocks noChangeArrowheads="1"/>
            </p:cNvSpPr>
            <p:nvPr/>
          </p:nvSpPr>
          <p:spPr bwMode="auto">
            <a:xfrm>
              <a:off x="2500313" y="421322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9" name="AutoShape 16"/>
            <p:cNvSpPr>
              <a:spLocks noChangeArrowheads="1"/>
            </p:cNvSpPr>
            <p:nvPr/>
          </p:nvSpPr>
          <p:spPr bwMode="auto">
            <a:xfrm>
              <a:off x="3305175" y="3433763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0" name="AutoShape 17"/>
            <p:cNvSpPr>
              <a:spLocks noChangeArrowheads="1"/>
            </p:cNvSpPr>
            <p:nvPr/>
          </p:nvSpPr>
          <p:spPr bwMode="auto">
            <a:xfrm>
              <a:off x="2674938" y="48434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1" name="AutoShape 18"/>
            <p:cNvSpPr>
              <a:spLocks noChangeArrowheads="1"/>
            </p:cNvSpPr>
            <p:nvPr/>
          </p:nvSpPr>
          <p:spPr bwMode="auto">
            <a:xfrm>
              <a:off x="1749425" y="470217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auto">
            <a:xfrm>
              <a:off x="3765550" y="407193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auto">
            <a:xfrm>
              <a:off x="3879850" y="231298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4" name="AutoShape 21"/>
            <p:cNvSpPr>
              <a:spLocks noChangeArrowheads="1"/>
            </p:cNvSpPr>
            <p:nvPr/>
          </p:nvSpPr>
          <p:spPr bwMode="auto">
            <a:xfrm>
              <a:off x="2189163" y="36401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5" name="AutoShape 22"/>
            <p:cNvSpPr>
              <a:spLocks noChangeArrowheads="1"/>
            </p:cNvSpPr>
            <p:nvPr/>
          </p:nvSpPr>
          <p:spPr bwMode="auto">
            <a:xfrm>
              <a:off x="315913" y="60642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auto">
            <a:xfrm>
              <a:off x="4300538" y="26828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auto">
            <a:xfrm>
              <a:off x="4354513" y="22145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8" name="AutoShape 25"/>
            <p:cNvSpPr>
              <a:spLocks noChangeArrowheads="1"/>
            </p:cNvSpPr>
            <p:nvPr/>
          </p:nvSpPr>
          <p:spPr bwMode="auto">
            <a:xfrm>
              <a:off x="4819650" y="22860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9" name="AutoShape 26"/>
            <p:cNvSpPr>
              <a:spLocks noChangeArrowheads="1"/>
            </p:cNvSpPr>
            <p:nvPr/>
          </p:nvSpPr>
          <p:spPr bwMode="auto">
            <a:xfrm>
              <a:off x="4073525" y="372903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0" name="AutoShape 27"/>
            <p:cNvSpPr>
              <a:spLocks noChangeArrowheads="1"/>
            </p:cNvSpPr>
            <p:nvPr/>
          </p:nvSpPr>
          <p:spPr bwMode="auto">
            <a:xfrm>
              <a:off x="4044950" y="308133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1" name="AutoShape 28"/>
            <p:cNvSpPr>
              <a:spLocks noChangeArrowheads="1"/>
            </p:cNvSpPr>
            <p:nvPr/>
          </p:nvSpPr>
          <p:spPr bwMode="auto">
            <a:xfrm>
              <a:off x="6430963" y="259080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2" name="AutoShape 29"/>
            <p:cNvSpPr>
              <a:spLocks noChangeArrowheads="1"/>
            </p:cNvSpPr>
            <p:nvPr/>
          </p:nvSpPr>
          <p:spPr bwMode="auto">
            <a:xfrm>
              <a:off x="4540250" y="3675063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3" name="AutoShape 30"/>
            <p:cNvSpPr>
              <a:spLocks noChangeArrowheads="1"/>
            </p:cNvSpPr>
            <p:nvPr/>
          </p:nvSpPr>
          <p:spPr bwMode="auto">
            <a:xfrm>
              <a:off x="5135563" y="35639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4" name="AutoShape 31"/>
            <p:cNvSpPr>
              <a:spLocks noChangeArrowheads="1"/>
            </p:cNvSpPr>
            <p:nvPr/>
          </p:nvSpPr>
          <p:spPr bwMode="auto">
            <a:xfrm>
              <a:off x="6594475" y="19875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5" name="AutoShape 32"/>
            <p:cNvSpPr>
              <a:spLocks noChangeArrowheads="1"/>
            </p:cNvSpPr>
            <p:nvPr/>
          </p:nvSpPr>
          <p:spPr bwMode="auto">
            <a:xfrm>
              <a:off x="4643438" y="31416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6" name="AutoShape 33"/>
            <p:cNvSpPr>
              <a:spLocks noChangeArrowheads="1"/>
            </p:cNvSpPr>
            <p:nvPr/>
          </p:nvSpPr>
          <p:spPr bwMode="auto">
            <a:xfrm>
              <a:off x="5254625" y="306387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7" name="AutoShape 34"/>
            <p:cNvSpPr>
              <a:spLocks noChangeArrowheads="1"/>
            </p:cNvSpPr>
            <p:nvPr/>
          </p:nvSpPr>
          <p:spPr bwMode="auto">
            <a:xfrm>
              <a:off x="4427538" y="41465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8" name="AutoShape 35"/>
            <p:cNvSpPr>
              <a:spLocks noChangeArrowheads="1"/>
            </p:cNvSpPr>
            <p:nvPr/>
          </p:nvSpPr>
          <p:spPr bwMode="auto">
            <a:xfrm>
              <a:off x="4905375" y="4005263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9" name="AutoShape 36"/>
            <p:cNvSpPr>
              <a:spLocks noChangeArrowheads="1"/>
            </p:cNvSpPr>
            <p:nvPr/>
          </p:nvSpPr>
          <p:spPr bwMode="auto">
            <a:xfrm>
              <a:off x="7329488" y="34226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0" name="AutoShape 37"/>
            <p:cNvSpPr>
              <a:spLocks noChangeArrowheads="1"/>
            </p:cNvSpPr>
            <p:nvPr/>
          </p:nvSpPr>
          <p:spPr bwMode="auto">
            <a:xfrm>
              <a:off x="5895975" y="301942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1" name="AutoShape 38"/>
            <p:cNvSpPr>
              <a:spLocks noChangeArrowheads="1"/>
            </p:cNvSpPr>
            <p:nvPr/>
          </p:nvSpPr>
          <p:spPr bwMode="auto">
            <a:xfrm>
              <a:off x="7027863" y="27971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2" name="AutoShape 39"/>
            <p:cNvSpPr>
              <a:spLocks noChangeArrowheads="1"/>
            </p:cNvSpPr>
            <p:nvPr/>
          </p:nvSpPr>
          <p:spPr bwMode="auto">
            <a:xfrm>
              <a:off x="5829300" y="41910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3" name="AutoShape 40"/>
            <p:cNvSpPr>
              <a:spLocks noChangeArrowheads="1"/>
            </p:cNvSpPr>
            <p:nvPr/>
          </p:nvSpPr>
          <p:spPr bwMode="auto">
            <a:xfrm>
              <a:off x="7202488" y="23193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4" name="AutoShape 41"/>
            <p:cNvSpPr>
              <a:spLocks noChangeArrowheads="1"/>
            </p:cNvSpPr>
            <p:nvPr/>
          </p:nvSpPr>
          <p:spPr bwMode="auto">
            <a:xfrm>
              <a:off x="5100638" y="26336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5" name="AutoShape 42"/>
            <p:cNvSpPr>
              <a:spLocks noChangeArrowheads="1"/>
            </p:cNvSpPr>
            <p:nvPr/>
          </p:nvSpPr>
          <p:spPr bwMode="auto">
            <a:xfrm>
              <a:off x="4143375" y="454977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6" name="AutoShape 43"/>
            <p:cNvSpPr>
              <a:spLocks noChangeArrowheads="1"/>
            </p:cNvSpPr>
            <p:nvPr/>
          </p:nvSpPr>
          <p:spPr bwMode="auto">
            <a:xfrm>
              <a:off x="3724275" y="50609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7" name="AutoShape 44"/>
            <p:cNvSpPr>
              <a:spLocks noChangeArrowheads="1"/>
            </p:cNvSpPr>
            <p:nvPr/>
          </p:nvSpPr>
          <p:spPr bwMode="auto">
            <a:xfrm>
              <a:off x="3452812" y="547528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8" name="AutoShape 45"/>
            <p:cNvSpPr>
              <a:spLocks noChangeArrowheads="1"/>
            </p:cNvSpPr>
            <p:nvPr/>
          </p:nvSpPr>
          <p:spPr bwMode="auto">
            <a:xfrm>
              <a:off x="3224213" y="23066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9" name="AutoShape 46"/>
            <p:cNvSpPr>
              <a:spLocks noChangeArrowheads="1"/>
            </p:cNvSpPr>
            <p:nvPr/>
          </p:nvSpPr>
          <p:spPr bwMode="auto">
            <a:xfrm>
              <a:off x="1657350" y="387508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0" name="AutoShape 47"/>
            <p:cNvSpPr>
              <a:spLocks noChangeArrowheads="1"/>
            </p:cNvSpPr>
            <p:nvPr/>
          </p:nvSpPr>
          <p:spPr bwMode="auto">
            <a:xfrm>
              <a:off x="1182688" y="39401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1" name="AutoShape 48"/>
            <p:cNvSpPr>
              <a:spLocks noChangeArrowheads="1"/>
            </p:cNvSpPr>
            <p:nvPr/>
          </p:nvSpPr>
          <p:spPr bwMode="auto">
            <a:xfrm>
              <a:off x="5130800" y="458628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2" name="AutoShape 49"/>
            <p:cNvSpPr>
              <a:spLocks noChangeArrowheads="1"/>
            </p:cNvSpPr>
            <p:nvPr/>
          </p:nvSpPr>
          <p:spPr bwMode="auto">
            <a:xfrm>
              <a:off x="5995988" y="47831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3" name="AutoShape 50"/>
            <p:cNvSpPr>
              <a:spLocks noChangeArrowheads="1"/>
            </p:cNvSpPr>
            <p:nvPr/>
          </p:nvSpPr>
          <p:spPr bwMode="auto">
            <a:xfrm>
              <a:off x="6780213" y="44894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4" name="AutoShape 51"/>
            <p:cNvSpPr>
              <a:spLocks noChangeArrowheads="1"/>
            </p:cNvSpPr>
            <p:nvPr/>
          </p:nvSpPr>
          <p:spPr bwMode="auto">
            <a:xfrm>
              <a:off x="7416800" y="40640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5" name="AutoShape 52"/>
            <p:cNvSpPr>
              <a:spLocks noChangeArrowheads="1"/>
            </p:cNvSpPr>
            <p:nvPr/>
          </p:nvSpPr>
          <p:spPr bwMode="auto">
            <a:xfrm>
              <a:off x="7546975" y="292258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6" name="AutoShape 53"/>
            <p:cNvSpPr>
              <a:spLocks noChangeArrowheads="1"/>
            </p:cNvSpPr>
            <p:nvPr/>
          </p:nvSpPr>
          <p:spPr bwMode="auto">
            <a:xfrm>
              <a:off x="8037513" y="39179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7" name="AutoShape 54"/>
            <p:cNvSpPr>
              <a:spLocks noChangeArrowheads="1"/>
            </p:cNvSpPr>
            <p:nvPr/>
          </p:nvSpPr>
          <p:spPr bwMode="auto">
            <a:xfrm>
              <a:off x="1439863" y="424338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8" name="AutoShape 55"/>
            <p:cNvSpPr>
              <a:spLocks noChangeArrowheads="1"/>
            </p:cNvSpPr>
            <p:nvPr/>
          </p:nvSpPr>
          <p:spPr bwMode="auto">
            <a:xfrm>
              <a:off x="5621337" y="23669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9" name="AutoShape 56"/>
            <p:cNvSpPr>
              <a:spLocks noChangeArrowheads="1"/>
            </p:cNvSpPr>
            <p:nvPr/>
          </p:nvSpPr>
          <p:spPr bwMode="auto">
            <a:xfrm>
              <a:off x="4624388" y="479901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0" name="AutoShape 57"/>
            <p:cNvSpPr>
              <a:spLocks noChangeArrowheads="1"/>
            </p:cNvSpPr>
            <p:nvPr/>
          </p:nvSpPr>
          <p:spPr bwMode="auto">
            <a:xfrm>
              <a:off x="5211763" y="51260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1" name="AutoShape 58"/>
            <p:cNvSpPr>
              <a:spLocks noChangeArrowheads="1"/>
            </p:cNvSpPr>
            <p:nvPr/>
          </p:nvSpPr>
          <p:spPr bwMode="auto">
            <a:xfrm>
              <a:off x="6240463" y="519112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2" name="AutoShape 59"/>
            <p:cNvSpPr>
              <a:spLocks noChangeArrowheads="1"/>
            </p:cNvSpPr>
            <p:nvPr/>
          </p:nvSpPr>
          <p:spPr bwMode="auto">
            <a:xfrm>
              <a:off x="6273800" y="34290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3" name="AutoShape 60"/>
            <p:cNvSpPr>
              <a:spLocks noChangeArrowheads="1"/>
            </p:cNvSpPr>
            <p:nvPr/>
          </p:nvSpPr>
          <p:spPr bwMode="auto">
            <a:xfrm>
              <a:off x="6305550" y="390207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4" name="AutoShape 61"/>
            <p:cNvSpPr>
              <a:spLocks noChangeArrowheads="1"/>
            </p:cNvSpPr>
            <p:nvPr/>
          </p:nvSpPr>
          <p:spPr bwMode="auto">
            <a:xfrm>
              <a:off x="6664325" y="36893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5" name="AutoShape 62"/>
            <p:cNvSpPr>
              <a:spLocks noChangeArrowheads="1"/>
            </p:cNvSpPr>
            <p:nvPr/>
          </p:nvSpPr>
          <p:spPr bwMode="auto">
            <a:xfrm>
              <a:off x="6581774" y="333057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6" name="AutoShape 63"/>
            <p:cNvSpPr>
              <a:spLocks noChangeArrowheads="1"/>
            </p:cNvSpPr>
            <p:nvPr/>
          </p:nvSpPr>
          <p:spPr bwMode="auto">
            <a:xfrm>
              <a:off x="5962650" y="36576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7" name="AutoShape 64"/>
            <p:cNvSpPr>
              <a:spLocks noChangeArrowheads="1"/>
            </p:cNvSpPr>
            <p:nvPr/>
          </p:nvSpPr>
          <p:spPr bwMode="auto">
            <a:xfrm>
              <a:off x="3186113" y="29543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8" name="AutoShape 65"/>
            <p:cNvSpPr>
              <a:spLocks noChangeArrowheads="1"/>
            </p:cNvSpPr>
            <p:nvPr/>
          </p:nvSpPr>
          <p:spPr bwMode="auto">
            <a:xfrm>
              <a:off x="3548063" y="46259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grpSp>
          <p:nvGrpSpPr>
            <p:cNvPr id="69" name="Group 67"/>
            <p:cNvGrpSpPr/>
            <p:nvPr/>
          </p:nvGrpSpPr>
          <p:grpSpPr bwMode="auto">
            <a:xfrm>
              <a:off x="1030288" y="2205038"/>
              <a:ext cx="5967412" cy="3917950"/>
              <a:chOff x="649" y="1389"/>
              <a:chExt cx="3759" cy="2468"/>
            </a:xfrm>
          </p:grpSpPr>
          <p:sp>
            <p:nvSpPr>
              <p:cNvPr id="70" name="Freeform 68"/>
              <p:cNvSpPr/>
              <p:nvPr/>
            </p:nvSpPr>
            <p:spPr bwMode="auto">
              <a:xfrm>
                <a:off x="1306" y="1389"/>
                <a:ext cx="1107" cy="2468"/>
              </a:xfrm>
              <a:custGeom>
                <a:avLst/>
                <a:gdLst>
                  <a:gd name="T0" fmla="*/ 0 w 1107"/>
                  <a:gd name="T1" fmla="*/ 0 h 2468"/>
                  <a:gd name="T2" fmla="*/ 1049 w 1107"/>
                  <a:gd name="T3" fmla="*/ 730 h 2468"/>
                  <a:gd name="T4" fmla="*/ 350 w 1107"/>
                  <a:gd name="T5" fmla="*/ 2468 h 2468"/>
                  <a:gd name="T6" fmla="*/ 0 60000 65536"/>
                  <a:gd name="T7" fmla="*/ 0 60000 65536"/>
                  <a:gd name="T8" fmla="*/ 0 60000 65536"/>
                  <a:gd name="T9" fmla="*/ 0 w 1107"/>
                  <a:gd name="T10" fmla="*/ 0 h 2468"/>
                  <a:gd name="T11" fmla="*/ 1107 w 1107"/>
                  <a:gd name="T12" fmla="*/ 2468 h 24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07" h="2468" extrusionOk="0">
                    <a:moveTo>
                      <a:pt x="0" y="0"/>
                    </a:moveTo>
                    <a:cubicBezTo>
                      <a:pt x="495" y="159"/>
                      <a:pt x="991" y="319"/>
                      <a:pt x="1049" y="730"/>
                    </a:cubicBezTo>
                    <a:cubicBezTo>
                      <a:pt x="1107" y="1141"/>
                      <a:pt x="466" y="2178"/>
                      <a:pt x="350" y="2468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71" name="Group 69"/>
              <p:cNvGrpSpPr/>
              <p:nvPr/>
            </p:nvGrpSpPr>
            <p:grpSpPr bwMode="auto">
              <a:xfrm>
                <a:off x="649" y="1989"/>
                <a:ext cx="3759" cy="902"/>
                <a:chOff x="649" y="1989"/>
                <a:chExt cx="3759" cy="902"/>
              </a:xfrm>
            </p:grpSpPr>
            <p:sp>
              <p:nvSpPr>
                <p:cNvPr id="72" name="Oval 70"/>
                <p:cNvSpPr>
                  <a:spLocks noChangeArrowheads="1"/>
                </p:cNvSpPr>
                <p:nvPr/>
              </p:nvSpPr>
              <p:spPr bwMode="auto">
                <a:xfrm>
                  <a:off x="649" y="2305"/>
                  <a:ext cx="607" cy="58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/>
                      <a:ea typeface="宋体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/>
                      <a:ea typeface="宋体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/>
                      <a:ea typeface="宋体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/>
                      <a:ea typeface="宋体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/>
                      <a:ea typeface="宋体"/>
                    </a:defRPr>
                  </a:lvl5pPr>
                  <a:lvl6pPr marL="2514600" indent="-228600">
                    <a:spcBef>
                      <a:spcPts val="0"/>
                    </a:spcBef>
                    <a:spcAft>
                      <a:spcPts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宋体"/>
                    </a:defRPr>
                  </a:lvl6pPr>
                  <a:lvl7pPr marL="2971800" indent="-228600">
                    <a:spcBef>
                      <a:spcPts val="0"/>
                    </a:spcBef>
                    <a:spcAft>
                      <a:spcPts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宋体"/>
                    </a:defRPr>
                  </a:lvl7pPr>
                  <a:lvl8pPr marL="3429000" indent="-228600">
                    <a:spcBef>
                      <a:spcPts val="0"/>
                    </a:spcBef>
                    <a:spcAft>
                      <a:spcPts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宋体"/>
                    </a:defRPr>
                  </a:lvl8pPr>
                  <a:lvl9pPr marL="3886200" indent="-228600">
                    <a:spcBef>
                      <a:spcPts val="0"/>
                    </a:spcBef>
                    <a:spcAft>
                      <a:spcPts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宋体"/>
                    </a:defRPr>
                  </a:lvl9pPr>
                </a:lstStyle>
                <a:p>
                  <a:pPr>
                    <a:defRPr/>
                  </a:pPr>
                  <a:endParaRPr lang="en-US" sz="1800"/>
                </a:p>
              </p:txBody>
            </p:sp>
            <p:sp>
              <p:nvSpPr>
                <p:cNvPr id="73" name="Oval 71"/>
                <p:cNvSpPr>
                  <a:spLocks noChangeArrowheads="1"/>
                </p:cNvSpPr>
                <p:nvPr/>
              </p:nvSpPr>
              <p:spPr bwMode="auto">
                <a:xfrm>
                  <a:off x="3698" y="1989"/>
                  <a:ext cx="710" cy="71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/>
                      <a:ea typeface="宋体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/>
                      <a:ea typeface="宋体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/>
                      <a:ea typeface="宋体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/>
                      <a:ea typeface="宋体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/>
                      <a:ea typeface="宋体"/>
                    </a:defRPr>
                  </a:lvl5pPr>
                  <a:lvl6pPr marL="2514600" indent="-228600">
                    <a:spcBef>
                      <a:spcPts val="0"/>
                    </a:spcBef>
                    <a:spcAft>
                      <a:spcPts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宋体"/>
                    </a:defRPr>
                  </a:lvl6pPr>
                  <a:lvl7pPr marL="2971800" indent="-228600">
                    <a:spcBef>
                      <a:spcPts val="0"/>
                    </a:spcBef>
                    <a:spcAft>
                      <a:spcPts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宋体"/>
                    </a:defRPr>
                  </a:lvl7pPr>
                  <a:lvl8pPr marL="3429000" indent="-228600">
                    <a:spcBef>
                      <a:spcPts val="0"/>
                    </a:spcBef>
                    <a:spcAft>
                      <a:spcPts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宋体"/>
                    </a:defRPr>
                  </a:lvl8pPr>
                  <a:lvl9pPr marL="3886200" indent="-228600">
                    <a:spcBef>
                      <a:spcPts val="0"/>
                    </a:spcBef>
                    <a:spcAft>
                      <a:spcPts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宋体"/>
                    </a:defRPr>
                  </a:lvl9pPr>
                </a:lstStyle>
                <a:p>
                  <a:pPr>
                    <a:defRPr/>
                  </a:pPr>
                  <a:endParaRPr lang="en-US" sz="1800"/>
                </a:p>
              </p:txBody>
            </p:sp>
          </p:grpSp>
        </p:grpSp>
        <p:sp>
          <p:nvSpPr>
            <p:cNvPr id="74" name="Rectangle 72"/>
            <p:cNvSpPr>
              <a:spLocks noChangeArrowheads="1"/>
            </p:cNvSpPr>
            <p:nvPr/>
          </p:nvSpPr>
          <p:spPr bwMode="auto">
            <a:xfrm>
              <a:off x="3935413" y="5675313"/>
              <a:ext cx="3349625" cy="4572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US" b="1">
                  <a:latin typeface="Tahoma"/>
                  <a:cs typeface="Arial"/>
                </a:rPr>
                <a:t>Non Linear</a:t>
              </a:r>
              <a:r>
                <a:rPr lang="en-US">
                  <a:latin typeface="Tahoma"/>
                  <a:cs typeface="Arial"/>
                </a:rPr>
                <a:t> </a:t>
              </a:r>
              <a:r>
                <a:rPr lang="en-US" b="1">
                  <a:latin typeface="Tahoma"/>
                  <a:cs typeface="Arial"/>
                </a:rPr>
                <a:t>Classifier</a:t>
              </a:r>
              <a:endParaRPr/>
            </a:p>
          </p:txBody>
        </p:sp>
      </p:grpSp>
      <p:grpSp>
        <p:nvGrpSpPr>
          <p:cNvPr id="75" name="Group 73"/>
          <p:cNvGrpSpPr/>
          <p:nvPr/>
        </p:nvGrpSpPr>
        <p:grpSpPr bwMode="auto">
          <a:xfrm>
            <a:off x="9258300" y="5507039"/>
            <a:ext cx="1409700" cy="839787"/>
            <a:chOff x="4872" y="3469"/>
            <a:chExt cx="888" cy="529"/>
          </a:xfrm>
        </p:grpSpPr>
        <p:sp>
          <p:nvSpPr>
            <p:cNvPr id="76" name="Text Box 74"/>
            <p:cNvSpPr/>
            <p:nvPr/>
          </p:nvSpPr>
          <p:spPr bwMode="auto">
            <a:xfrm>
              <a:off x="5081" y="3469"/>
              <a:ext cx="679" cy="28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US">
                  <a:latin typeface="Times New Roman"/>
                  <a:cs typeface="Arial"/>
                </a:rPr>
                <a:t>Class1</a:t>
              </a:r>
              <a:endParaRPr/>
            </a:p>
          </p:txBody>
        </p:sp>
        <p:sp>
          <p:nvSpPr>
            <p:cNvPr id="77" name="Text Box 75"/>
            <p:cNvSpPr/>
            <p:nvPr/>
          </p:nvSpPr>
          <p:spPr bwMode="auto">
            <a:xfrm>
              <a:off x="5081" y="3710"/>
              <a:ext cx="679" cy="28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US">
                  <a:latin typeface="Times New Roman"/>
                  <a:cs typeface="Arial"/>
                </a:rPr>
                <a:t>Class2</a:t>
              </a:r>
              <a:endParaRPr/>
            </a:p>
          </p:txBody>
        </p:sp>
        <p:sp>
          <p:nvSpPr>
            <p:cNvPr id="78" name="AutoShape 76"/>
            <p:cNvSpPr>
              <a:spLocks noChangeArrowheads="1"/>
            </p:cNvSpPr>
            <p:nvPr/>
          </p:nvSpPr>
          <p:spPr bwMode="auto">
            <a:xfrm>
              <a:off x="4872" y="3546"/>
              <a:ext cx="113" cy="124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79" name="AutoShape 77"/>
            <p:cNvSpPr>
              <a:spLocks noChangeArrowheads="1"/>
            </p:cNvSpPr>
            <p:nvPr/>
          </p:nvSpPr>
          <p:spPr bwMode="auto">
            <a:xfrm>
              <a:off x="4886" y="3795"/>
              <a:ext cx="113" cy="124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</p:grpSp>
      <p:sp>
        <p:nvSpPr>
          <p:cNvPr id="80" name="Rectangle 15"/>
          <p:cNvSpPr/>
          <p:nvPr/>
        </p:nvSpPr>
        <p:spPr bwMode="auto">
          <a:xfrm>
            <a:off x="3490914" y="6626226"/>
            <a:ext cx="1635125" cy="201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r>
              <a:rPr lang="en-US" sz="1600">
                <a:latin typeface="Tw Cen MT"/>
              </a:rPr>
              <a:t>Slide from Heng Ji</a:t>
            </a:r>
            <a:endParaRPr/>
          </a:p>
          <a:p>
            <a:pPr>
              <a:defRPr/>
            </a:pPr>
            <a:endParaRPr lang="en-US" sz="1600">
              <a:latin typeface="Tw Cen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47529" y="0"/>
            <a:ext cx="8820472" cy="764704"/>
          </a:xfrm>
        </p:spPr>
        <p:txBody>
          <a:bodyPr/>
          <a:lstStyle/>
          <a:p>
            <a:pPr>
              <a:defRPr/>
            </a:pPr>
            <a:r>
              <a:rPr lang="en-US" sz="4000">
                <a:solidFill>
                  <a:schemeClr val="tx1"/>
                </a:solidFill>
              </a:rPr>
              <a:t>Linear versus Non Linear algorithms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847529" y="1011497"/>
            <a:ext cx="8137525" cy="5328369"/>
          </a:xfrm>
        </p:spPr>
        <p:txBody>
          <a:bodyPr/>
          <a:lstStyle/>
          <a:p>
            <a:pPr>
              <a:lnSpc>
                <a:spcPct val="104999"/>
              </a:lnSpc>
              <a:defRPr/>
            </a:pPr>
            <a:r>
              <a:rPr lang="en-US" sz="2400" dirty="0"/>
              <a:t>Linear or Non linear separable data?</a:t>
            </a:r>
            <a:endParaRPr dirty="0"/>
          </a:p>
          <a:p>
            <a:pPr lvl="1">
              <a:lnSpc>
                <a:spcPct val="104999"/>
              </a:lnSpc>
              <a:defRPr/>
            </a:pPr>
            <a:r>
              <a:rPr lang="en-US" sz="2200" dirty="0">
                <a:latin typeface="Tahoma"/>
                <a:ea typeface="ＭＳ Ｐゴシック"/>
              </a:rPr>
              <a:t>We can find out only </a:t>
            </a:r>
            <a:r>
              <a:rPr lang="en-US" sz="2200" dirty="0">
                <a:solidFill>
                  <a:srgbClr val="C00000"/>
                </a:solidFill>
                <a:latin typeface="Tahoma"/>
                <a:ea typeface="ＭＳ Ｐゴシック"/>
              </a:rPr>
              <a:t>empirically</a:t>
            </a:r>
            <a:endParaRPr dirty="0">
              <a:solidFill>
                <a:srgbClr val="C00000"/>
              </a:solidFill>
            </a:endParaRPr>
          </a:p>
          <a:p>
            <a:pPr>
              <a:lnSpc>
                <a:spcPct val="104999"/>
              </a:lnSpc>
              <a:defRPr/>
            </a:pPr>
            <a:r>
              <a:rPr lang="en-US" sz="2400" b="1" dirty="0">
                <a:solidFill>
                  <a:srgbClr val="C00000"/>
                </a:solidFill>
              </a:rPr>
              <a:t>Linear algorithms</a:t>
            </a:r>
            <a:r>
              <a:rPr lang="en-US" sz="2400" dirty="0"/>
              <a:t> (algorithms that find a linear decision boundary)</a:t>
            </a:r>
            <a:endParaRPr dirty="0"/>
          </a:p>
          <a:p>
            <a:pPr lvl="1">
              <a:lnSpc>
                <a:spcPct val="104999"/>
              </a:lnSpc>
              <a:defRPr/>
            </a:pPr>
            <a:r>
              <a:rPr lang="en-US" sz="2200" dirty="0">
                <a:latin typeface="Tahoma"/>
                <a:ea typeface="ＭＳ Ｐゴシック"/>
              </a:rPr>
              <a:t>When we think the data is linearly separable</a:t>
            </a:r>
            <a:endParaRPr dirty="0"/>
          </a:p>
          <a:p>
            <a:pPr lvl="1">
              <a:lnSpc>
                <a:spcPct val="104999"/>
              </a:lnSpc>
              <a:defRPr/>
            </a:pPr>
            <a:r>
              <a:rPr lang="en-US" sz="2200" dirty="0">
                <a:latin typeface="Tahoma"/>
                <a:ea typeface="ＭＳ Ｐゴシック"/>
              </a:rPr>
              <a:t>Advantages</a:t>
            </a:r>
            <a:endParaRPr dirty="0"/>
          </a:p>
          <a:p>
            <a:pPr lvl="2">
              <a:lnSpc>
                <a:spcPct val="104999"/>
              </a:lnSpc>
              <a:defRPr/>
            </a:pPr>
            <a:r>
              <a:rPr lang="en-US" sz="2100" dirty="0">
                <a:latin typeface="Tahoma"/>
                <a:ea typeface="ＭＳ Ｐゴシック"/>
              </a:rPr>
              <a:t>Simpler, less parameters</a:t>
            </a:r>
            <a:endParaRPr dirty="0"/>
          </a:p>
          <a:p>
            <a:pPr lvl="1">
              <a:lnSpc>
                <a:spcPct val="104999"/>
              </a:lnSpc>
              <a:defRPr/>
            </a:pPr>
            <a:r>
              <a:rPr lang="en-US" sz="2200" dirty="0">
                <a:latin typeface="Tahoma"/>
                <a:ea typeface="ＭＳ Ｐゴシック"/>
              </a:rPr>
              <a:t>Disadvantages</a:t>
            </a:r>
            <a:endParaRPr dirty="0"/>
          </a:p>
          <a:p>
            <a:pPr lvl="2">
              <a:lnSpc>
                <a:spcPct val="104999"/>
              </a:lnSpc>
              <a:defRPr/>
            </a:pPr>
            <a:r>
              <a:rPr lang="en-US" sz="2100" dirty="0">
                <a:latin typeface="Tahoma"/>
                <a:ea typeface="ＭＳ Ｐゴシック"/>
              </a:rPr>
              <a:t>High dimensional data (like for NLP) is usually not linearly separable</a:t>
            </a:r>
            <a:endParaRPr dirty="0"/>
          </a:p>
          <a:p>
            <a:pPr lvl="1">
              <a:lnSpc>
                <a:spcPct val="104999"/>
              </a:lnSpc>
              <a:defRPr/>
            </a:pPr>
            <a:r>
              <a:rPr lang="en-US" sz="2200" dirty="0">
                <a:latin typeface="Tahoma"/>
                <a:ea typeface="ＭＳ Ｐゴシック"/>
              </a:rPr>
              <a:t>Examples: Naïve </a:t>
            </a:r>
            <a:r>
              <a:rPr lang="en-US" sz="2200" dirty="0" err="1">
                <a:latin typeface="Tahoma"/>
                <a:ea typeface="ＭＳ Ｐゴシック"/>
              </a:rPr>
              <a:t>Bayes,Perceptron</a:t>
            </a:r>
            <a:r>
              <a:rPr lang="en-US" sz="2200" dirty="0">
                <a:latin typeface="Tahoma"/>
                <a:ea typeface="ＭＳ Ｐゴシック"/>
              </a:rPr>
              <a:t>, Max </a:t>
            </a:r>
            <a:r>
              <a:rPr lang="en-US" sz="2200" dirty="0" err="1">
                <a:latin typeface="Tahoma"/>
                <a:ea typeface="ＭＳ Ｐゴシック"/>
              </a:rPr>
              <a:t>Emtropy</a:t>
            </a:r>
            <a:r>
              <a:rPr lang="en-US" sz="2200" dirty="0">
                <a:latin typeface="Tahoma"/>
                <a:ea typeface="ＭＳ Ｐゴシック"/>
              </a:rPr>
              <a:t>, large margin </a:t>
            </a:r>
            <a:endParaRPr dirty="0"/>
          </a:p>
          <a:p>
            <a:pPr lvl="1">
              <a:lnSpc>
                <a:spcPct val="104999"/>
              </a:lnSpc>
              <a:defRPr/>
            </a:pPr>
            <a:r>
              <a:rPr lang="en-US" sz="2200" dirty="0">
                <a:latin typeface="Tahoma"/>
                <a:ea typeface="ＭＳ Ｐゴシック"/>
              </a:rPr>
              <a:t>Note: we can use linear algorithms also for non linear problems (see Kernel methods)</a:t>
            </a:r>
            <a:endParaRPr dirty="0"/>
          </a:p>
        </p:txBody>
      </p:sp>
      <p:sp>
        <p:nvSpPr>
          <p:cNvPr id="6" name="Rectangle 15"/>
          <p:cNvSpPr/>
          <p:nvPr/>
        </p:nvSpPr>
        <p:spPr bwMode="auto">
          <a:xfrm>
            <a:off x="1415480" y="6622327"/>
            <a:ext cx="1635125" cy="201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Slide from Heng Ji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5520" y="1"/>
            <a:ext cx="8892480" cy="764703"/>
          </a:xfrm>
        </p:spPr>
        <p:txBody>
          <a:bodyPr/>
          <a:lstStyle/>
          <a:p>
            <a:pPr>
              <a:defRPr/>
            </a:pPr>
            <a:r>
              <a:rPr lang="en-US" sz="4000">
                <a:solidFill>
                  <a:schemeClr val="tx1"/>
                </a:solidFill>
              </a:rPr>
              <a:t>Linear versus Non Linear algorithms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775520" y="1196752"/>
            <a:ext cx="7918450" cy="5051424"/>
          </a:xfrm>
        </p:spPr>
        <p:txBody>
          <a:bodyPr/>
          <a:lstStyle/>
          <a:p>
            <a:pPr>
              <a:defRPr/>
            </a:pPr>
            <a:r>
              <a:rPr lang="en-US" sz="2800" b="1"/>
              <a:t>Non Linear algorithms</a:t>
            </a:r>
            <a:r>
              <a:rPr lang="en-US" sz="2800"/>
              <a:t> </a:t>
            </a:r>
            <a:endParaRPr sz="2800"/>
          </a:p>
          <a:p>
            <a:pPr lvl="1">
              <a:defRPr/>
            </a:pPr>
            <a:r>
              <a:rPr lang="en-US" sz="2000">
                <a:latin typeface="Tahoma"/>
              </a:rPr>
              <a:t>When the data is non linearly separable</a:t>
            </a:r>
            <a:endParaRPr sz="2000"/>
          </a:p>
          <a:p>
            <a:pPr lvl="1">
              <a:defRPr/>
            </a:pPr>
            <a:r>
              <a:rPr lang="en-US" sz="2000">
                <a:latin typeface="Tahoma"/>
              </a:rPr>
              <a:t>Advantages</a:t>
            </a:r>
            <a:endParaRPr sz="2000"/>
          </a:p>
          <a:p>
            <a:pPr lvl="2">
              <a:defRPr/>
            </a:pPr>
            <a:r>
              <a:rPr lang="en-US" sz="1800">
                <a:latin typeface="Tahoma"/>
              </a:rPr>
              <a:t>More accurate</a:t>
            </a:r>
            <a:endParaRPr sz="1800"/>
          </a:p>
          <a:p>
            <a:pPr lvl="1">
              <a:defRPr/>
            </a:pPr>
            <a:r>
              <a:rPr lang="en-US" sz="2000">
                <a:latin typeface="Tahoma"/>
              </a:rPr>
              <a:t>Disadvantages</a:t>
            </a:r>
            <a:endParaRPr sz="2000"/>
          </a:p>
          <a:p>
            <a:pPr lvl="2">
              <a:defRPr/>
            </a:pPr>
            <a:r>
              <a:rPr lang="en-US" sz="1800">
                <a:latin typeface="Tahoma"/>
              </a:rPr>
              <a:t>More complicated, more parameters</a:t>
            </a:r>
            <a:endParaRPr sz="1800"/>
          </a:p>
          <a:p>
            <a:pPr lvl="1">
              <a:defRPr/>
            </a:pPr>
            <a:r>
              <a:rPr lang="en-US" sz="2000">
                <a:latin typeface="Tahoma"/>
              </a:rPr>
              <a:t>Example: Kernel methods</a:t>
            </a:r>
            <a:endParaRPr sz="2000"/>
          </a:p>
          <a:p>
            <a:pPr lvl="1">
              <a:defRPr/>
            </a:pPr>
            <a:r>
              <a:rPr lang="en-US" sz="2000"/>
              <a:t>Note: the distinction between linear and non linear applies also for multi-class classification (we’ll see this later)</a:t>
            </a:r>
            <a:endParaRPr sz="2000"/>
          </a:p>
        </p:txBody>
      </p:sp>
      <p:sp>
        <p:nvSpPr>
          <p:cNvPr id="6" name="Rectangle 15"/>
          <p:cNvSpPr/>
          <p:nvPr/>
        </p:nvSpPr>
        <p:spPr bwMode="auto">
          <a:xfrm>
            <a:off x="3490914" y="6626226"/>
            <a:ext cx="1635125" cy="201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r>
              <a:rPr lang="en-US" sz="1600">
                <a:latin typeface="Tw Cen MT"/>
              </a:rPr>
              <a:t>Slide from Heng Ji</a:t>
            </a:r>
            <a:endParaRPr/>
          </a:p>
          <a:p>
            <a:pPr>
              <a:defRPr/>
            </a:pPr>
            <a:endParaRPr lang="en-US" sz="1600">
              <a:latin typeface="Tw Cen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4000">
                <a:solidFill>
                  <a:schemeClr val="tx1"/>
                </a:solidFill>
              </a:rPr>
              <a:t>Simple linear algorithms</a:t>
            </a:r>
            <a:endParaRPr sz="240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/>
        <p:txBody>
          <a:bodyPr/>
          <a:lstStyle/>
          <a:p>
            <a:pPr marL="469900" indent="-469900">
              <a:defRPr/>
            </a:pPr>
            <a:r>
              <a:rPr lang="en-US" sz="2800"/>
              <a:t>Perceptron algorithm</a:t>
            </a:r>
            <a:endParaRPr/>
          </a:p>
          <a:p>
            <a:pPr marL="908050" lvl="1" indent="-436563">
              <a:defRPr/>
            </a:pPr>
            <a:r>
              <a:rPr lang="en-US" sz="2000">
                <a:latin typeface="Tahoma"/>
                <a:ea typeface="ＭＳ Ｐゴシック"/>
              </a:rPr>
              <a:t>Linear</a:t>
            </a:r>
            <a:endParaRPr sz="2000"/>
          </a:p>
          <a:p>
            <a:pPr marL="908050" lvl="1" indent="-436563">
              <a:defRPr/>
            </a:pPr>
            <a:r>
              <a:rPr lang="en-US" sz="2000">
                <a:latin typeface="Tahoma"/>
                <a:ea typeface="ＭＳ Ｐゴシック"/>
              </a:rPr>
              <a:t>Binary classification</a:t>
            </a:r>
            <a:endParaRPr sz="2000"/>
          </a:p>
          <a:p>
            <a:pPr marL="908050" lvl="1" indent="-436563">
              <a:defRPr/>
            </a:pPr>
            <a:r>
              <a:rPr lang="en-US" sz="2000" b="1">
                <a:solidFill>
                  <a:srgbClr val="C00000"/>
                </a:solidFill>
                <a:latin typeface="Tahoma"/>
                <a:ea typeface="ＭＳ Ｐゴシック"/>
              </a:rPr>
              <a:t>Online</a:t>
            </a:r>
            <a:r>
              <a:rPr lang="en-US" sz="2000">
                <a:latin typeface="Tahoma"/>
                <a:ea typeface="ＭＳ Ｐゴシック"/>
              </a:rPr>
              <a:t> (process data sequentially, one data point at the time)</a:t>
            </a:r>
            <a:endParaRPr sz="2000"/>
          </a:p>
          <a:p>
            <a:pPr marL="908050" lvl="1" indent="-436563">
              <a:defRPr/>
            </a:pPr>
            <a:r>
              <a:rPr lang="en-US" sz="2000">
                <a:latin typeface="Tahoma"/>
                <a:ea typeface="ＭＳ Ｐゴシック"/>
              </a:rPr>
              <a:t>Mistake driven</a:t>
            </a:r>
            <a:endParaRPr sz="2000"/>
          </a:p>
          <a:p>
            <a:pPr marL="908050" lvl="1" indent="-436563">
              <a:defRPr/>
            </a:pPr>
            <a:r>
              <a:rPr lang="en-US" sz="2000">
                <a:latin typeface="Tahoma"/>
                <a:ea typeface="ＭＳ Ｐゴシック"/>
              </a:rPr>
              <a:t>Simple single layer Neural Networks</a:t>
            </a:r>
            <a:endParaRPr sz="2000"/>
          </a:p>
        </p:txBody>
      </p:sp>
      <p:sp>
        <p:nvSpPr>
          <p:cNvPr id="6" name="Rectangle 15"/>
          <p:cNvSpPr/>
          <p:nvPr/>
        </p:nvSpPr>
        <p:spPr bwMode="auto">
          <a:xfrm>
            <a:off x="3490914" y="6626226"/>
            <a:ext cx="1635125" cy="201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r>
              <a:rPr lang="en-US" sz="1600">
                <a:latin typeface="Tw Cen MT"/>
              </a:rPr>
              <a:t>Slide from Heng Ji</a:t>
            </a:r>
            <a:endParaRPr/>
          </a:p>
          <a:p>
            <a:pPr>
              <a:defRPr/>
            </a:pPr>
            <a:endParaRPr lang="en-US" sz="1600">
              <a:latin typeface="Tw Cen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rapezoid 16"/>
          <p:cNvSpPr/>
          <p:nvPr/>
        </p:nvSpPr>
        <p:spPr bwMode="auto">
          <a:xfrm rot="12478431">
            <a:off x="3570288" y="4367386"/>
            <a:ext cx="4775200" cy="1747837"/>
          </a:xfrm>
          <a:prstGeom prst="trapezoid">
            <a:avLst>
              <a:gd name="adj" fmla="val 54009"/>
            </a:avLst>
          </a:prstGeom>
          <a:solidFill>
            <a:schemeClr val="accent2">
              <a:lumMod val="20000"/>
              <a:lumOff val="80000"/>
            </a:schemeClr>
          </a:soli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>
              <a:defRPr/>
            </a:pPr>
            <a:endParaRPr lang="en-US" sz="2400">
              <a:latin typeface="Times New Roman"/>
              <a:ea typeface="宋体"/>
              <a:cs typeface="宋体"/>
            </a:endParaRPr>
          </a:p>
        </p:txBody>
      </p:sp>
      <p:sp>
        <p:nvSpPr>
          <p:cNvPr id="5" name="Trapezoid 2"/>
          <p:cNvSpPr/>
          <p:nvPr/>
        </p:nvSpPr>
        <p:spPr bwMode="auto">
          <a:xfrm rot="12514800">
            <a:off x="3460751" y="2822747"/>
            <a:ext cx="6638925" cy="1739900"/>
          </a:xfrm>
          <a:prstGeom prst="trapezoid">
            <a:avLst>
              <a:gd name="adj" fmla="val 54009"/>
            </a:avLst>
          </a:prstGeom>
          <a:solidFill>
            <a:schemeClr val="accent1">
              <a:lumMod val="20000"/>
              <a:lumOff val="80000"/>
            </a:schemeClr>
          </a:soli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>
              <a:defRPr/>
            </a:pPr>
            <a:endParaRPr lang="en-US" sz="2400">
              <a:latin typeface="Times New Roman"/>
              <a:ea typeface="宋体"/>
              <a:cs typeface="宋体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3600">
                <a:solidFill>
                  <a:schemeClr val="tx1"/>
                </a:solidFill>
              </a:rPr>
              <a:t>Hyperplane</a:t>
            </a:r>
            <a:endParaRPr sz="3600">
              <a:solidFill>
                <a:schemeClr val="tx1"/>
              </a:solidFill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 bwMode="auto">
          <a:xfrm>
            <a:off x="2386595" y="940718"/>
            <a:ext cx="7772400" cy="400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000"/>
              <a:t>Hyperplane equation:	</a:t>
            </a:r>
            <a:r>
              <a:rPr lang="en-US" sz="2000" i="1">
                <a:latin typeface="Times New Roman"/>
              </a:rPr>
              <a:t>wx</a:t>
            </a:r>
            <a:r>
              <a:rPr lang="en-US" sz="2000">
                <a:latin typeface="Times New Roman"/>
              </a:rPr>
              <a:t> + </a:t>
            </a:r>
            <a:r>
              <a:rPr lang="en-US" sz="2000" i="1">
                <a:latin typeface="Times New Roman"/>
              </a:rPr>
              <a:t>b</a:t>
            </a:r>
            <a:r>
              <a:rPr lang="en-US" sz="2000">
                <a:latin typeface="Times New Roman"/>
              </a:rPr>
              <a:t> = 0</a:t>
            </a:r>
            <a:endParaRPr sz="2000"/>
          </a:p>
        </p:txBody>
      </p:sp>
      <p:grpSp>
        <p:nvGrpSpPr>
          <p:cNvPr id="8" name="Group 5"/>
          <p:cNvGrpSpPr/>
          <p:nvPr/>
        </p:nvGrpSpPr>
        <p:grpSpPr bwMode="auto">
          <a:xfrm>
            <a:off x="2954339" y="2684635"/>
            <a:ext cx="5876925" cy="2881312"/>
            <a:chOff x="1429842" y="3067968"/>
            <a:chExt cx="5877445" cy="2881312"/>
          </a:xfrm>
        </p:grpSpPr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2843106" y="5728617"/>
              <a:ext cx="4464181" cy="31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Line 69"/>
            <p:cNvSpPr>
              <a:spLocks noChangeShapeType="1"/>
            </p:cNvSpPr>
            <p:nvPr/>
          </p:nvSpPr>
          <p:spPr bwMode="auto">
            <a:xfrm flipV="1">
              <a:off x="3327370" y="3067968"/>
              <a:ext cx="0" cy="28813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TextBox 72"/>
            <p:cNvSpPr/>
            <p:nvPr/>
          </p:nvSpPr>
          <p:spPr bwMode="auto">
            <a:xfrm>
              <a:off x="4894073" y="4357018"/>
              <a:ext cx="215919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i="1">
                  <a:latin typeface="+mj-lt"/>
                </a:rPr>
                <a:t>w</a:t>
              </a:r>
              <a:endParaRPr/>
            </a:p>
          </p:txBody>
        </p:sp>
        <p:sp>
          <p:nvSpPr>
            <p:cNvPr id="12" name="TextBox 73"/>
            <p:cNvSpPr/>
            <p:nvPr/>
          </p:nvSpPr>
          <p:spPr bwMode="auto">
            <a:xfrm>
              <a:off x="2628510" y="4004593"/>
              <a:ext cx="719202" cy="3385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i="1">
                  <a:latin typeface="+mj-lt"/>
                </a:rPr>
                <a:t>-b/w</a:t>
              </a:r>
              <a:r>
                <a:rPr lang="en-US" i="1" baseline="-25000">
                  <a:latin typeface="+mj-lt"/>
                </a:rPr>
                <a:t>2</a:t>
              </a:r>
              <a:endParaRPr/>
            </a:p>
          </p:txBody>
        </p:sp>
        <p:sp>
          <p:nvSpPr>
            <p:cNvPr id="13" name="Line 81"/>
            <p:cNvSpPr>
              <a:spLocks noChangeShapeType="1"/>
            </p:cNvSpPr>
            <p:nvPr/>
          </p:nvSpPr>
          <p:spPr bwMode="auto">
            <a:xfrm flipV="1">
              <a:off x="4686136" y="4076031"/>
              <a:ext cx="388899" cy="64293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4" name="Straight Connector 76"/>
            <p:cNvCxnSpPr>
              <a:cxnSpLocks noChangeShapeType="1"/>
            </p:cNvCxnSpPr>
            <p:nvPr/>
          </p:nvCxnSpPr>
          <p:spPr bwMode="auto">
            <a:xfrm>
              <a:off x="2771800" y="3715669"/>
              <a:ext cx="4173125" cy="2233611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cxnSp>
        <p:sp>
          <p:nvSpPr>
            <p:cNvPr id="15" name="TextBox 77"/>
            <p:cNvSpPr/>
            <p:nvPr/>
          </p:nvSpPr>
          <p:spPr bwMode="auto">
            <a:xfrm>
              <a:off x="3708106" y="3140993"/>
              <a:ext cx="1557476" cy="4000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i="1">
                  <a:latin typeface="+mj-lt"/>
                </a:rPr>
                <a:t>wx</a:t>
              </a:r>
              <a:r>
                <a:rPr lang="en-US" sz="2000">
                  <a:latin typeface="+mj-lt"/>
                </a:rPr>
                <a:t> + </a:t>
              </a:r>
              <a:r>
                <a:rPr lang="en-US" sz="2000" i="1">
                  <a:latin typeface="+mj-lt"/>
                </a:rPr>
                <a:t>b</a:t>
              </a:r>
              <a:r>
                <a:rPr lang="en-US" sz="2000">
                  <a:latin typeface="+mj-lt"/>
                </a:rPr>
                <a:t> &gt; 0</a:t>
              </a:r>
              <a:endParaRPr/>
            </a:p>
          </p:txBody>
        </p:sp>
        <p:sp>
          <p:nvSpPr>
            <p:cNvPr id="16" name="TextBox 78"/>
            <p:cNvSpPr/>
            <p:nvPr/>
          </p:nvSpPr>
          <p:spPr bwMode="auto">
            <a:xfrm>
              <a:off x="3706518" y="5157118"/>
              <a:ext cx="1655909" cy="4000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i="1">
                  <a:latin typeface="+mj-lt"/>
                </a:rPr>
                <a:t>wx</a:t>
              </a:r>
              <a:r>
                <a:rPr lang="en-US" sz="2000">
                  <a:latin typeface="+mj-lt"/>
                </a:rPr>
                <a:t> + </a:t>
              </a:r>
              <a:r>
                <a:rPr lang="en-US" sz="2000" i="1">
                  <a:latin typeface="+mj-lt"/>
                </a:rPr>
                <a:t>b</a:t>
              </a:r>
              <a:r>
                <a:rPr lang="en-US" sz="2000">
                  <a:latin typeface="+mj-lt"/>
                </a:rPr>
                <a:t> &lt; 0</a:t>
              </a:r>
              <a:endParaRPr/>
            </a:p>
          </p:txBody>
        </p:sp>
        <p:cxnSp>
          <p:nvCxnSpPr>
            <p:cNvPr id="17" name="Straight Arrow Connector 5"/>
            <p:cNvCxnSpPr>
              <a:cxnSpLocks noChangeShapeType="1"/>
            </p:cNvCxnSpPr>
            <p:nvPr/>
          </p:nvCxnSpPr>
          <p:spPr bwMode="auto">
            <a:xfrm flipV="1">
              <a:off x="3327370" y="4008562"/>
              <a:ext cx="3754" cy="1724024"/>
            </a:xfrm>
            <a:prstGeom prst="straightConnector1">
              <a:avLst/>
            </a:prstGeom>
            <a:noFill/>
            <a:ln w="38100" cap="sq">
              <a:solidFill>
                <a:srgbClr val="FF0000"/>
              </a:solidFill>
              <a:prstDash val="sysDash"/>
              <a:miter lim="800000"/>
              <a:headEnd type="none" w="sm" len="sm"/>
              <a:tailEnd type="none" w="med" len="sm"/>
            </a:ln>
          </p:spPr>
        </p:cxnSp>
        <p:sp>
          <p:nvSpPr>
            <p:cNvPr id="18" name="TextBox 15"/>
            <p:cNvSpPr/>
            <p:nvPr/>
          </p:nvSpPr>
          <p:spPr bwMode="auto">
            <a:xfrm>
              <a:off x="1429842" y="3283868"/>
              <a:ext cx="1557475" cy="4000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i="1">
                  <a:latin typeface="+mj-lt"/>
                </a:rPr>
                <a:t>wx</a:t>
              </a:r>
              <a:r>
                <a:rPr lang="en-US" sz="2000">
                  <a:latin typeface="+mj-lt"/>
                </a:rPr>
                <a:t> + </a:t>
              </a:r>
              <a:r>
                <a:rPr lang="en-US" sz="2000" i="1">
                  <a:latin typeface="+mj-lt"/>
                </a:rPr>
                <a:t>b</a:t>
              </a:r>
              <a:r>
                <a:rPr lang="en-US" sz="2000">
                  <a:latin typeface="+mj-lt"/>
                </a:rPr>
                <a:t> = 0</a:t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676401" y="-1"/>
            <a:ext cx="10523008" cy="755003"/>
          </a:xfrm>
        </p:spPr>
        <p:txBody>
          <a:bodyPr/>
          <a:lstStyle/>
          <a:p>
            <a:pPr>
              <a:defRPr/>
            </a:pPr>
            <a:r>
              <a:rPr lang="en-US" sz="3600"/>
              <a:t>Vector of features</a:t>
            </a:r>
            <a:endParaRPr sz="360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buFont typeface="Wingdings"/>
              <a:buChar char="l"/>
              <a:defRPr/>
            </a:pPr>
            <a:r>
              <a:rPr lang="en-US" sz="2400">
                <a:ea typeface="ＭＳ Ｐゴシック"/>
              </a:rPr>
              <a:t>word is capitalized (Trump)</a:t>
            </a:r>
            <a:endParaRPr sz="2400"/>
          </a:p>
          <a:p>
            <a:pPr>
              <a:buFont typeface="Wingdings"/>
              <a:buChar char="l"/>
              <a:defRPr/>
            </a:pPr>
            <a:r>
              <a:rPr lang="en-US" sz="2400">
                <a:ea typeface="ＭＳ Ｐゴシック"/>
              </a:rPr>
              <a:t>word made of digits (2016)</a:t>
            </a:r>
            <a:endParaRPr sz="2400"/>
          </a:p>
          <a:p>
            <a:pPr>
              <a:buFont typeface="Wingdings"/>
              <a:buChar char="l"/>
              <a:defRPr/>
            </a:pPr>
            <a:r>
              <a:rPr lang="en-US" sz="2400">
                <a:ea typeface="ＭＳ Ｐゴシック"/>
              </a:rPr>
              <a:t>all upper (USA)</a:t>
            </a:r>
            <a:endParaRPr sz="2400"/>
          </a:p>
          <a:p>
            <a:pPr>
              <a:buFont typeface="Wingdings"/>
              <a:buChar char="l"/>
              <a:defRPr/>
            </a:pPr>
            <a:endParaRPr lang="en-US" sz="2400">
              <a:ea typeface="ＭＳ Ｐゴシック"/>
            </a:endParaRPr>
          </a:p>
          <a:p>
            <a:pPr>
              <a:buFont typeface="Wingdings"/>
              <a:buChar char="l"/>
              <a:defRPr/>
            </a:pPr>
            <a:r>
              <a:rPr lang="en-US" sz="2400">
                <a:ea typeface="ＭＳ Ｐゴシック"/>
              </a:rPr>
              <a:t>tree = &lt;0, 0, 0&gt;</a:t>
            </a:r>
            <a:endParaRPr sz="2400"/>
          </a:p>
          <a:p>
            <a:pPr>
              <a:buFont typeface="Wingdings"/>
              <a:buChar char="l"/>
              <a:defRPr/>
            </a:pPr>
            <a:r>
              <a:rPr lang="en-US" sz="2400">
                <a:ea typeface="ＭＳ Ｐゴシック"/>
              </a:rPr>
              <a:t>Dylan = &lt;1, 0, 0&gt;</a:t>
            </a:r>
            <a:endParaRPr sz="2400"/>
          </a:p>
          <a:p>
            <a:pPr>
              <a:buFont typeface="Wingdings"/>
              <a:buChar char="l"/>
              <a:defRPr/>
            </a:pPr>
            <a:endParaRPr lang="en-US" sz="2400">
              <a:ea typeface="ＭＳ Ｐゴシック"/>
            </a:endParaRPr>
          </a:p>
          <a:p>
            <a:pPr>
              <a:buFont typeface="Wingdings"/>
              <a:buChar char="l"/>
              <a:defRPr/>
            </a:pPr>
            <a:r>
              <a:rPr lang="en-US" sz="2400">
                <a:ea typeface="ＭＳ Ｐゴシック"/>
              </a:rPr>
              <a:t>Binary features</a:t>
            </a:r>
            <a:endParaRPr sz="2000"/>
          </a:p>
          <a:p>
            <a:pPr>
              <a:buFont typeface="Wingdings"/>
              <a:buChar char="l"/>
              <a:defRPr/>
            </a:pPr>
            <a:endParaRPr lang="en-US" sz="2400">
              <a:ea typeface="ＭＳ Ｐゴシック"/>
            </a:endParaRPr>
          </a:p>
          <a:p>
            <a:pPr>
              <a:buFont typeface="Wingdings"/>
              <a:buChar char="l"/>
              <a:defRPr/>
            </a:pPr>
            <a:endParaRPr lang="en-US" sz="2400">
              <a:ea typeface="ＭＳ Ｐゴシック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4000"/>
              <a:t>Non binary features</a:t>
            </a:r>
            <a:endParaRPr sz="400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2400" dirty="0"/>
              <a:t>Bag of words</a:t>
            </a:r>
            <a:endParaRPr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“the presence of words in the document”</a:t>
            </a:r>
            <a:endParaRPr sz="2400" dirty="0"/>
          </a:p>
          <a:p>
            <a:pPr>
              <a:buFont typeface="Wingdings"/>
              <a:buNone/>
              <a:defRPr/>
            </a:pPr>
            <a:r>
              <a:rPr lang="en-US" sz="2400" dirty="0"/>
              <a:t>	[2, 1, 1, 1, 1, 1]</a:t>
            </a:r>
            <a:endParaRPr sz="2400" dirty="0"/>
          </a:p>
          <a:p>
            <a:pPr>
              <a:defRPr/>
            </a:pPr>
            <a:r>
              <a:rPr lang="en-US" sz="2400" dirty="0"/>
              <a:t>“the </a:t>
            </a:r>
            <a:r>
              <a:rPr lang="en-US" sz="2400" dirty="0">
                <a:solidFill>
                  <a:srgbClr val="C00000"/>
                </a:solidFill>
              </a:rPr>
              <a:t>absence</a:t>
            </a:r>
            <a:r>
              <a:rPr lang="en-US" sz="2400" dirty="0"/>
              <a:t> of words in the document”</a:t>
            </a:r>
            <a:endParaRPr sz="2400" dirty="0"/>
          </a:p>
          <a:p>
            <a:pPr>
              <a:buFont typeface="Wingdings"/>
              <a:buNone/>
              <a:defRPr/>
            </a:pPr>
            <a:r>
              <a:rPr lang="en-US" sz="2400" dirty="0"/>
              <a:t>	[2, 0, 1, 1, 1, 1, 1]</a:t>
            </a:r>
            <a:endParaRPr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Use a dictionary to assign an index to each word:</a:t>
            </a:r>
            <a:endParaRPr sz="2400" dirty="0"/>
          </a:p>
          <a:p>
            <a:pPr>
              <a:buFont typeface="Wingdings"/>
              <a:buNone/>
              <a:defRPr/>
            </a:pPr>
            <a:r>
              <a:rPr lang="en-US" sz="2400" dirty="0"/>
              <a:t>	</a:t>
            </a:r>
            <a:r>
              <a:rPr lang="en-US" sz="2400" dirty="0" err="1"/>
              <a:t>dict</a:t>
            </a:r>
            <a:r>
              <a:rPr lang="en-US" sz="2400" dirty="0"/>
              <a:t>[</a:t>
            </a:r>
            <a:r>
              <a:rPr lang="en-US" sz="2400" dirty="0" err="1"/>
              <a:t>newword</a:t>
            </a:r>
            <a:r>
              <a:rPr lang="en-US" sz="2400" dirty="0"/>
              <a:t>] = </a:t>
            </a:r>
            <a:r>
              <a:rPr lang="en-US" sz="2400" dirty="0" err="1"/>
              <a:t>len</a:t>
            </a:r>
            <a:r>
              <a:rPr lang="en-US" sz="2400" dirty="0"/>
              <a:t>(</a:t>
            </a:r>
            <a:r>
              <a:rPr lang="en-US" sz="2400" dirty="0" err="1"/>
              <a:t>dict</a:t>
            </a:r>
            <a:r>
              <a:rPr lang="en-US" sz="2400" dirty="0"/>
              <a:t>)</a:t>
            </a:r>
            <a:endParaRPr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5520" y="0"/>
            <a:ext cx="8856984" cy="764704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/>
                </a:solidFill>
              </a:rPr>
              <a:t>Linear Binary Classification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75520" y="1092839"/>
            <a:ext cx="8305800" cy="52038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folHlink"/>
              </a:buClr>
              <a:buSzPct val="90000"/>
              <a:defRPr/>
            </a:pPr>
            <a:r>
              <a:rPr lang="en-US" sz="2800" dirty="0"/>
              <a:t> </a:t>
            </a:r>
            <a:r>
              <a:rPr lang="en-US" sz="2100" dirty="0">
                <a:solidFill>
                  <a:schemeClr val="hlink"/>
                </a:solidFill>
              </a:rPr>
              <a:t>Data:</a:t>
            </a:r>
            <a:r>
              <a:rPr lang="en-US" sz="2100" dirty="0"/>
              <a:t> </a:t>
            </a:r>
            <a:r>
              <a:rPr lang="en-US" sz="2100" dirty="0">
                <a:latin typeface="Times New Roman"/>
              </a:rPr>
              <a:t>{(</a:t>
            </a:r>
            <a:r>
              <a:rPr lang="en-US" sz="2100" i="1" dirty="0">
                <a:latin typeface="Times New Roman"/>
              </a:rPr>
              <a:t>x</a:t>
            </a:r>
            <a:r>
              <a:rPr lang="en-US" sz="2100" i="1" baseline="-25000" dirty="0">
                <a:latin typeface="Times New Roman"/>
              </a:rPr>
              <a:t>i</a:t>
            </a:r>
            <a:r>
              <a:rPr lang="en-US" sz="2100" dirty="0">
                <a:latin typeface="Times New Roman"/>
              </a:rPr>
              <a:t>, </a:t>
            </a:r>
            <a:r>
              <a:rPr lang="en-US" sz="2100" i="1" dirty="0" err="1">
                <a:latin typeface="Times New Roman"/>
              </a:rPr>
              <a:t>y</a:t>
            </a:r>
            <a:r>
              <a:rPr lang="en-US" sz="2100" i="1" baseline="-25000" dirty="0" err="1">
                <a:latin typeface="Times New Roman"/>
              </a:rPr>
              <a:t>i</a:t>
            </a:r>
            <a:r>
              <a:rPr lang="en-US" sz="2100" dirty="0">
                <a:latin typeface="Times New Roman"/>
              </a:rPr>
              <a:t>)}</a:t>
            </a:r>
            <a:r>
              <a:rPr lang="en-US" sz="2100" i="1" baseline="-25000" dirty="0" err="1">
                <a:latin typeface="Times New Roman"/>
              </a:rPr>
              <a:t>i</a:t>
            </a:r>
            <a:r>
              <a:rPr lang="en-US" sz="2100" baseline="-25000" dirty="0">
                <a:latin typeface="Times New Roman"/>
              </a:rPr>
              <a:t>=1…</a:t>
            </a:r>
            <a:r>
              <a:rPr lang="en-US" sz="2100" i="1" baseline="-25000" dirty="0">
                <a:latin typeface="Times New Roman"/>
              </a:rPr>
              <a:t>n</a:t>
            </a:r>
            <a:endParaRPr dirty="0"/>
          </a:p>
          <a:p>
            <a:pPr lvl="1">
              <a:spcBef>
                <a:spcPts val="0"/>
              </a:spcBef>
              <a:buClr>
                <a:schemeClr val="accent1"/>
              </a:buClr>
              <a:buSzPct val="75000"/>
              <a:buFont typeface="Wingdings"/>
              <a:buChar char="n"/>
              <a:defRPr/>
            </a:pPr>
            <a:r>
              <a:rPr lang="en-US" sz="2200" i="1" dirty="0">
                <a:latin typeface="Times New Roman"/>
              </a:rPr>
              <a:t>x</a:t>
            </a:r>
            <a:r>
              <a:rPr lang="en-US" sz="2200" dirty="0">
                <a:latin typeface="Tahoma"/>
              </a:rPr>
              <a:t> in </a:t>
            </a:r>
            <a:r>
              <a:rPr lang="en-US" sz="2200" i="1" dirty="0">
                <a:latin typeface="Times New Roman"/>
              </a:rPr>
              <a:t>R</a:t>
            </a:r>
            <a:r>
              <a:rPr lang="en-US" sz="2200" i="1" baseline="30000" dirty="0">
                <a:latin typeface="Times New Roman"/>
              </a:rPr>
              <a:t>d</a:t>
            </a:r>
            <a:r>
              <a:rPr lang="en-US" sz="2200" dirty="0">
                <a:latin typeface="Tahoma"/>
              </a:rPr>
              <a:t>     (</a:t>
            </a:r>
            <a:r>
              <a:rPr lang="en-US" sz="2200" i="1" dirty="0">
                <a:latin typeface="Times New Roman"/>
              </a:rPr>
              <a:t>x</a:t>
            </a:r>
            <a:r>
              <a:rPr lang="en-US" sz="2200" dirty="0">
                <a:latin typeface="Tahoma"/>
              </a:rPr>
              <a:t> is a vector in </a:t>
            </a:r>
            <a:r>
              <a:rPr lang="en-US" sz="2200" i="1" dirty="0">
                <a:latin typeface="Times New Roman"/>
              </a:rPr>
              <a:t>d</a:t>
            </a:r>
            <a:r>
              <a:rPr lang="en-US" sz="2200" dirty="0">
                <a:latin typeface="Tahoma"/>
              </a:rPr>
              <a:t>-dimensional space)</a:t>
            </a:r>
            <a:endParaRPr dirty="0"/>
          </a:p>
          <a:p>
            <a:pPr lvl="1">
              <a:spcBef>
                <a:spcPts val="0"/>
              </a:spcBef>
              <a:buClr>
                <a:schemeClr val="accent1"/>
              </a:buClr>
              <a:buSzPct val="75000"/>
              <a:defRPr/>
            </a:pPr>
            <a:r>
              <a:rPr lang="en-US" sz="2200" dirty="0">
                <a:latin typeface="Tahoma"/>
              </a:rPr>
              <a:t>    feature vector</a:t>
            </a:r>
            <a:endParaRPr dirty="0"/>
          </a:p>
          <a:p>
            <a:pPr lvl="1">
              <a:spcBef>
                <a:spcPts val="0"/>
              </a:spcBef>
              <a:buClr>
                <a:schemeClr val="accent1"/>
              </a:buClr>
              <a:buSzPct val="75000"/>
              <a:buFont typeface="Wingdings"/>
              <a:buChar char="n"/>
              <a:defRPr/>
            </a:pPr>
            <a:r>
              <a:rPr lang="en-US" sz="2200" i="1" dirty="0">
                <a:latin typeface="Times New Roman"/>
              </a:rPr>
              <a:t>y</a:t>
            </a:r>
            <a:r>
              <a:rPr lang="en-US" sz="2200" dirty="0">
                <a:latin typeface="Tahoma"/>
              </a:rPr>
              <a:t> in </a:t>
            </a:r>
            <a:r>
              <a:rPr lang="en-US" sz="2200" dirty="0">
                <a:latin typeface="Times New Roman"/>
              </a:rPr>
              <a:t>{-1,+1}</a:t>
            </a:r>
            <a:endParaRPr dirty="0"/>
          </a:p>
          <a:p>
            <a:pPr lvl="1">
              <a:spcBef>
                <a:spcPts val="0"/>
              </a:spcBef>
              <a:buClr>
                <a:schemeClr val="accent1"/>
              </a:buClr>
              <a:buSzPct val="75000"/>
              <a:defRPr/>
            </a:pPr>
            <a:r>
              <a:rPr lang="en-US" sz="2200" dirty="0">
                <a:latin typeface="Tahoma"/>
              </a:rPr>
              <a:t>    label (class, category)</a:t>
            </a:r>
            <a:endParaRPr dirty="0"/>
          </a:p>
          <a:p>
            <a:pPr marL="0" indent="0">
              <a:spcBef>
                <a:spcPts val="0"/>
              </a:spcBef>
              <a:buClr>
                <a:schemeClr val="folHlink"/>
              </a:buClr>
              <a:buSzPct val="90000"/>
              <a:defRPr/>
            </a:pPr>
            <a:r>
              <a:rPr lang="en-US" sz="2800" dirty="0"/>
              <a:t> </a:t>
            </a:r>
            <a:r>
              <a:rPr lang="en-US" sz="2100" dirty="0">
                <a:solidFill>
                  <a:schemeClr val="hlink"/>
                </a:solidFill>
              </a:rPr>
              <a:t>Question:</a:t>
            </a:r>
            <a:r>
              <a:rPr lang="en-US" sz="2100" dirty="0"/>
              <a:t> </a:t>
            </a:r>
            <a:endParaRPr dirty="0"/>
          </a:p>
          <a:p>
            <a:pPr lvl="1">
              <a:spcBef>
                <a:spcPts val="0"/>
              </a:spcBef>
              <a:buClr>
                <a:schemeClr val="accent1"/>
              </a:buClr>
              <a:buSzPct val="75000"/>
              <a:buFont typeface="Wingdings"/>
              <a:buChar char="n"/>
              <a:defRPr/>
            </a:pPr>
            <a:r>
              <a:rPr lang="en-US" sz="2000" dirty="0">
                <a:latin typeface="Tahoma"/>
              </a:rPr>
              <a:t>Find a linear decision boundary:</a:t>
            </a:r>
          </a:p>
          <a:p>
            <a:pPr marL="457200" lvl="1" indent="0" algn="ctr">
              <a:spcBef>
                <a:spcPts val="0"/>
              </a:spcBef>
              <a:buClr>
                <a:schemeClr val="accent1"/>
              </a:buClr>
              <a:buSzPct val="75000"/>
              <a:defRPr/>
            </a:pPr>
            <a:r>
              <a:rPr lang="en-US" sz="2000" b="1" i="1" dirty="0" err="1">
                <a:latin typeface="Times New Roman"/>
              </a:rPr>
              <a:t>wx</a:t>
            </a:r>
            <a:r>
              <a:rPr lang="en-US" sz="2000" b="1" i="1" dirty="0">
                <a:latin typeface="Times New Roman"/>
              </a:rPr>
              <a:t> + b </a:t>
            </a:r>
            <a:r>
              <a:rPr lang="en-US" sz="2000" dirty="0">
                <a:latin typeface="Tahoma"/>
              </a:rPr>
              <a:t>(hyperplane)</a:t>
            </a:r>
          </a:p>
          <a:p>
            <a:pPr marL="457200" lvl="1" indent="0">
              <a:spcBef>
                <a:spcPts val="0"/>
              </a:spcBef>
              <a:buClr>
                <a:schemeClr val="accent1"/>
              </a:buClr>
              <a:buSzPct val="75000"/>
              <a:defRPr/>
            </a:pPr>
            <a:r>
              <a:rPr lang="en-US" sz="2000" dirty="0">
                <a:latin typeface="Tahoma"/>
              </a:rPr>
              <a:t>such that the classification rule associated with it has minimal probability of error </a:t>
            </a:r>
            <a:endParaRPr dirty="0"/>
          </a:p>
          <a:p>
            <a:pPr lvl="1">
              <a:spcBef>
                <a:spcPts val="0"/>
              </a:spcBef>
              <a:buClr>
                <a:schemeClr val="accent1"/>
              </a:buClr>
              <a:buSzPct val="75000"/>
              <a:buFont typeface="Wingdings"/>
              <a:buChar char="n"/>
              <a:defRPr/>
            </a:pPr>
            <a:r>
              <a:rPr lang="en-US" sz="2000" b="1" dirty="0">
                <a:latin typeface="Tahoma"/>
              </a:rPr>
              <a:t>classification rule</a:t>
            </a:r>
            <a:r>
              <a:rPr lang="en-US" sz="2000" dirty="0">
                <a:latin typeface="Tahoma"/>
              </a:rPr>
              <a:t>: </a:t>
            </a:r>
            <a:endParaRPr dirty="0"/>
          </a:p>
          <a:p>
            <a:pPr marL="914400" lvl="2" indent="0">
              <a:spcBef>
                <a:spcPts val="0"/>
              </a:spcBef>
              <a:buClr>
                <a:schemeClr val="folHlink"/>
              </a:buClr>
              <a:buSzPct val="55000"/>
              <a:defRPr/>
            </a:pPr>
            <a:r>
              <a:rPr lang="en-US" sz="1900" b="1" i="1" dirty="0">
                <a:latin typeface="Times New Roman"/>
              </a:rPr>
              <a:t>y</a:t>
            </a:r>
            <a:r>
              <a:rPr lang="en-US" sz="1900" b="1" dirty="0">
                <a:latin typeface="Times New Roman"/>
              </a:rPr>
              <a:t> = </a:t>
            </a:r>
            <a:r>
              <a:rPr lang="en-US" sz="1900" b="1" i="1" dirty="0">
                <a:latin typeface="Times New Roman"/>
              </a:rPr>
              <a:t>sign</a:t>
            </a:r>
            <a:r>
              <a:rPr lang="en-US" sz="1900" b="1" dirty="0">
                <a:latin typeface="Times New Roman"/>
              </a:rPr>
              <a:t>(</a:t>
            </a:r>
            <a:r>
              <a:rPr lang="en-US" sz="1900" b="1" i="1" dirty="0">
                <a:latin typeface="Times New Roman"/>
              </a:rPr>
              <a:t>w</a:t>
            </a:r>
            <a:r>
              <a:rPr lang="en-US" sz="1900" b="1" i="1" baseline="30000" dirty="0">
                <a:latin typeface="Times New Roman"/>
              </a:rPr>
              <a:t> </a:t>
            </a:r>
            <a:r>
              <a:rPr lang="en-US" sz="1900" b="1" i="1" dirty="0">
                <a:latin typeface="Times New Roman"/>
              </a:rPr>
              <a:t>x</a:t>
            </a:r>
            <a:r>
              <a:rPr lang="en-US" sz="1900" b="1" dirty="0">
                <a:latin typeface="Times New Roman"/>
              </a:rPr>
              <a:t> + </a:t>
            </a:r>
            <a:r>
              <a:rPr lang="en-US" sz="1900" b="1" i="1" dirty="0">
                <a:latin typeface="Times New Roman"/>
              </a:rPr>
              <a:t>b</a:t>
            </a:r>
            <a:r>
              <a:rPr lang="en-US" sz="1900" b="1" dirty="0">
                <a:latin typeface="Times New Roman"/>
              </a:rPr>
              <a:t>)</a:t>
            </a:r>
          </a:p>
          <a:p>
            <a:pPr marL="914400" lvl="2" indent="0">
              <a:spcBef>
                <a:spcPts val="0"/>
              </a:spcBef>
              <a:buClr>
                <a:schemeClr val="folHlink"/>
              </a:buClr>
              <a:buSzPct val="55000"/>
              <a:defRPr/>
            </a:pPr>
            <a:r>
              <a:rPr lang="en-US" sz="1900" dirty="0">
                <a:latin typeface="Tahoma"/>
              </a:rPr>
              <a:t>which means:</a:t>
            </a:r>
            <a:endParaRPr dirty="0"/>
          </a:p>
          <a:p>
            <a:pPr marL="914400" lvl="2" indent="0">
              <a:spcBef>
                <a:spcPts val="0"/>
              </a:spcBef>
              <a:buClr>
                <a:schemeClr val="folHlink"/>
              </a:buClr>
              <a:buSzPct val="55000"/>
              <a:defRPr/>
            </a:pPr>
            <a:r>
              <a:rPr lang="en-US" sz="1900" dirty="0">
                <a:latin typeface="Tahoma"/>
              </a:rPr>
              <a:t>if </a:t>
            </a:r>
            <a:r>
              <a:rPr lang="en-US" sz="1900" i="1" dirty="0" err="1">
                <a:latin typeface="Times New Roman"/>
              </a:rPr>
              <a:t>wx</a:t>
            </a:r>
            <a:r>
              <a:rPr lang="en-US" sz="1900" dirty="0">
                <a:latin typeface="Times New Roman"/>
              </a:rPr>
              <a:t> + </a:t>
            </a:r>
            <a:r>
              <a:rPr lang="en-US" sz="1900" i="1" dirty="0">
                <a:latin typeface="Times New Roman"/>
              </a:rPr>
              <a:t>b</a:t>
            </a:r>
            <a:r>
              <a:rPr lang="en-US" sz="1900" dirty="0">
                <a:latin typeface="Times New Roman"/>
              </a:rPr>
              <a:t> &gt; 0 </a:t>
            </a:r>
            <a:r>
              <a:rPr lang="en-US" sz="1900" dirty="0">
                <a:latin typeface="Tahoma"/>
              </a:rPr>
              <a:t>then </a:t>
            </a:r>
            <a:r>
              <a:rPr lang="en-US" sz="1900" i="1" dirty="0">
                <a:latin typeface="Times New Roman"/>
              </a:rPr>
              <a:t>y</a:t>
            </a:r>
            <a:r>
              <a:rPr lang="en-US" sz="1900" dirty="0">
                <a:latin typeface="Times New Roman"/>
              </a:rPr>
              <a:t> = +1</a:t>
            </a:r>
            <a:endParaRPr dirty="0"/>
          </a:p>
          <a:p>
            <a:pPr marL="914400" lvl="2" indent="0">
              <a:spcBef>
                <a:spcPts val="0"/>
              </a:spcBef>
              <a:buClr>
                <a:schemeClr val="folHlink"/>
              </a:buClr>
              <a:buSzPct val="55000"/>
              <a:defRPr/>
            </a:pPr>
            <a:r>
              <a:rPr lang="en-US" sz="1900" dirty="0">
                <a:latin typeface="Tahoma"/>
              </a:rPr>
              <a:t>if </a:t>
            </a:r>
            <a:r>
              <a:rPr lang="en-US" sz="1900" i="1" dirty="0" err="1">
                <a:latin typeface="Times New Roman"/>
              </a:rPr>
              <a:t>wx</a:t>
            </a:r>
            <a:r>
              <a:rPr lang="en-US" sz="1900" dirty="0">
                <a:latin typeface="Times New Roman"/>
              </a:rPr>
              <a:t> + </a:t>
            </a:r>
            <a:r>
              <a:rPr lang="en-US" sz="1900" i="1" dirty="0">
                <a:latin typeface="Times New Roman"/>
              </a:rPr>
              <a:t>b</a:t>
            </a:r>
            <a:r>
              <a:rPr lang="en-US" sz="1900" dirty="0">
                <a:latin typeface="Times New Roman"/>
              </a:rPr>
              <a:t> &lt; 0 </a:t>
            </a:r>
            <a:r>
              <a:rPr lang="en-US" sz="1900" dirty="0">
                <a:latin typeface="Tahoma"/>
              </a:rPr>
              <a:t>then </a:t>
            </a:r>
            <a:r>
              <a:rPr lang="en-US" sz="1900" i="1" dirty="0">
                <a:latin typeface="Times New Roman"/>
              </a:rPr>
              <a:t>y</a:t>
            </a:r>
            <a:r>
              <a:rPr lang="en-US" sz="1900" dirty="0">
                <a:latin typeface="Times New Roman"/>
              </a:rPr>
              <a:t> =</a:t>
            </a:r>
            <a:r>
              <a:rPr lang="en-US" sz="2000" dirty="0">
                <a:latin typeface="Times New Roman"/>
              </a:rPr>
              <a:t> -</a:t>
            </a:r>
            <a:r>
              <a:rPr lang="en-US" sz="1900" dirty="0">
                <a:latin typeface="Times New Roman"/>
              </a:rPr>
              <a:t>1</a:t>
            </a:r>
            <a:endParaRPr lang="en-US" sz="1200" dirty="0">
              <a:latin typeface="Times New Roman"/>
            </a:endParaRPr>
          </a:p>
        </p:txBody>
      </p:sp>
      <p:sp>
        <p:nvSpPr>
          <p:cNvPr id="6" name="TextBox 4"/>
          <p:cNvSpPr/>
          <p:nvPr/>
        </p:nvSpPr>
        <p:spPr bwMode="auto">
          <a:xfrm>
            <a:off x="2208214" y="6597651"/>
            <a:ext cx="3671887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 marL="0" lvl="2">
              <a:defRPr/>
            </a:pPr>
            <a:r>
              <a:rPr lang="en-US" sz="1200">
                <a:cs typeface="Arial"/>
              </a:rPr>
              <a:t>Gert Lanckriet, Statistical Learning Theory Tutorial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/>
                </a:solidFill>
              </a:rPr>
              <a:t>Linear Binary Classification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667325" y="1316831"/>
            <a:ext cx="4502150" cy="4865687"/>
          </a:xfrm>
        </p:spPr>
        <p:txBody>
          <a:bodyPr/>
          <a:lstStyle/>
          <a:p>
            <a:pPr marL="469900" indent="-469900">
              <a:defRPr/>
            </a:pPr>
            <a:r>
              <a:rPr lang="en-US" sz="2000"/>
              <a:t>Find a good</a:t>
            </a:r>
            <a:r>
              <a:rPr lang="en-US" sz="2000">
                <a:solidFill>
                  <a:schemeClr val="hlink"/>
                </a:solidFill>
              </a:rPr>
              <a:t> hyperplane</a:t>
            </a:r>
            <a:endParaRPr/>
          </a:p>
          <a:p>
            <a:pPr marL="469900" indent="-469900">
              <a:buNone/>
              <a:defRPr/>
            </a:pPr>
            <a:r>
              <a:rPr lang="en-US" sz="2000"/>
              <a:t>          </a:t>
            </a:r>
            <a:r>
              <a:rPr lang="en-US" sz="2000" b="1">
                <a:latin typeface="+mj-lt"/>
              </a:rPr>
              <a:t>(</a:t>
            </a:r>
            <a:r>
              <a:rPr lang="en-US" sz="2000" b="1" i="1">
                <a:latin typeface="+mj-lt"/>
              </a:rPr>
              <a:t>w</a:t>
            </a:r>
            <a:r>
              <a:rPr lang="en-US" sz="2000" b="1">
                <a:latin typeface="+mj-lt"/>
              </a:rPr>
              <a:t>, </a:t>
            </a:r>
            <a:r>
              <a:rPr lang="en-US" sz="2000" b="1" i="1">
                <a:latin typeface="+mj-lt"/>
              </a:rPr>
              <a:t>b</a:t>
            </a:r>
            <a:r>
              <a:rPr lang="en-US" sz="2000" b="1">
                <a:latin typeface="+mj-lt"/>
              </a:rPr>
              <a:t>) </a:t>
            </a:r>
            <a:r>
              <a:rPr lang="en-US" sz="2000" b="1"/>
              <a:t>in </a:t>
            </a:r>
            <a:r>
              <a:rPr lang="en-US" sz="2000" b="1" i="1">
                <a:latin typeface="+mj-lt"/>
              </a:rPr>
              <a:t>R</a:t>
            </a:r>
            <a:r>
              <a:rPr lang="en-US" sz="2000" b="1" i="1" baseline="30000">
                <a:latin typeface="+mj-lt"/>
              </a:rPr>
              <a:t>d+1</a:t>
            </a:r>
            <a:endParaRPr sz="2000"/>
          </a:p>
          <a:p>
            <a:pPr marL="469900" indent="-469900">
              <a:buNone/>
              <a:defRPr/>
            </a:pPr>
            <a:r>
              <a:rPr lang="en-US" sz="2000"/>
              <a:t>   	that correctly classifies data points as much as possible</a:t>
            </a:r>
            <a:endParaRPr sz="2000"/>
          </a:p>
          <a:p>
            <a:pPr marL="469900" indent="-469900">
              <a:defRPr/>
            </a:pPr>
            <a:r>
              <a:rPr lang="en-US" sz="2000"/>
              <a:t>In </a:t>
            </a:r>
            <a:r>
              <a:rPr lang="en-US" sz="2000">
                <a:solidFill>
                  <a:schemeClr val="hlink"/>
                </a:solidFill>
              </a:rPr>
              <a:t>online fashion</a:t>
            </a:r>
            <a:r>
              <a:rPr lang="en-US" sz="2000"/>
              <a:t>: one data point at the time, update weights as necessary</a:t>
            </a:r>
            <a:endParaRPr lang="en-US" sz="3600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6965950" y="23018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813550" y="32924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7194550" y="2987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6813550" y="35210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7118350" y="36734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7423150" y="35210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7727950" y="37496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8489950" y="21494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9099550" y="23018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9404350" y="27590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8489950" y="26828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9709150" y="30638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9937750" y="32162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9480550" y="34448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10090150" y="32162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10166350" y="38258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9632950" y="38258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7118350" y="34448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6813550" y="27590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7575549" y="29114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>
            <a:off x="8261350" y="39020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27" name="Oval 25"/>
          <p:cNvSpPr>
            <a:spLocks noChangeArrowheads="1"/>
          </p:cNvSpPr>
          <p:nvPr/>
        </p:nvSpPr>
        <p:spPr bwMode="auto">
          <a:xfrm>
            <a:off x="7499350" y="32924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7423150" y="39020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9099550" y="29876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9556750" y="28352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31" name="Oval 29"/>
          <p:cNvSpPr>
            <a:spLocks noChangeArrowheads="1"/>
          </p:cNvSpPr>
          <p:nvPr/>
        </p:nvSpPr>
        <p:spPr bwMode="auto">
          <a:xfrm>
            <a:off x="9328150" y="32162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9861549" y="31400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33" name="Oval 31"/>
          <p:cNvSpPr>
            <a:spLocks noChangeArrowheads="1"/>
          </p:cNvSpPr>
          <p:nvPr/>
        </p:nvSpPr>
        <p:spPr bwMode="auto">
          <a:xfrm>
            <a:off x="10013950" y="32924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 rot="921216">
            <a:off x="6985000" y="2200275"/>
            <a:ext cx="2820988" cy="2020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5" name="Text Box 33"/>
          <p:cNvSpPr/>
          <p:nvPr/>
        </p:nvSpPr>
        <p:spPr bwMode="auto">
          <a:xfrm>
            <a:off x="8667751" y="4648200"/>
            <a:ext cx="1067921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r>
              <a:rPr lang="en-US" b="1" i="1">
                <a:solidFill>
                  <a:schemeClr val="accent2"/>
                </a:solidFill>
                <a:latin typeface="+mj-lt"/>
                <a:cs typeface="Arial"/>
              </a:rPr>
              <a:t>wx</a:t>
            </a:r>
            <a:r>
              <a:rPr lang="en-US" b="1">
                <a:solidFill>
                  <a:schemeClr val="accent2"/>
                </a:solidFill>
                <a:latin typeface="+mj-lt"/>
                <a:cs typeface="Arial"/>
              </a:rPr>
              <a:t> + </a:t>
            </a:r>
            <a:r>
              <a:rPr lang="en-US" b="1" i="1">
                <a:solidFill>
                  <a:schemeClr val="accent2"/>
                </a:solidFill>
                <a:latin typeface="+mj-lt"/>
                <a:cs typeface="Arial"/>
              </a:rPr>
              <a:t>b</a:t>
            </a:r>
            <a:r>
              <a:rPr lang="en-US" b="1">
                <a:solidFill>
                  <a:schemeClr val="accent2"/>
                </a:solidFill>
                <a:latin typeface="+mj-lt"/>
                <a:cs typeface="Arial"/>
              </a:rPr>
              <a:t> = 0</a:t>
            </a:r>
            <a:endParaRPr/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 rot="921216" flipV="1">
            <a:off x="6492875" y="3078163"/>
            <a:ext cx="3702050" cy="125412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 rot="921216" flipH="1">
            <a:off x="6781800" y="2227264"/>
            <a:ext cx="3265488" cy="1862137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rot="921216" flipH="1">
            <a:off x="8369301" y="1709738"/>
            <a:ext cx="107949" cy="26797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9" name="Text Box 37"/>
          <p:cNvSpPr/>
          <p:nvPr/>
        </p:nvSpPr>
        <p:spPr bwMode="auto">
          <a:xfrm>
            <a:off x="7107239" y="5302251"/>
            <a:ext cx="2388795" cy="61555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r>
              <a:rPr lang="en-US" b="1">
                <a:solidFill>
                  <a:schemeClr val="hlink"/>
                </a:solidFill>
                <a:latin typeface="Verdana"/>
                <a:cs typeface="Arial"/>
              </a:rPr>
              <a:t>Classification Rule:</a:t>
            </a:r>
            <a:endParaRPr/>
          </a:p>
          <a:p>
            <a:pPr>
              <a:defRPr/>
            </a:pPr>
            <a:r>
              <a:rPr lang="en-US" b="1">
                <a:solidFill>
                  <a:schemeClr val="hlink"/>
                </a:solidFill>
                <a:latin typeface="Verdana"/>
                <a:cs typeface="Arial"/>
              </a:rPr>
              <a:t>  </a:t>
            </a:r>
            <a:r>
              <a:rPr lang="en-US" sz="1800" b="1" i="1">
                <a:solidFill>
                  <a:schemeClr val="hlink"/>
                </a:solidFill>
                <a:latin typeface="+mj-lt"/>
                <a:cs typeface="Arial"/>
              </a:rPr>
              <a:t>y</a:t>
            </a:r>
            <a:r>
              <a:rPr lang="en-US" sz="1800" b="1">
                <a:solidFill>
                  <a:schemeClr val="hlink"/>
                </a:solidFill>
                <a:latin typeface="+mj-lt"/>
                <a:cs typeface="Arial"/>
              </a:rPr>
              <a:t> = </a:t>
            </a:r>
            <a:r>
              <a:rPr lang="en-US" sz="1800" b="1" i="1">
                <a:solidFill>
                  <a:schemeClr val="hlink"/>
                </a:solidFill>
                <a:latin typeface="+mj-lt"/>
                <a:cs typeface="Arial"/>
              </a:rPr>
              <a:t>sign</a:t>
            </a:r>
            <a:r>
              <a:rPr lang="en-US" sz="1800" b="1">
                <a:solidFill>
                  <a:schemeClr val="hlink"/>
                </a:solidFill>
                <a:latin typeface="+mj-lt"/>
                <a:cs typeface="Arial"/>
              </a:rPr>
              <a:t>(</a:t>
            </a:r>
            <a:r>
              <a:rPr lang="en-US" sz="1800" b="1" i="1">
                <a:solidFill>
                  <a:schemeClr val="hlink"/>
                </a:solidFill>
                <a:latin typeface="+mj-lt"/>
                <a:cs typeface="Arial"/>
              </a:rPr>
              <a:t>wx</a:t>
            </a:r>
            <a:r>
              <a:rPr lang="en-US" sz="1800" b="1">
                <a:solidFill>
                  <a:schemeClr val="hlink"/>
                </a:solidFill>
                <a:latin typeface="+mj-lt"/>
                <a:cs typeface="Arial"/>
              </a:rPr>
              <a:t> + </a:t>
            </a:r>
            <a:r>
              <a:rPr lang="en-US" sz="1800" b="1" i="1">
                <a:solidFill>
                  <a:schemeClr val="hlink"/>
                </a:solidFill>
                <a:latin typeface="+mj-lt"/>
                <a:cs typeface="Arial"/>
              </a:rPr>
              <a:t>b</a:t>
            </a:r>
            <a:r>
              <a:rPr lang="en-US" sz="1800" b="1">
                <a:solidFill>
                  <a:schemeClr val="hlink"/>
                </a:solidFill>
                <a:latin typeface="+mj-lt"/>
                <a:cs typeface="Arial"/>
              </a:rPr>
              <a:t>)</a:t>
            </a:r>
            <a:endParaRPr/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2279651" y="6673850"/>
            <a:ext cx="3317875" cy="18415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 marL="0" lvl="2">
              <a:spcBef>
                <a:spcPts val="0"/>
              </a:spcBef>
              <a:defRPr/>
            </a:pPr>
            <a:r>
              <a:rPr lang="en-US" sz="1200">
                <a:cs typeface="Arial"/>
              </a:rPr>
              <a:t>G. Lanckriet, Statistical Learning Theory Tutorial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 bwMode="auto">
          <a:xfrm>
            <a:off x="2999656" y="1676400"/>
            <a:ext cx="6982544" cy="1371600"/>
          </a:xfrm>
        </p:spPr>
        <p:txBody>
          <a:bodyPr/>
          <a:lstStyle/>
          <a:p>
            <a:pPr>
              <a:defRPr/>
            </a:pPr>
            <a:r>
              <a:rPr lang="en-US" sz="4400"/>
              <a:t>Perceptron</a:t>
            </a:r>
            <a:endParaRPr sz="4400"/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4000">
                <a:solidFill>
                  <a:schemeClr val="tx1"/>
                </a:solidFill>
              </a:rPr>
              <a:t>Classification </a:t>
            </a:r>
            <a:endParaRPr sz="400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/>
        <p:txBody>
          <a:bodyPr/>
          <a:lstStyle/>
          <a:p>
            <a:pPr>
              <a:lnSpc>
                <a:spcPct val="95000"/>
              </a:lnSpc>
              <a:defRPr/>
            </a:pPr>
            <a:r>
              <a:rPr lang="en-US" sz="3000"/>
              <a:t>Define classes/categories</a:t>
            </a:r>
            <a:endParaRPr sz="1700"/>
          </a:p>
          <a:p>
            <a:pPr>
              <a:lnSpc>
                <a:spcPct val="70000"/>
              </a:lnSpc>
              <a:defRPr/>
            </a:pPr>
            <a:r>
              <a:rPr lang="en-US" sz="3000"/>
              <a:t>Label text</a:t>
            </a:r>
            <a:endParaRPr sz="1700"/>
          </a:p>
          <a:p>
            <a:pPr>
              <a:lnSpc>
                <a:spcPct val="70000"/>
              </a:lnSpc>
              <a:defRPr/>
            </a:pPr>
            <a:r>
              <a:rPr lang="en-US" sz="3000"/>
              <a:t>Extract features</a:t>
            </a:r>
            <a:endParaRPr sz="1700"/>
          </a:p>
          <a:p>
            <a:pPr>
              <a:lnSpc>
                <a:spcPct val="70000"/>
              </a:lnSpc>
              <a:defRPr/>
            </a:pPr>
            <a:r>
              <a:rPr lang="en-US" sz="3000">
                <a:solidFill>
                  <a:srgbClr val="FF0000"/>
                </a:solidFill>
              </a:rPr>
              <a:t>Choose a classifier</a:t>
            </a:r>
            <a:endParaRPr sz="1700"/>
          </a:p>
          <a:p>
            <a:pPr lvl="1">
              <a:lnSpc>
                <a:spcPct val="70000"/>
              </a:lnSpc>
              <a:defRPr/>
            </a:pPr>
            <a:r>
              <a:rPr lang="en-US" sz="3000"/>
              <a:t>Naive Bayes Classifier </a:t>
            </a:r>
            <a:endParaRPr sz="1400"/>
          </a:p>
          <a:p>
            <a:pPr lvl="1">
              <a:lnSpc>
                <a:spcPct val="70000"/>
              </a:lnSpc>
              <a:defRPr/>
            </a:pPr>
            <a:r>
              <a:rPr lang="en-US" sz="3000"/>
              <a:t>Decision Trees</a:t>
            </a:r>
            <a:endParaRPr sz="1400"/>
          </a:p>
          <a:p>
            <a:pPr lvl="1">
              <a:lnSpc>
                <a:spcPct val="70000"/>
              </a:lnSpc>
              <a:defRPr/>
            </a:pPr>
            <a:r>
              <a:rPr lang="en-US" sz="3000"/>
              <a:t>Maximum Entropy</a:t>
            </a:r>
            <a:endParaRPr sz="1400"/>
          </a:p>
          <a:p>
            <a:pPr lvl="1">
              <a:lnSpc>
                <a:spcPct val="70000"/>
              </a:lnSpc>
              <a:defRPr/>
            </a:pPr>
            <a:r>
              <a:rPr lang="en-US" sz="3000"/>
              <a:t>SVM</a:t>
            </a:r>
            <a:endParaRPr sz="1400"/>
          </a:p>
          <a:p>
            <a:pPr lvl="1">
              <a:lnSpc>
                <a:spcPct val="70000"/>
              </a:lnSpc>
              <a:defRPr/>
            </a:pPr>
            <a:r>
              <a:rPr lang="en-US" sz="3000"/>
              <a:t>Neural Network</a:t>
            </a:r>
            <a:endParaRPr sz="1400"/>
          </a:p>
          <a:p>
            <a:pPr lvl="1">
              <a:lnSpc>
                <a:spcPct val="70000"/>
              </a:lnSpc>
              <a:defRPr/>
            </a:pPr>
            <a:r>
              <a:rPr lang="en-US" sz="3000"/>
              <a:t>… </a:t>
            </a:r>
            <a:endParaRPr sz="1400"/>
          </a:p>
          <a:p>
            <a:pPr>
              <a:lnSpc>
                <a:spcPct val="70000"/>
              </a:lnSpc>
              <a:defRPr/>
            </a:pPr>
            <a:r>
              <a:rPr lang="en-US" sz="3000"/>
              <a:t>Train it </a:t>
            </a:r>
            <a:endParaRPr sz="1700"/>
          </a:p>
          <a:p>
            <a:pPr>
              <a:lnSpc>
                <a:spcPct val="70000"/>
              </a:lnSpc>
              <a:defRPr/>
            </a:pPr>
            <a:r>
              <a:rPr lang="en-US" sz="3000"/>
              <a:t>Use it to classify new examples</a:t>
            </a:r>
            <a:endParaRPr sz="1700"/>
          </a:p>
          <a:p>
            <a:pPr>
              <a:lnSpc>
                <a:spcPct val="70000"/>
              </a:lnSpc>
              <a:defRPr/>
            </a:pPr>
            <a:endParaRPr lang="en-US" sz="3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1"/>
            <a:ext cx="8305800" cy="771526"/>
          </a:xfrm>
        </p:spPr>
        <p:txBody>
          <a:bodyPr/>
          <a:lstStyle/>
          <a:p>
            <a:pPr>
              <a:defRPr/>
            </a:pPr>
            <a:r>
              <a:rPr lang="en-GB" sz="3600">
                <a:solidFill>
                  <a:schemeClr val="tx1"/>
                </a:solidFill>
                <a:cs typeface="Times New Roman"/>
              </a:rPr>
              <a:t>The Perceptron</a:t>
            </a:r>
            <a:endParaRPr lang="en-US" sz="3600">
              <a:solidFill>
                <a:schemeClr val="tx1"/>
              </a:solidFill>
              <a:cs typeface="Times New Roman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486400" y="3962400"/>
            <a:ext cx="4953000" cy="1371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ts val="0"/>
              </a:spcBef>
              <a:buClr>
                <a:schemeClr val="accent2"/>
              </a:buClr>
              <a:buSzPct val="80000"/>
              <a:buFont typeface="Wingdings"/>
              <a:buChar char="l"/>
              <a:defRPr sz="2800" b="1">
                <a:solidFill>
                  <a:schemeClr val="tx1"/>
                </a:solidFill>
                <a:latin typeface="Arial"/>
              </a:defRPr>
            </a:lvl1pPr>
            <a:lvl2pPr marL="865188" indent="-285750">
              <a:spcBef>
                <a:spcPts val="0"/>
              </a:spcBef>
              <a:buFont typeface="Wingdings"/>
              <a:buChar char="§"/>
              <a:defRPr sz="2400" b="1">
                <a:solidFill>
                  <a:schemeClr val="tx1"/>
                </a:solidFill>
                <a:latin typeface="Arial"/>
              </a:defRPr>
            </a:lvl2pPr>
            <a:lvl3pPr marL="1208088" indent="-228600">
              <a:spcBef>
                <a:spcPts val="0"/>
              </a:spcBef>
              <a:buClr>
                <a:schemeClr val="accent2"/>
              </a:buClr>
              <a:buChar char="•"/>
              <a:defRPr sz="2000" b="1">
                <a:solidFill>
                  <a:schemeClr val="tx1"/>
                </a:solidFill>
                <a:latin typeface="Arial"/>
              </a:defRPr>
            </a:lvl3pPr>
            <a:lvl4pPr marL="1600200" indent="-228600">
              <a:spcBef>
                <a:spcPts val="0"/>
              </a:spcBef>
              <a:buChar char="–"/>
              <a:defRPr b="1">
                <a:solidFill>
                  <a:schemeClr val="tx1"/>
                </a:solidFill>
                <a:latin typeface="Arial"/>
              </a:defRPr>
            </a:lvl4pPr>
            <a:lvl5pPr marL="2057400" indent="-228600">
              <a:spcBef>
                <a:spcPts val="0"/>
              </a:spcBef>
              <a:buClr>
                <a:schemeClr val="accent2"/>
              </a:buClr>
              <a:buChar char="•"/>
              <a:defRPr b="1">
                <a:solidFill>
                  <a:schemeClr val="tx1"/>
                </a:solidFill>
                <a:latin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Char char="•"/>
              <a:defRPr b="1">
                <a:solidFill>
                  <a:schemeClr val="tx1"/>
                </a:solidFill>
                <a:latin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Char char="•"/>
              <a:defRPr b="1">
                <a:solidFill>
                  <a:schemeClr val="tx1"/>
                </a:solidFill>
                <a:latin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Char char="•"/>
              <a:defRPr b="1">
                <a:solidFill>
                  <a:schemeClr val="tx1"/>
                </a:solidFill>
                <a:latin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Char char="•"/>
              <a:defRPr b="1">
                <a:solidFill>
                  <a:schemeClr val="tx1"/>
                </a:solidFill>
                <a:latin typeface="Arial"/>
              </a:defRPr>
            </a:lvl9pPr>
          </a:lstStyle>
          <a:p>
            <a:pPr>
              <a:buClr>
                <a:schemeClr val="accent1"/>
              </a:buClr>
              <a:buSzTx/>
              <a:buFontTx/>
              <a:buNone/>
              <a:defRPr/>
            </a:pPr>
            <a:r>
              <a:rPr lang="en-GB" sz="2000" b="0">
                <a:solidFill>
                  <a:srgbClr val="003366"/>
                </a:solidFill>
                <a:latin typeface="+mn-lt"/>
                <a:cs typeface="Times New Roman"/>
              </a:rPr>
              <a:t>It obeyed the following rule:</a:t>
            </a:r>
            <a:endParaRPr/>
          </a:p>
          <a:p>
            <a:pPr>
              <a:buClr>
                <a:schemeClr val="accent1"/>
              </a:buClr>
              <a:buSzTx/>
              <a:buFontTx/>
              <a:buNone/>
              <a:defRPr/>
            </a:pPr>
            <a:r>
              <a:rPr lang="en-GB" sz="2000" b="0">
                <a:solidFill>
                  <a:srgbClr val="003366"/>
                </a:solidFill>
                <a:latin typeface="+mn-lt"/>
                <a:cs typeface="Times New Roman"/>
              </a:rPr>
              <a:t>If the sum of the weighted inputs exceeds a threshold, output 1, else output 0.</a:t>
            </a:r>
            <a:endParaRPr lang="en-US" sz="2000" b="0" baseline="-25000">
              <a:solidFill>
                <a:srgbClr val="003366"/>
              </a:solidFill>
              <a:latin typeface="+mn-lt"/>
              <a:cs typeface="Times New Roman"/>
            </a:endParaRPr>
          </a:p>
        </p:txBody>
      </p:sp>
      <p:grpSp>
        <p:nvGrpSpPr>
          <p:cNvPr id="6" name="Group 4"/>
          <p:cNvGrpSpPr/>
          <p:nvPr/>
        </p:nvGrpSpPr>
        <p:grpSpPr bwMode="auto">
          <a:xfrm>
            <a:off x="2416175" y="3810000"/>
            <a:ext cx="2743200" cy="2439988"/>
            <a:chOff x="480" y="2447"/>
            <a:chExt cx="1728" cy="1537"/>
          </a:xfrm>
        </p:grpSpPr>
        <p:sp>
          <p:nvSpPr>
            <p:cNvPr id="7" name="Text Box 5"/>
            <p:cNvSpPr/>
            <p:nvPr/>
          </p:nvSpPr>
          <p:spPr bwMode="auto">
            <a:xfrm>
              <a:off x="1582" y="3504"/>
              <a:ext cx="626" cy="23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/>
                  <a:ea typeface="ＭＳ Ｐゴシック"/>
                </a:defRPr>
              </a:lvl1pPr>
              <a:lvl2pPr>
                <a:defRPr sz="2400" b="1">
                  <a:solidFill>
                    <a:schemeClr val="tx1"/>
                  </a:solidFill>
                  <a:latin typeface="Arial"/>
                  <a:ea typeface="ＭＳ Ｐゴシック"/>
                </a:defRPr>
              </a:lvl2pPr>
              <a:lvl3pPr>
                <a:defRPr sz="2000" b="1">
                  <a:solidFill>
                    <a:schemeClr val="tx1"/>
                  </a:solidFill>
                  <a:latin typeface="Arial"/>
                  <a:ea typeface="ＭＳ Ｐゴシック"/>
                </a:defRPr>
              </a:lvl3pPr>
              <a:lvl4pPr>
                <a:defRPr b="1">
                  <a:solidFill>
                    <a:schemeClr val="tx1"/>
                  </a:solidFill>
                  <a:latin typeface="Arial"/>
                  <a:ea typeface="ＭＳ Ｐゴシック"/>
                </a:defRPr>
              </a:lvl4pPr>
              <a:lvl5pPr>
                <a:defRPr b="1">
                  <a:solidFill>
                    <a:schemeClr val="tx1"/>
                  </a:solidFill>
                  <a:latin typeface="Arial"/>
                  <a:ea typeface="ＭＳ Ｐゴシック"/>
                </a:defRPr>
              </a:lvl5pPr>
              <a:lvl6pPr>
                <a:defRPr b="1">
                  <a:solidFill>
                    <a:schemeClr val="tx1"/>
                  </a:solidFill>
                  <a:latin typeface="Arial"/>
                  <a:ea typeface="ＭＳ Ｐゴシック"/>
                </a:defRPr>
              </a:lvl6pPr>
              <a:lvl7pPr>
                <a:defRPr b="1">
                  <a:solidFill>
                    <a:schemeClr val="tx1"/>
                  </a:solidFill>
                  <a:latin typeface="Arial"/>
                  <a:ea typeface="ＭＳ Ｐゴシック"/>
                </a:defRPr>
              </a:lvl7pPr>
              <a:lvl8pPr>
                <a:defRPr b="1">
                  <a:solidFill>
                    <a:schemeClr val="tx1"/>
                  </a:solidFill>
                  <a:latin typeface="Arial"/>
                  <a:ea typeface="ＭＳ Ｐゴシック"/>
                </a:defRPr>
              </a:lvl8pPr>
              <a:lvl9pPr>
                <a:defRPr b="1">
                  <a:solidFill>
                    <a:schemeClr val="tx1"/>
                  </a:solidFill>
                  <a:latin typeface="Arial"/>
                  <a:ea typeface="ＭＳ Ｐゴシック"/>
                </a:defRPr>
              </a:lvl9pPr>
            </a:lstStyle>
            <a:p>
              <a:pPr algn="ctr">
                <a:spcBef>
                  <a:spcPts val="0"/>
                </a:spcBef>
                <a:defRPr/>
              </a:pPr>
              <a:r>
                <a:rPr lang="en-GB" sz="1800" b="0" i="1">
                  <a:solidFill>
                    <a:srgbClr val="003366"/>
                  </a:solidFill>
                  <a:latin typeface="Times New Roman"/>
                  <a:ea typeface="宋体"/>
                  <a:cs typeface="Times New Roman"/>
                </a:rPr>
                <a:t>output</a:t>
              </a:r>
              <a:endParaRPr lang="en-US" sz="1800" b="0" i="1">
                <a:solidFill>
                  <a:srgbClr val="003366"/>
                </a:solidFill>
                <a:latin typeface="Times New Roman"/>
                <a:ea typeface="宋体"/>
                <a:cs typeface="Times New Roman"/>
              </a:endParaRPr>
            </a:p>
          </p:txBody>
        </p:sp>
        <p:grpSp>
          <p:nvGrpSpPr>
            <p:cNvPr id="8" name="Group 6"/>
            <p:cNvGrpSpPr/>
            <p:nvPr/>
          </p:nvGrpSpPr>
          <p:grpSpPr bwMode="auto">
            <a:xfrm>
              <a:off x="480" y="2447"/>
              <a:ext cx="1728" cy="1537"/>
              <a:chOff x="480" y="2256"/>
              <a:chExt cx="1728" cy="1537"/>
            </a:xfrm>
          </p:grpSpPr>
          <p:sp>
            <p:nvSpPr>
              <p:cNvPr id="9" name="Text Box 7"/>
              <p:cNvSpPr/>
              <p:nvPr/>
            </p:nvSpPr>
            <p:spPr bwMode="auto">
              <a:xfrm rot="-5400000">
                <a:off x="307" y="3339"/>
                <a:ext cx="673" cy="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1pPr>
                <a:lvl2pPr>
                  <a:defRPr sz="2400"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2pPr>
                <a:lvl3pPr>
                  <a:defRPr sz="2000"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3pPr>
                <a:lvl4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4pPr>
                <a:lvl5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5pPr>
                <a:lvl6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6pPr>
                <a:lvl7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7pPr>
                <a:lvl8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8pPr>
                <a:lvl9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9pPr>
              </a:lstStyle>
              <a:p>
                <a:pPr algn="ctr">
                  <a:spcBef>
                    <a:spcPts val="0"/>
                  </a:spcBef>
                  <a:defRPr/>
                </a:pPr>
                <a:r>
                  <a:rPr lang="en-GB" sz="1800" b="0" i="1">
                    <a:solidFill>
                      <a:srgbClr val="003366"/>
                    </a:solidFill>
                    <a:latin typeface="Times New Roman"/>
                    <a:ea typeface="宋体"/>
                    <a:cs typeface="Times New Roman"/>
                  </a:rPr>
                  <a:t>inputs</a:t>
                </a:r>
                <a:endParaRPr lang="en-US" sz="1800" b="0" i="1">
                  <a:solidFill>
                    <a:srgbClr val="003366"/>
                  </a:solidFill>
                  <a:latin typeface="Times New Roman"/>
                  <a:ea typeface="宋体"/>
                  <a:cs typeface="Times New Roman"/>
                </a:endParaRPr>
              </a:p>
            </p:txBody>
          </p:sp>
          <p:sp>
            <p:nvSpPr>
              <p:cNvPr id="10" name="Text Box 8"/>
              <p:cNvSpPr/>
              <p:nvPr/>
            </p:nvSpPr>
            <p:spPr bwMode="auto">
              <a:xfrm rot="-5400000">
                <a:off x="547" y="3338"/>
                <a:ext cx="674" cy="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1pPr>
                <a:lvl2pPr>
                  <a:defRPr sz="2400"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2pPr>
                <a:lvl3pPr>
                  <a:defRPr sz="2000"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3pPr>
                <a:lvl4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4pPr>
                <a:lvl5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5pPr>
                <a:lvl6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6pPr>
                <a:lvl7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7pPr>
                <a:lvl8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8pPr>
                <a:lvl9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9pPr>
              </a:lstStyle>
              <a:p>
                <a:pPr algn="ctr">
                  <a:spcBef>
                    <a:spcPts val="0"/>
                  </a:spcBef>
                  <a:defRPr/>
                </a:pPr>
                <a:r>
                  <a:rPr lang="en-GB" sz="1800" b="0" i="1">
                    <a:solidFill>
                      <a:srgbClr val="003366"/>
                    </a:solidFill>
                    <a:latin typeface="Times New Roman"/>
                    <a:ea typeface="宋体"/>
                    <a:cs typeface="Times New Roman"/>
                  </a:rPr>
                  <a:t>weights</a:t>
                </a:r>
                <a:endParaRPr lang="en-US" sz="1800" b="0" i="1">
                  <a:solidFill>
                    <a:srgbClr val="003366"/>
                  </a:solidFill>
                  <a:latin typeface="Times New Roman"/>
                  <a:ea typeface="宋体"/>
                  <a:cs typeface="Times New Roman"/>
                </a:endParaRPr>
              </a:p>
            </p:txBody>
          </p:sp>
          <p:sp>
            <p:nvSpPr>
              <p:cNvPr id="11" name="Text Box 9"/>
              <p:cNvSpPr/>
              <p:nvPr/>
            </p:nvSpPr>
            <p:spPr bwMode="auto">
              <a:xfrm>
                <a:off x="1054" y="3312"/>
                <a:ext cx="674" cy="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1pPr>
                <a:lvl2pPr>
                  <a:defRPr sz="2400"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2pPr>
                <a:lvl3pPr>
                  <a:defRPr sz="2000"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3pPr>
                <a:lvl4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4pPr>
                <a:lvl5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5pPr>
                <a:lvl6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6pPr>
                <a:lvl7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7pPr>
                <a:lvl8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8pPr>
                <a:lvl9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9pPr>
              </a:lstStyle>
              <a:p>
                <a:pPr algn="ctr">
                  <a:spcBef>
                    <a:spcPts val="0"/>
                  </a:spcBef>
                  <a:defRPr/>
                </a:pPr>
                <a:r>
                  <a:rPr lang="en-GB" sz="1800" b="0" i="1">
                    <a:solidFill>
                      <a:srgbClr val="003366"/>
                    </a:solidFill>
                    <a:latin typeface="Times New Roman"/>
                    <a:ea typeface="宋体"/>
                    <a:cs typeface="Times New Roman"/>
                  </a:rPr>
                  <a:t>sum</a:t>
                </a:r>
                <a:endParaRPr lang="en-US" sz="1800" b="0" i="1">
                  <a:solidFill>
                    <a:srgbClr val="003366"/>
                  </a:solidFill>
                  <a:latin typeface="Times New Roman"/>
                  <a:ea typeface="宋体"/>
                  <a:cs typeface="Times New Roman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0" y="2256"/>
                <a:ext cx="1728" cy="1536"/>
              </a:xfrm>
              <a:prstGeom prst="rect">
                <a:avLst/>
              </a:prstGeom>
              <a:noFill/>
              <a:ln w="95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/>
                  <a:ea typeface="宋体"/>
                  <a:cs typeface="宋体"/>
                </a:endParaRPr>
              </a:p>
            </p:txBody>
          </p:sp>
          <p:grpSp>
            <p:nvGrpSpPr>
              <p:cNvPr id="13" name="Group 11"/>
              <p:cNvGrpSpPr/>
              <p:nvPr/>
            </p:nvGrpSpPr>
            <p:grpSpPr bwMode="auto">
              <a:xfrm>
                <a:off x="576" y="2351"/>
                <a:ext cx="1584" cy="816"/>
                <a:chOff x="623" y="2448"/>
                <a:chExt cx="817" cy="1152"/>
              </a:xfrm>
            </p:grpSpPr>
            <p:sp>
              <p:nvSpPr>
                <p:cNvPr id="14" name="AutoShape 12"/>
                <p:cNvSpPr>
                  <a:spLocks noChangeArrowheads="1"/>
                </p:cNvSpPr>
                <p:nvPr/>
              </p:nvSpPr>
              <p:spPr bwMode="auto">
                <a:xfrm rot="5400000">
                  <a:off x="488" y="2863"/>
                  <a:ext cx="1152" cy="322"/>
                </a:xfrm>
                <a:prstGeom prst="triangle">
                  <a:avLst>
                    <a:gd name="adj" fmla="val 50000"/>
                  </a:avLst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Arial"/>
                    <a:ea typeface="宋体"/>
                    <a:cs typeface="宋体"/>
                  </a:endParaRPr>
                </a:p>
              </p:txBody>
            </p:sp>
            <p:sp>
              <p:nvSpPr>
                <p:cNvPr id="15" name="Line 13"/>
                <p:cNvSpPr>
                  <a:spLocks noChangeShapeType="1"/>
                </p:cNvSpPr>
                <p:nvPr/>
              </p:nvSpPr>
              <p:spPr bwMode="auto">
                <a:xfrm>
                  <a:off x="623" y="2496"/>
                  <a:ext cx="2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 type="triangle" w="med" len="med"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latin typeface="Arial"/>
                    <a:ea typeface="宋体"/>
                    <a:cs typeface="宋体"/>
                  </a:endParaRPr>
                </a:p>
              </p:txBody>
            </p:sp>
            <p:sp>
              <p:nvSpPr>
                <p:cNvPr id="16" name="Line 14"/>
                <p:cNvSpPr>
                  <a:spLocks noChangeShapeType="1"/>
                </p:cNvSpPr>
                <p:nvPr/>
              </p:nvSpPr>
              <p:spPr bwMode="auto">
                <a:xfrm>
                  <a:off x="1225" y="3024"/>
                  <a:ext cx="215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 type="triangle" w="med" len="med"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latin typeface="Arial"/>
                    <a:ea typeface="宋体"/>
                    <a:cs typeface="宋体"/>
                  </a:endParaRPr>
                </a:p>
              </p:txBody>
            </p:sp>
            <p:sp>
              <p:nvSpPr>
                <p:cNvPr id="17" name="Line 15"/>
                <p:cNvSpPr>
                  <a:spLocks noChangeShapeType="1"/>
                </p:cNvSpPr>
                <p:nvPr/>
              </p:nvSpPr>
              <p:spPr bwMode="auto">
                <a:xfrm>
                  <a:off x="624" y="3072"/>
                  <a:ext cx="2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 type="triangle" w="med" len="med"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latin typeface="Arial"/>
                    <a:ea typeface="宋体"/>
                    <a:cs typeface="宋体"/>
                  </a:endParaRPr>
                </a:p>
              </p:txBody>
            </p:sp>
            <p:sp>
              <p:nvSpPr>
                <p:cNvPr id="18" name="Line 16"/>
                <p:cNvSpPr>
                  <a:spLocks noChangeShapeType="1"/>
                </p:cNvSpPr>
                <p:nvPr/>
              </p:nvSpPr>
              <p:spPr bwMode="auto">
                <a:xfrm>
                  <a:off x="624" y="3216"/>
                  <a:ext cx="2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 type="triangle" w="med" len="med"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latin typeface="Arial"/>
                    <a:ea typeface="宋体"/>
                    <a:cs typeface="宋体"/>
                  </a:endParaRPr>
                </a:p>
              </p:txBody>
            </p:sp>
            <p:sp>
              <p:nvSpPr>
                <p:cNvPr id="19" name="Line 17"/>
                <p:cNvSpPr>
                  <a:spLocks noChangeShapeType="1"/>
                </p:cNvSpPr>
                <p:nvPr/>
              </p:nvSpPr>
              <p:spPr bwMode="auto">
                <a:xfrm>
                  <a:off x="624" y="3360"/>
                  <a:ext cx="2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 type="triangle" w="med" len="med"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latin typeface="Arial"/>
                    <a:ea typeface="宋体"/>
                    <a:cs typeface="宋体"/>
                  </a:endParaRPr>
                </a:p>
              </p:txBody>
            </p:sp>
            <p:sp>
              <p:nvSpPr>
                <p:cNvPr id="20" name="Line 18"/>
                <p:cNvSpPr>
                  <a:spLocks noChangeShapeType="1"/>
                </p:cNvSpPr>
                <p:nvPr/>
              </p:nvSpPr>
              <p:spPr bwMode="auto">
                <a:xfrm>
                  <a:off x="624" y="3504"/>
                  <a:ext cx="2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 type="triangle" w="med" len="med"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latin typeface="Arial"/>
                    <a:ea typeface="宋体"/>
                    <a:cs typeface="宋体"/>
                  </a:endParaRPr>
                </a:p>
              </p:txBody>
            </p:sp>
            <p:sp>
              <p:nvSpPr>
                <p:cNvPr id="21" name="Line 19"/>
                <p:cNvSpPr>
                  <a:spLocks noChangeShapeType="1"/>
                </p:cNvSpPr>
                <p:nvPr/>
              </p:nvSpPr>
              <p:spPr bwMode="auto">
                <a:xfrm>
                  <a:off x="624" y="2927"/>
                  <a:ext cx="2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 type="triangle" w="med" len="med"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latin typeface="Arial"/>
                    <a:ea typeface="宋体"/>
                    <a:cs typeface="宋体"/>
                  </a:endParaRPr>
                </a:p>
              </p:txBody>
            </p:sp>
            <p:sp>
              <p:nvSpPr>
                <p:cNvPr id="22" name="Line 20"/>
                <p:cNvSpPr>
                  <a:spLocks noChangeShapeType="1"/>
                </p:cNvSpPr>
                <p:nvPr/>
              </p:nvSpPr>
              <p:spPr bwMode="auto">
                <a:xfrm>
                  <a:off x="624" y="2784"/>
                  <a:ext cx="2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 type="triangle" w="med" len="med"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latin typeface="Arial"/>
                    <a:ea typeface="宋体"/>
                    <a:cs typeface="宋体"/>
                  </a:endParaRPr>
                </a:p>
              </p:txBody>
            </p:sp>
            <p:sp>
              <p:nvSpPr>
                <p:cNvPr id="23" name="Line 21"/>
                <p:cNvSpPr>
                  <a:spLocks noChangeShapeType="1"/>
                </p:cNvSpPr>
                <p:nvPr/>
              </p:nvSpPr>
              <p:spPr bwMode="auto">
                <a:xfrm>
                  <a:off x="624" y="2640"/>
                  <a:ext cx="27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 type="triangle" w="med" len="med"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latin typeface="Arial"/>
                    <a:ea typeface="宋体"/>
                    <a:cs typeface="宋体"/>
                  </a:endParaRPr>
                </a:p>
              </p:txBody>
            </p:sp>
          </p:grp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1104" y="2592"/>
                <a:ext cx="624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spcBef>
                    <a:spcPts val="0"/>
                  </a:spcBef>
                  <a:buClr>
                    <a:schemeClr val="accent1"/>
                  </a:buClr>
                  <a:defRPr/>
                </a:pPr>
                <a:r>
                  <a:rPr lang="en-GB" sz="2000">
                    <a:solidFill>
                      <a:srgbClr val="003366"/>
                    </a:solidFill>
                    <a:latin typeface="Times New Roman"/>
                    <a:cs typeface="Times New Roman"/>
                  </a:rPr>
                  <a:t>Σ</a:t>
                </a:r>
                <a:r>
                  <a:rPr lang="en-GB" sz="2000" i="1">
                    <a:solidFill>
                      <a:srgbClr val="003366"/>
                    </a:solidFill>
                    <a:latin typeface="Times New Roman"/>
                    <a:cs typeface="Times New Roman"/>
                  </a:rPr>
                  <a:t>x</a:t>
                </a:r>
                <a:r>
                  <a:rPr lang="en-GB" sz="2000" i="1" baseline="-25000">
                    <a:solidFill>
                      <a:srgbClr val="003366"/>
                    </a:solidFill>
                    <a:latin typeface="Times New Roman"/>
                    <a:cs typeface="Times New Roman"/>
                  </a:rPr>
                  <a:t>i </a:t>
                </a:r>
                <a:r>
                  <a:rPr lang="en-GB" sz="2000" i="1">
                    <a:solidFill>
                      <a:srgbClr val="003366"/>
                    </a:solidFill>
                    <a:latin typeface="Times New Roman"/>
                    <a:cs typeface="Times New Roman"/>
                  </a:rPr>
                  <a:t>w</a:t>
                </a:r>
                <a:r>
                  <a:rPr lang="en-GB" sz="2000" i="1" baseline="-25000">
                    <a:solidFill>
                      <a:srgbClr val="003366"/>
                    </a:solidFill>
                    <a:latin typeface="Times New Roman"/>
                    <a:cs typeface="Times New Roman"/>
                  </a:rPr>
                  <a:t>i</a:t>
                </a:r>
                <a:endParaRPr lang="en-US" sz="2000" i="1" baseline="-25000">
                  <a:solidFill>
                    <a:srgbClr val="003366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5" name="Text Box 23"/>
              <p:cNvSpPr/>
              <p:nvPr/>
            </p:nvSpPr>
            <p:spPr bwMode="auto">
              <a:xfrm rot="-5400000">
                <a:off x="469" y="3341"/>
                <a:ext cx="674" cy="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1pPr>
                <a:lvl2pPr>
                  <a:defRPr sz="2400"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2pPr>
                <a:lvl3pPr>
                  <a:defRPr sz="2000"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3pPr>
                <a:lvl4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4pPr>
                <a:lvl5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5pPr>
                <a:lvl6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6pPr>
                <a:lvl7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7pPr>
                <a:lvl8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8pPr>
                <a:lvl9pPr>
                  <a:defRPr b="1">
                    <a:solidFill>
                      <a:schemeClr val="tx1"/>
                    </a:solidFill>
                    <a:latin typeface="Arial"/>
                    <a:ea typeface="ＭＳ Ｐゴシック"/>
                  </a:defRPr>
                </a:lvl9pPr>
              </a:lstStyle>
              <a:p>
                <a:pPr algn="ctr">
                  <a:spcBef>
                    <a:spcPts val="0"/>
                  </a:spcBef>
                  <a:defRPr/>
                </a:pPr>
                <a:r>
                  <a:rPr lang="en-GB" sz="1800" b="0" i="1">
                    <a:solidFill>
                      <a:srgbClr val="003366"/>
                    </a:solidFill>
                    <a:latin typeface="Times New Roman"/>
                    <a:ea typeface="宋体"/>
                    <a:cs typeface="Times New Roman"/>
                  </a:rPr>
                  <a:t>*</a:t>
                </a:r>
                <a:endParaRPr lang="en-US" sz="1800" b="0" i="1">
                  <a:solidFill>
                    <a:srgbClr val="003366"/>
                  </a:solidFill>
                  <a:latin typeface="Times New Roman"/>
                  <a:ea typeface="宋体"/>
                  <a:cs typeface="Times New Roman"/>
                </a:endParaRPr>
              </a:p>
            </p:txBody>
          </p:sp>
        </p:grpSp>
      </p:grp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1775520" y="1066800"/>
            <a:ext cx="9145016" cy="233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GB" sz="2000" dirty="0">
                <a:solidFill>
                  <a:srgbClr val="003366"/>
                </a:solidFill>
                <a:cs typeface="Times New Roman"/>
              </a:rPr>
              <a:t>Frank Rosenblatt (1962).  </a:t>
            </a:r>
            <a:r>
              <a:rPr lang="en-GB" sz="2000" i="1" dirty="0">
                <a:solidFill>
                  <a:srgbClr val="003366"/>
                </a:solidFill>
                <a:cs typeface="Times New Roman"/>
              </a:rPr>
              <a:t>Principles of </a:t>
            </a:r>
            <a:r>
              <a:rPr lang="en-GB" sz="2000" i="1" dirty="0" err="1">
                <a:solidFill>
                  <a:srgbClr val="003366"/>
                </a:solidFill>
                <a:cs typeface="Times New Roman"/>
              </a:rPr>
              <a:t>Neurodynamics</a:t>
            </a:r>
            <a:r>
              <a:rPr lang="en-GB" sz="2000" dirty="0">
                <a:solidFill>
                  <a:srgbClr val="003366"/>
                </a:solidFill>
                <a:cs typeface="Times New Roman"/>
              </a:rPr>
              <a:t>, Spartan, New York, NY.</a:t>
            </a:r>
            <a:endParaRPr sz="2000" dirty="0"/>
          </a:p>
          <a:p>
            <a:pPr>
              <a:spcBef>
                <a:spcPts val="0"/>
              </a:spcBef>
              <a:buClr>
                <a:schemeClr val="accent1"/>
              </a:buClr>
              <a:defRPr/>
            </a:pPr>
            <a:r>
              <a:rPr lang="en-GB" sz="2000" dirty="0">
                <a:solidFill>
                  <a:srgbClr val="003366"/>
                </a:solidFill>
                <a:cs typeface="Times New Roman"/>
              </a:rPr>
              <a:t>Subsequent progress was inspired by the invention of </a:t>
            </a:r>
            <a:r>
              <a:rPr lang="en-GB" sz="2000" i="1" dirty="0">
                <a:solidFill>
                  <a:srgbClr val="003366"/>
                </a:solidFill>
                <a:cs typeface="Times New Roman"/>
              </a:rPr>
              <a:t>learning rules</a:t>
            </a:r>
            <a:r>
              <a:rPr lang="en-GB" sz="2000" dirty="0">
                <a:solidFill>
                  <a:srgbClr val="003366"/>
                </a:solidFill>
                <a:cs typeface="Times New Roman"/>
              </a:rPr>
              <a:t> inspired by ideas from neuroscience…</a:t>
            </a:r>
            <a:endParaRPr sz="2000" dirty="0"/>
          </a:p>
          <a:p>
            <a:pPr>
              <a:spcBef>
                <a:spcPts val="0"/>
              </a:spcBef>
              <a:buClr>
                <a:schemeClr val="accent1"/>
              </a:buClr>
              <a:defRPr/>
            </a:pPr>
            <a:endParaRPr lang="en-GB" sz="2000" dirty="0">
              <a:solidFill>
                <a:srgbClr val="003366"/>
              </a:solidFill>
              <a:cs typeface="Times New Roman"/>
            </a:endParaRPr>
          </a:p>
          <a:p>
            <a:pPr>
              <a:spcBef>
                <a:spcPts val="0"/>
              </a:spcBef>
              <a:buClr>
                <a:schemeClr val="accent1"/>
              </a:buClr>
              <a:defRPr/>
            </a:pPr>
            <a:r>
              <a:rPr lang="en-GB" sz="2000" dirty="0">
                <a:solidFill>
                  <a:srgbClr val="003366"/>
                </a:solidFill>
                <a:cs typeface="Times New Roman"/>
              </a:rPr>
              <a:t>Rosenblatt’s </a:t>
            </a:r>
            <a:r>
              <a:rPr lang="en-GB" sz="2000" i="1" dirty="0">
                <a:solidFill>
                  <a:srgbClr val="003366"/>
                </a:solidFill>
                <a:cs typeface="Times New Roman"/>
              </a:rPr>
              <a:t>Perceptron</a:t>
            </a:r>
            <a:r>
              <a:rPr lang="en-GB" sz="2000" dirty="0">
                <a:solidFill>
                  <a:srgbClr val="003366"/>
                </a:solidFill>
                <a:cs typeface="Times New Roman"/>
              </a:rPr>
              <a:t> could automatically learn to categorise or classify input vectors into types.</a:t>
            </a:r>
            <a:endParaRPr lang="en-US" sz="2000" dirty="0">
              <a:solidFill>
                <a:srgbClr val="003366"/>
              </a:solidFill>
              <a:cs typeface="Times New Roman"/>
            </a:endParaRP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5486400" y="5334000"/>
            <a:ext cx="4953000" cy="838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spcBef>
                <a:spcPts val="0"/>
              </a:spcBef>
              <a:buClr>
                <a:schemeClr val="accent1"/>
              </a:buClr>
              <a:defRPr/>
            </a:pPr>
            <a:r>
              <a:rPr lang="en-GB" sz="2000">
                <a:solidFill>
                  <a:srgbClr val="003366"/>
                </a:solidFill>
                <a:latin typeface="Times New Roman"/>
                <a:cs typeface="Times New Roman"/>
              </a:rPr>
              <a:t>   1 if Σ </a:t>
            </a:r>
            <a:r>
              <a:rPr lang="en-GB" sz="2000" i="1">
                <a:solidFill>
                  <a:srgbClr val="003366"/>
                </a:solidFill>
                <a:latin typeface="Times New Roman"/>
                <a:cs typeface="Times New Roman"/>
              </a:rPr>
              <a:t>input</a:t>
            </a:r>
            <a:r>
              <a:rPr lang="en-GB" sz="2000" i="1" baseline="-25000">
                <a:solidFill>
                  <a:srgbClr val="003366"/>
                </a:solidFill>
                <a:latin typeface="Times New Roman"/>
                <a:cs typeface="Times New Roman"/>
              </a:rPr>
              <a:t>i</a:t>
            </a:r>
            <a:r>
              <a:rPr lang="en-GB" sz="2000" baseline="-25000">
                <a:solidFill>
                  <a:srgbClr val="003366"/>
                </a:solidFill>
                <a:latin typeface="Times New Roman"/>
                <a:cs typeface="Times New Roman"/>
              </a:rPr>
              <a:t> * </a:t>
            </a:r>
            <a:r>
              <a:rPr lang="en-GB" sz="2000" i="1">
                <a:solidFill>
                  <a:srgbClr val="003366"/>
                </a:solidFill>
                <a:latin typeface="Times New Roman"/>
                <a:cs typeface="Times New Roman"/>
              </a:rPr>
              <a:t>weight</a:t>
            </a:r>
            <a:r>
              <a:rPr lang="en-GB" sz="2000" i="1" baseline="-25000">
                <a:solidFill>
                  <a:srgbClr val="003366"/>
                </a:solidFill>
                <a:latin typeface="Times New Roman"/>
                <a:cs typeface="Times New Roman"/>
              </a:rPr>
              <a:t>i</a:t>
            </a:r>
            <a:r>
              <a:rPr lang="en-GB" sz="2000">
                <a:solidFill>
                  <a:srgbClr val="003366"/>
                </a:solidFill>
                <a:latin typeface="Times New Roman"/>
                <a:cs typeface="Times New Roman"/>
              </a:rPr>
              <a:t> &gt; </a:t>
            </a:r>
            <a:r>
              <a:rPr lang="en-GB" sz="2000" i="1">
                <a:solidFill>
                  <a:srgbClr val="003366"/>
                </a:solidFill>
                <a:latin typeface="Times New Roman"/>
                <a:cs typeface="Times New Roman"/>
              </a:rPr>
              <a:t>threshold</a:t>
            </a:r>
            <a:endParaRPr/>
          </a:p>
          <a:p>
            <a:pPr>
              <a:spcBef>
                <a:spcPts val="0"/>
              </a:spcBef>
              <a:buClr>
                <a:schemeClr val="accent1"/>
              </a:buClr>
              <a:defRPr/>
            </a:pPr>
            <a:r>
              <a:rPr lang="en-GB" sz="2000">
                <a:solidFill>
                  <a:srgbClr val="003366"/>
                </a:solidFill>
                <a:latin typeface="Times New Roman"/>
                <a:cs typeface="Times New Roman"/>
              </a:rPr>
              <a:t>   0 if Σ </a:t>
            </a:r>
            <a:r>
              <a:rPr lang="en-GB" sz="2000" i="1">
                <a:solidFill>
                  <a:srgbClr val="003366"/>
                </a:solidFill>
                <a:latin typeface="Times New Roman"/>
                <a:cs typeface="Times New Roman"/>
              </a:rPr>
              <a:t>input</a:t>
            </a:r>
            <a:r>
              <a:rPr lang="en-GB" sz="2000" i="1" baseline="-25000">
                <a:solidFill>
                  <a:srgbClr val="003366"/>
                </a:solidFill>
                <a:latin typeface="Times New Roman"/>
                <a:cs typeface="Times New Roman"/>
              </a:rPr>
              <a:t>i</a:t>
            </a:r>
            <a:r>
              <a:rPr lang="en-GB" sz="2000" baseline="-25000">
                <a:solidFill>
                  <a:srgbClr val="003366"/>
                </a:solidFill>
                <a:latin typeface="Times New Roman"/>
                <a:cs typeface="Times New Roman"/>
              </a:rPr>
              <a:t> * </a:t>
            </a:r>
            <a:r>
              <a:rPr lang="en-GB" sz="2000" i="1">
                <a:solidFill>
                  <a:srgbClr val="003366"/>
                </a:solidFill>
                <a:latin typeface="Times New Roman"/>
                <a:cs typeface="Times New Roman"/>
              </a:rPr>
              <a:t>weight</a:t>
            </a:r>
            <a:r>
              <a:rPr lang="en-GB" sz="2000" i="1" baseline="-25000">
                <a:solidFill>
                  <a:srgbClr val="003366"/>
                </a:solidFill>
                <a:latin typeface="Times New Roman"/>
                <a:cs typeface="Times New Roman"/>
              </a:rPr>
              <a:t>i</a:t>
            </a:r>
            <a:r>
              <a:rPr lang="en-GB" sz="2000">
                <a:solidFill>
                  <a:srgbClr val="003366"/>
                </a:solidFill>
                <a:latin typeface="Times New Roman"/>
                <a:cs typeface="Times New Roman"/>
              </a:rPr>
              <a:t> &lt; </a:t>
            </a:r>
            <a:r>
              <a:rPr lang="en-GB" sz="2000" i="1">
                <a:solidFill>
                  <a:srgbClr val="003366"/>
                </a:solidFill>
                <a:latin typeface="Times New Roman"/>
                <a:cs typeface="Times New Roman"/>
              </a:rPr>
              <a:t>threshold</a:t>
            </a:r>
            <a:endParaRPr/>
          </a:p>
          <a:p>
            <a:pPr>
              <a:spcBef>
                <a:spcPts val="0"/>
              </a:spcBef>
              <a:buClr>
                <a:schemeClr val="accent1"/>
              </a:buClr>
              <a:defRPr/>
            </a:pPr>
            <a:endParaRPr lang="en-US" sz="2000" baseline="-25000">
              <a:solidFill>
                <a:srgbClr val="003366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47528" y="0"/>
            <a:ext cx="8661722" cy="765174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chemeClr val="tx1"/>
                </a:solidFill>
                <a:cs typeface="Times New Roman"/>
              </a:rPr>
              <a:t>Binary Threshold Neurons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703512" y="1113661"/>
            <a:ext cx="7859712" cy="1491182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66"/>
                </a:solidFill>
                <a:cs typeface="Times New Roman"/>
              </a:rPr>
              <a:t>McCulloch-Pitts (1943)</a:t>
            </a:r>
            <a:endParaRPr sz="2000" dirty="0"/>
          </a:p>
          <a:p>
            <a:pPr lvl="1">
              <a:defRPr/>
            </a:pPr>
            <a:r>
              <a:rPr lang="en-US" sz="2000" dirty="0">
                <a:ea typeface="ＭＳ Ｐゴシック"/>
                <a:cs typeface="Times New Roman"/>
              </a:rPr>
              <a:t>First compute a weighted sum of the inputs from other neurons</a:t>
            </a:r>
            <a:endParaRPr sz="2000" dirty="0"/>
          </a:p>
          <a:p>
            <a:pPr lvl="1">
              <a:defRPr/>
            </a:pPr>
            <a:r>
              <a:rPr lang="en-US" sz="2000" dirty="0">
                <a:ea typeface="ＭＳ Ｐゴシック"/>
                <a:cs typeface="Times New Roman"/>
              </a:rPr>
              <a:t>Then output a 1 if the weighted sum exceeds the threshold.</a:t>
            </a:r>
            <a:endParaRPr lang="en-US" sz="2000" dirty="0">
              <a:latin typeface="Times New Roman"/>
              <a:ea typeface="ＭＳ Ｐゴシック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1"/>
              <p:cNvSpPr>
                <a:spLocks/>
              </p:cNvSpPr>
              <p:nvPr/>
            </p:nvSpPr>
            <p:spPr bwMode="auto">
              <a:xfrm>
                <a:off x="2468563" y="2996953"/>
                <a:ext cx="2259012" cy="1033463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/>
                        </a:rPr>
                        <m:t>𝑧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t-IT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naryPr>
                        <m:sub>
                          <m:r>
                            <a:rPr lang="it-IT" sz="20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it-IT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20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it-IT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it-IT" sz="20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it-IT" sz="20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it-IT" sz="2000"/>
              </a:p>
            </p:txBody>
          </p:sp>
        </mc:Choice>
        <mc:Fallback xmlns="">
          <p:sp>
            <p:nvSpPr>
              <p:cNvPr id="6" name="Objec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8563" y="2996953"/>
                <a:ext cx="2259012" cy="10334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12"/>
          <p:cNvSpPr/>
          <p:nvPr/>
        </p:nvSpPr>
        <p:spPr bwMode="auto">
          <a:xfrm>
            <a:off x="8534399" y="3571628"/>
            <a:ext cx="287338" cy="3698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400" b="1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000" b="1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1800" b="0" i="1">
                <a:latin typeface="Times New Roman"/>
                <a:ea typeface="宋体"/>
                <a:cs typeface="Times New Roman"/>
              </a:rPr>
              <a:t>y</a:t>
            </a:r>
            <a:endParaRPr/>
          </a:p>
        </p:txBody>
      </p:sp>
      <p:sp>
        <p:nvSpPr>
          <p:cNvPr id="8" name="Text Box 15"/>
          <p:cNvSpPr/>
          <p:nvPr/>
        </p:nvSpPr>
        <p:spPr bwMode="auto">
          <a:xfrm>
            <a:off x="9782175" y="5208342"/>
            <a:ext cx="274638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400" b="1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000" b="1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1800" b="0" i="1">
                <a:latin typeface="Times New Roman"/>
                <a:ea typeface="宋体"/>
                <a:cs typeface="Times New Roman"/>
              </a:rPr>
              <a:t>z</a:t>
            </a:r>
            <a:endParaRPr/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>
            <a:off x="7032626" y="5228978"/>
            <a:ext cx="14398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10" name="Line 17"/>
          <p:cNvSpPr>
            <a:spLocks noChangeShapeType="1"/>
          </p:cNvSpPr>
          <p:nvPr/>
        </p:nvSpPr>
        <p:spPr bwMode="auto">
          <a:xfrm flipV="1">
            <a:off x="8472488" y="4076454"/>
            <a:ext cx="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>
            <a:off x="8472488" y="4076453"/>
            <a:ext cx="15113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flipV="1">
            <a:off x="8472488" y="3757367"/>
            <a:ext cx="0" cy="16144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13" name="Text Box 21"/>
          <p:cNvSpPr/>
          <p:nvPr/>
        </p:nvSpPr>
        <p:spPr bwMode="auto">
          <a:xfrm>
            <a:off x="6634163" y="3863729"/>
            <a:ext cx="311150" cy="396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400" b="1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000" b="1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2000" b="0">
                <a:latin typeface="Times New Roman"/>
                <a:ea typeface="宋体"/>
                <a:cs typeface="Times New Roman"/>
              </a:rPr>
              <a:t>1</a:t>
            </a:r>
            <a:endParaRPr/>
          </a:p>
        </p:txBody>
      </p:sp>
      <p:sp>
        <p:nvSpPr>
          <p:cNvPr id="14" name="Text Box 22"/>
          <p:cNvSpPr/>
          <p:nvPr/>
        </p:nvSpPr>
        <p:spPr bwMode="auto">
          <a:xfrm>
            <a:off x="6651625" y="4960691"/>
            <a:ext cx="336550" cy="457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400" b="1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000" b="1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2400" b="0">
                <a:latin typeface="Times New Roman"/>
                <a:ea typeface="宋体"/>
                <a:cs typeface="Times New Roman"/>
              </a:rPr>
              <a:t>0</a:t>
            </a:r>
            <a:endParaRPr/>
          </a:p>
        </p:txBody>
      </p:sp>
      <p:sp>
        <p:nvSpPr>
          <p:cNvPr id="16" name="TextBox 1"/>
          <p:cNvSpPr>
            <a:spLocks noAdjustHandles="1"/>
          </p:cNvSpPr>
          <p:nvPr/>
        </p:nvSpPr>
        <p:spPr bwMode="auto">
          <a:xfrm>
            <a:off x="2495599" y="4436816"/>
            <a:ext cx="3384376" cy="750847"/>
          </a:xfrm>
          <a:prstGeom prst="rect">
            <a:avLst/>
          </a:prstGeom>
          <a:blipFill>
            <a:blip r:embed="rId3"/>
            <a:stretch/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  <a:endParaRPr/>
          </a:p>
        </p:txBody>
      </p:sp>
      <p:cxnSp>
        <p:nvCxnSpPr>
          <p:cNvPr id="17" name="Straight Connector 3"/>
          <p:cNvCxnSpPr>
            <a:cxnSpLocks noChangeShapeType="1"/>
          </p:cNvCxnSpPr>
          <p:nvPr/>
        </p:nvCxnSpPr>
        <p:spPr bwMode="auto">
          <a:xfrm flipV="1">
            <a:off x="6988175" y="5189292"/>
            <a:ext cx="3068638" cy="39687"/>
          </a:xfrm>
          <a:prstGeom prst="line">
            <a:avLst/>
          </a:prstGeom>
          <a:noFill/>
          <a:ln w="25400" cap="sq">
            <a:solidFill>
              <a:schemeClr val="tx1"/>
            </a:solidFill>
            <a:miter lim="800000"/>
            <a:headEnd type="none" w="sm" len="sm"/>
            <a:tailEnd type="stealth" w="sm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A119D3-3A5C-CE4C-AB15-3900C9272B95}"/>
                  </a:ext>
                </a:extLst>
              </p:cNvPr>
              <p:cNvSpPr txBox="1"/>
              <p:nvPr/>
            </p:nvSpPr>
            <p:spPr>
              <a:xfrm>
                <a:off x="8386118" y="5468265"/>
                <a:ext cx="21589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A119D3-3A5C-CE4C-AB15-3900C9272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118" y="5468265"/>
                <a:ext cx="215892" cy="307777"/>
              </a:xfrm>
              <a:prstGeom prst="rect">
                <a:avLst/>
              </a:prstGeom>
              <a:blipFill>
                <a:blip r:embed="rId4"/>
                <a:stretch>
                  <a:fillRect l="-29412" r="-23529" b="-4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en-US" sz="4000">
                <a:solidFill>
                  <a:schemeClr val="tx1"/>
                </a:solidFill>
              </a:rPr>
              <a:t>Perceptron as Single Layer Neural Network</a:t>
            </a:r>
            <a:endParaRPr sz="400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1"/>
              <p:cNvSpPr>
                <a:spLocks/>
              </p:cNvSpPr>
              <p:nvPr/>
            </p:nvSpPr>
            <p:spPr bwMode="auto">
              <a:xfrm>
                <a:off x="4892676" y="3968751"/>
                <a:ext cx="2219325" cy="682625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solidFill>
                            <a:srgbClr val="000000"/>
                          </a:solidFill>
                          <a:latin typeface="Cambria Math"/>
                        </a:rPr>
                        <m:t>𝑏</m:t>
                      </m:r>
                      <m:r>
                        <a:rPr lang="it-IT" i="1">
                          <a:solidFill>
                            <a:srgbClr val="000000"/>
                          </a:solidFill>
                          <a:latin typeface="Cambria Math"/>
                        </a:rPr>
                        <m:t> 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1 </m:t>
                          </m:r>
                        </m:sub>
                      </m:sSub>
                      <m:r>
                        <a:rPr lang="it-IT" i="1">
                          <a:solidFill>
                            <a:srgbClr val="000000"/>
                          </a:solidFill>
                          <a:latin typeface="Cambria Math"/>
                        </a:rPr>
                        <m:t> </m:t>
                      </m:r>
                      <m:sSub>
                        <m:sSubPr>
                          <m:ctrlPr>
                            <a:rPr lang="it-IT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it-IT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5" name="Objec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92676" y="3968751"/>
                <a:ext cx="2219325" cy="6826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2"/>
              <p:cNvSpPr>
                <a:spLocks/>
              </p:cNvSpPr>
              <p:nvPr/>
            </p:nvSpPr>
            <p:spPr bwMode="auto">
              <a:xfrm>
                <a:off x="4741863" y="4725145"/>
                <a:ext cx="2511425" cy="504081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1  </m:t>
                      </m:r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 </m:t>
                      </m:r>
                      <m:sSub>
                        <m:sSubPr>
                          <m:ctrlP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1  </m:t>
                          </m:r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</m:sub>
                      </m:sSub>
                      <m:sSub>
                        <m:sSubPr>
                          <m:ctrlP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sz="1800" dirty="0"/>
              </a:p>
            </p:txBody>
          </p:sp>
        </mc:Choice>
        <mc:Fallback xmlns="">
          <p:sp>
            <p:nvSpPr>
              <p:cNvPr id="6" name="Objec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1863" y="4725145"/>
                <a:ext cx="2511425" cy="5040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37"/>
          <p:cNvSpPr/>
          <p:nvPr/>
        </p:nvSpPr>
        <p:spPr bwMode="auto">
          <a:xfrm>
            <a:off x="4511675" y="5589589"/>
            <a:ext cx="3676650" cy="7080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r>
              <a:rPr lang="en-US" sz="4000" b="1" i="1" dirty="0">
                <a:latin typeface="+mj-lt"/>
                <a:cs typeface="Arial"/>
              </a:rPr>
              <a:t>y</a:t>
            </a:r>
            <a:r>
              <a:rPr lang="en-US" sz="4000" b="1" dirty="0">
                <a:latin typeface="+mj-lt"/>
                <a:cs typeface="Arial"/>
              </a:rPr>
              <a:t> = </a:t>
            </a:r>
            <a:r>
              <a:rPr lang="en-US" sz="4000" b="1" i="1" dirty="0">
                <a:latin typeface="+mj-lt"/>
                <a:cs typeface="Arial"/>
              </a:rPr>
              <a:t>sign</a:t>
            </a:r>
            <a:r>
              <a:rPr lang="en-US" sz="4000" b="1" dirty="0">
                <a:latin typeface="+mj-lt"/>
                <a:cs typeface="Arial"/>
              </a:rPr>
              <a:t>(</a:t>
            </a:r>
            <a:r>
              <a:rPr lang="en-US" sz="4000" b="1" i="1" dirty="0" err="1">
                <a:latin typeface="+mj-lt"/>
                <a:cs typeface="Arial"/>
              </a:rPr>
              <a:t>wx</a:t>
            </a:r>
            <a:r>
              <a:rPr lang="en-US" sz="4000" b="1" dirty="0">
                <a:latin typeface="+mj-lt"/>
                <a:cs typeface="Arial"/>
              </a:rPr>
              <a:t> + </a:t>
            </a:r>
            <a:r>
              <a:rPr lang="en-US" sz="4000" b="1" i="1" dirty="0">
                <a:latin typeface="+mj-lt"/>
                <a:cs typeface="Arial"/>
              </a:rPr>
              <a:t>b</a:t>
            </a:r>
            <a:r>
              <a:rPr lang="en-US" sz="4000" b="1" dirty="0">
                <a:latin typeface="+mj-lt"/>
                <a:cs typeface="Arial"/>
              </a:rPr>
              <a:t>)</a:t>
            </a:r>
            <a:endParaRPr dirty="0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5672138" y="3213101"/>
            <a:ext cx="684212" cy="684213"/>
          </a:xfrm>
          <a:prstGeom prst="ellipse">
            <a:avLst/>
          </a:prstGeom>
          <a:gradFill>
            <a:gsLst>
              <a:gs pos="0">
                <a:srgbClr val="E8ECFF"/>
              </a:gs>
              <a:gs pos="64999">
                <a:srgbClr val="CBD4FF"/>
              </a:gs>
              <a:gs pos="100000">
                <a:srgbClr val="B7C4FF"/>
              </a:gs>
            </a:gsLst>
            <a:lin ang="5400000" scaled="1"/>
          </a:gradFill>
          <a:ln w="9525">
            <a:solidFill>
              <a:srgbClr val="A7B2FB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 algn="ctr">
              <a:defRPr/>
            </a:pPr>
            <a:r>
              <a:rPr lang="en-US" sz="3200" b="1">
                <a:latin typeface="Symbol"/>
              </a:rPr>
              <a:t>S</a:t>
            </a:r>
            <a:endParaRPr lang="en-US" b="1">
              <a:latin typeface="Symbol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4916488" y="3752851"/>
            <a:ext cx="792162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5997575" y="3968750"/>
            <a:ext cx="0" cy="72072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 flipV="1">
            <a:off x="6321425" y="3789364"/>
            <a:ext cx="503238" cy="8635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6032500" y="2817814"/>
            <a:ext cx="0" cy="395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grpSp>
        <p:nvGrpSpPr>
          <p:cNvPr id="13" name="Group 6"/>
          <p:cNvGrpSpPr/>
          <p:nvPr/>
        </p:nvGrpSpPr>
        <p:grpSpPr bwMode="auto">
          <a:xfrm>
            <a:off x="5362575" y="2106613"/>
            <a:ext cx="1339850" cy="720724"/>
            <a:chOff x="3707904" y="1844824"/>
            <a:chExt cx="1656184" cy="1008831"/>
          </a:xfrm>
        </p:grpSpPr>
        <p:sp>
          <p:nvSpPr>
            <p:cNvPr id="14" name="Rounded Rectangle 5"/>
            <p:cNvSpPr>
              <a:spLocks noChangeArrowheads="1"/>
            </p:cNvSpPr>
            <p:nvPr/>
          </p:nvSpPr>
          <p:spPr bwMode="auto">
            <a:xfrm>
              <a:off x="3707904" y="1844824"/>
              <a:ext cx="1656184" cy="1008831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E8ECFF"/>
                </a:gs>
                <a:gs pos="64999">
                  <a:srgbClr val="CBD4FF"/>
                </a:gs>
                <a:gs pos="100000">
                  <a:srgbClr val="B7C4FF"/>
                </a:gs>
              </a:gsLst>
              <a:lin ang="5400000" scaled="1"/>
            </a:gradFill>
            <a:ln w="9525">
              <a:solidFill>
                <a:srgbClr val="A7B2FB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algn="ctr">
                <a:defRPr/>
              </a:pPr>
              <a:endParaRPr lang="en-US" sz="2400">
                <a:latin typeface="Times New Roman"/>
                <a:ea typeface="+mn-ea"/>
              </a:endParaRPr>
            </a:p>
          </p:txBody>
        </p:sp>
        <p:cxnSp>
          <p:nvCxnSpPr>
            <p:cNvPr id="15" name="Elbow Connector 14"/>
            <p:cNvCxnSpPr>
              <a:cxnSpLocks noChangeShapeType="1"/>
            </p:cNvCxnSpPr>
            <p:nvPr/>
          </p:nvCxnSpPr>
          <p:spPr bwMode="auto">
            <a:xfrm flipV="1">
              <a:off x="3779838" y="1916113"/>
              <a:ext cx="1520825" cy="901700"/>
            </a:xfrm>
            <a:prstGeom prst="bentConnector3">
              <a:avLst>
                <a:gd name="adj1" fmla="val 50000"/>
              </a:avLst>
            </a:prstGeom>
            <a:noFill/>
            <a:ln w="2857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cxnSp>
        <p:cxnSp>
          <p:nvCxnSpPr>
            <p:cNvPr id="16" name="Straight Connector 3"/>
            <p:cNvCxnSpPr>
              <a:cxnSpLocks noChangeShapeType="1"/>
            </p:cNvCxnSpPr>
            <p:nvPr/>
          </p:nvCxnSpPr>
          <p:spPr bwMode="auto">
            <a:xfrm>
              <a:off x="3779838" y="2369344"/>
              <a:ext cx="1520825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/>
          <p:nvPr/>
        </p:nvGrpSpPr>
        <p:grpSpPr bwMode="auto">
          <a:xfrm>
            <a:off x="1674814" y="1582738"/>
            <a:ext cx="8925819" cy="5041900"/>
            <a:chOff x="151259" y="1582488"/>
            <a:chExt cx="8925819" cy="5041604"/>
          </a:xfrm>
        </p:grpSpPr>
        <p:sp>
          <p:nvSpPr>
            <p:cNvPr id="6" name="Oval 3"/>
            <p:cNvSpPr>
              <a:spLocks noChangeArrowheads="1"/>
            </p:cNvSpPr>
            <p:nvPr/>
          </p:nvSpPr>
          <p:spPr bwMode="auto">
            <a:xfrm>
              <a:off x="1695896" y="1603126"/>
              <a:ext cx="292100" cy="2921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7" name="Oval 4"/>
            <p:cNvSpPr>
              <a:spLocks noChangeArrowheads="1"/>
            </p:cNvSpPr>
            <p:nvPr/>
          </p:nvSpPr>
          <p:spPr bwMode="auto">
            <a:xfrm>
              <a:off x="1695896" y="2288926"/>
              <a:ext cx="292100" cy="2921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1695896" y="5794125"/>
              <a:ext cx="292100" cy="2921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1918146" y="4111376"/>
              <a:ext cx="0" cy="12954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7099746" y="3958976"/>
              <a:ext cx="838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141859" y="5773488"/>
              <a:ext cx="421591" cy="4590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488" tIns="44450" rIns="90488" bIns="44450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i="1">
                  <a:latin typeface="Times New Roman"/>
                </a:rPr>
                <a:t>x</a:t>
              </a:r>
              <a:r>
                <a:rPr lang="en-GB" i="1" baseline="-25000">
                  <a:latin typeface="Times New Roman"/>
                </a:rPr>
                <a:t>n</a:t>
              </a:r>
              <a:endParaRPr/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989459" y="1582488"/>
              <a:ext cx="421591" cy="4590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488" tIns="44450" rIns="90488" bIns="44450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i="1">
                  <a:latin typeface="Times New Roman"/>
                </a:rPr>
                <a:t>x</a:t>
              </a:r>
              <a:r>
                <a:rPr lang="en-GB" baseline="-25000">
                  <a:latin typeface="Times New Roman"/>
                </a:rPr>
                <a:t>1</a:t>
              </a:r>
              <a:endParaRPr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989459" y="2192088"/>
              <a:ext cx="421591" cy="4590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488" tIns="44450" rIns="90488" bIns="44450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i="1">
                  <a:latin typeface="Times New Roman"/>
                </a:rPr>
                <a:t>x</a:t>
              </a:r>
              <a:r>
                <a:rPr lang="en-GB" baseline="-25000">
                  <a:latin typeface="Times New Roman"/>
                </a:rPr>
                <a:t>2</a:t>
              </a:r>
              <a:endParaRPr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151259" y="3639888"/>
              <a:ext cx="847990" cy="4590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488" tIns="44450" rIns="90488" bIns="44450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>
                  <a:latin typeface="Calibri"/>
                  <a:cs typeface="Calibri"/>
                </a:rPr>
                <a:t>Input</a:t>
              </a:r>
              <a:endParaRPr>
                <a:latin typeface="Calibri"/>
                <a:cs typeface="Calibri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7999859" y="3792288"/>
              <a:ext cx="1077219" cy="4590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488" tIns="44450" rIns="90488" bIns="44450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>
                  <a:latin typeface="Calibri"/>
                  <a:cs typeface="Calibri"/>
                </a:rPr>
                <a:t>Output</a:t>
              </a:r>
              <a:endParaRPr>
                <a:latin typeface="Calibri"/>
                <a:cs typeface="Calibri"/>
              </a:endParaRPr>
            </a:p>
          </p:txBody>
        </p:sp>
        <p:sp>
          <p:nvSpPr>
            <p:cNvPr id="16" name="Oval 17"/>
            <p:cNvSpPr>
              <a:spLocks noChangeArrowheads="1"/>
            </p:cNvSpPr>
            <p:nvPr/>
          </p:nvSpPr>
          <p:spPr bwMode="auto">
            <a:xfrm>
              <a:off x="1695896" y="3050926"/>
              <a:ext cx="292100" cy="2921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3067496" y="1603126"/>
              <a:ext cx="292100" cy="292100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>
              <a:off x="3067496" y="3050926"/>
              <a:ext cx="292100" cy="292100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3067496" y="2288926"/>
              <a:ext cx="292100" cy="292100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3143696" y="5794125"/>
              <a:ext cx="292100" cy="292100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4439096" y="1603126"/>
              <a:ext cx="292100" cy="292100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4439096" y="2288926"/>
              <a:ext cx="292100" cy="292100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4439096" y="3050926"/>
              <a:ext cx="292100" cy="292100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4515296" y="5717926"/>
              <a:ext cx="292100" cy="292100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25" name="Oval 26"/>
            <p:cNvSpPr>
              <a:spLocks noChangeArrowheads="1"/>
            </p:cNvSpPr>
            <p:nvPr/>
          </p:nvSpPr>
          <p:spPr bwMode="auto">
            <a:xfrm>
              <a:off x="6801296" y="4803526"/>
              <a:ext cx="292100" cy="2921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26" name="Oval 27"/>
            <p:cNvSpPr>
              <a:spLocks noChangeArrowheads="1"/>
            </p:cNvSpPr>
            <p:nvPr/>
          </p:nvSpPr>
          <p:spPr bwMode="auto">
            <a:xfrm>
              <a:off x="6801296" y="3812926"/>
              <a:ext cx="292100" cy="2921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6725096" y="2822326"/>
              <a:ext cx="292100" cy="2921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>
              <a:off x="7023546" y="2968376"/>
              <a:ext cx="838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>
              <a:off x="7099746" y="4949576"/>
              <a:ext cx="838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>
              <a:off x="1994346" y="1672976"/>
              <a:ext cx="1066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Line 32"/>
            <p:cNvSpPr>
              <a:spLocks noChangeShapeType="1"/>
            </p:cNvSpPr>
            <p:nvPr/>
          </p:nvSpPr>
          <p:spPr bwMode="auto">
            <a:xfrm flipV="1">
              <a:off x="1994346" y="1672976"/>
              <a:ext cx="106680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 flipV="1">
              <a:off x="1994346" y="1749176"/>
              <a:ext cx="990600" cy="1447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 flipV="1">
              <a:off x="1994346" y="1672976"/>
              <a:ext cx="1066800" cy="426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Line 35"/>
            <p:cNvSpPr>
              <a:spLocks noChangeShapeType="1"/>
            </p:cNvSpPr>
            <p:nvPr/>
          </p:nvSpPr>
          <p:spPr bwMode="auto">
            <a:xfrm>
              <a:off x="1994346" y="1672976"/>
              <a:ext cx="106680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Line 36"/>
            <p:cNvSpPr>
              <a:spLocks noChangeShapeType="1"/>
            </p:cNvSpPr>
            <p:nvPr/>
          </p:nvSpPr>
          <p:spPr bwMode="auto">
            <a:xfrm>
              <a:off x="1918146" y="2434976"/>
              <a:ext cx="1066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Line 37"/>
            <p:cNvSpPr>
              <a:spLocks noChangeShapeType="1"/>
            </p:cNvSpPr>
            <p:nvPr/>
          </p:nvSpPr>
          <p:spPr bwMode="auto">
            <a:xfrm flipV="1">
              <a:off x="1994346" y="2434976"/>
              <a:ext cx="106680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Line 38"/>
            <p:cNvSpPr>
              <a:spLocks noChangeShapeType="1"/>
            </p:cNvSpPr>
            <p:nvPr/>
          </p:nvSpPr>
          <p:spPr bwMode="auto">
            <a:xfrm flipV="1">
              <a:off x="1994346" y="2434976"/>
              <a:ext cx="1066800" cy="35051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Line 39"/>
            <p:cNvSpPr>
              <a:spLocks noChangeShapeType="1"/>
            </p:cNvSpPr>
            <p:nvPr/>
          </p:nvSpPr>
          <p:spPr bwMode="auto">
            <a:xfrm>
              <a:off x="1994346" y="1672976"/>
              <a:ext cx="1066800" cy="1524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Line 40"/>
            <p:cNvSpPr>
              <a:spLocks noChangeShapeType="1"/>
            </p:cNvSpPr>
            <p:nvPr/>
          </p:nvSpPr>
          <p:spPr bwMode="auto">
            <a:xfrm>
              <a:off x="1994346" y="2434976"/>
              <a:ext cx="1066800" cy="76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Line 41"/>
            <p:cNvSpPr>
              <a:spLocks noChangeShapeType="1"/>
            </p:cNvSpPr>
            <p:nvPr/>
          </p:nvSpPr>
          <p:spPr bwMode="auto">
            <a:xfrm>
              <a:off x="1994346" y="3196976"/>
              <a:ext cx="1066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Line 42"/>
            <p:cNvSpPr>
              <a:spLocks noChangeShapeType="1"/>
            </p:cNvSpPr>
            <p:nvPr/>
          </p:nvSpPr>
          <p:spPr bwMode="auto">
            <a:xfrm flipV="1">
              <a:off x="1994346" y="3196976"/>
              <a:ext cx="1066800" cy="2743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>
              <a:off x="1994346" y="1672976"/>
              <a:ext cx="1143000" cy="426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Line 44"/>
            <p:cNvSpPr>
              <a:spLocks noChangeShapeType="1"/>
            </p:cNvSpPr>
            <p:nvPr/>
          </p:nvSpPr>
          <p:spPr bwMode="auto">
            <a:xfrm>
              <a:off x="1994346" y="2511176"/>
              <a:ext cx="1143000" cy="3352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Line 45"/>
            <p:cNvSpPr>
              <a:spLocks noChangeShapeType="1"/>
            </p:cNvSpPr>
            <p:nvPr/>
          </p:nvSpPr>
          <p:spPr bwMode="auto">
            <a:xfrm>
              <a:off x="1918146" y="3196976"/>
              <a:ext cx="1219200" cy="2743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Line 46"/>
            <p:cNvSpPr>
              <a:spLocks noChangeShapeType="1"/>
            </p:cNvSpPr>
            <p:nvPr/>
          </p:nvSpPr>
          <p:spPr bwMode="auto">
            <a:xfrm>
              <a:off x="1994346" y="5940176"/>
              <a:ext cx="1143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Line 47"/>
            <p:cNvSpPr>
              <a:spLocks noChangeShapeType="1"/>
            </p:cNvSpPr>
            <p:nvPr/>
          </p:nvSpPr>
          <p:spPr bwMode="auto">
            <a:xfrm>
              <a:off x="3289746" y="4111376"/>
              <a:ext cx="0" cy="129540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Line 48"/>
            <p:cNvSpPr>
              <a:spLocks noChangeShapeType="1"/>
            </p:cNvSpPr>
            <p:nvPr/>
          </p:nvSpPr>
          <p:spPr bwMode="auto">
            <a:xfrm>
              <a:off x="3365946" y="1672976"/>
              <a:ext cx="106680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Line 49"/>
            <p:cNvSpPr>
              <a:spLocks noChangeShapeType="1"/>
            </p:cNvSpPr>
            <p:nvPr/>
          </p:nvSpPr>
          <p:spPr bwMode="auto">
            <a:xfrm flipV="1">
              <a:off x="3365946" y="1672976"/>
              <a:ext cx="1066800" cy="76200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Line 50"/>
            <p:cNvSpPr>
              <a:spLocks noChangeShapeType="1"/>
            </p:cNvSpPr>
            <p:nvPr/>
          </p:nvSpPr>
          <p:spPr bwMode="auto">
            <a:xfrm flipV="1">
              <a:off x="3365946" y="1749176"/>
              <a:ext cx="990600" cy="144780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Line 51"/>
            <p:cNvSpPr>
              <a:spLocks noChangeShapeType="1"/>
            </p:cNvSpPr>
            <p:nvPr/>
          </p:nvSpPr>
          <p:spPr bwMode="auto">
            <a:xfrm flipV="1">
              <a:off x="3365946" y="1672976"/>
              <a:ext cx="1066800" cy="426720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Line 52"/>
            <p:cNvSpPr>
              <a:spLocks noChangeShapeType="1"/>
            </p:cNvSpPr>
            <p:nvPr/>
          </p:nvSpPr>
          <p:spPr bwMode="auto">
            <a:xfrm>
              <a:off x="3365946" y="1672976"/>
              <a:ext cx="1066800" cy="76200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lgDash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Line 53"/>
            <p:cNvSpPr>
              <a:spLocks noChangeShapeType="1"/>
            </p:cNvSpPr>
            <p:nvPr/>
          </p:nvSpPr>
          <p:spPr bwMode="auto">
            <a:xfrm>
              <a:off x="3289746" y="2434976"/>
              <a:ext cx="106680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lgDash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Line 54"/>
            <p:cNvSpPr>
              <a:spLocks noChangeShapeType="1"/>
            </p:cNvSpPr>
            <p:nvPr/>
          </p:nvSpPr>
          <p:spPr bwMode="auto">
            <a:xfrm flipV="1">
              <a:off x="3365946" y="2434976"/>
              <a:ext cx="1066800" cy="76200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lgDash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Line 55"/>
            <p:cNvSpPr>
              <a:spLocks noChangeShapeType="1"/>
            </p:cNvSpPr>
            <p:nvPr/>
          </p:nvSpPr>
          <p:spPr bwMode="auto">
            <a:xfrm flipV="1">
              <a:off x="3365946" y="2434976"/>
              <a:ext cx="1066800" cy="350519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lgDash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Line 56"/>
            <p:cNvSpPr>
              <a:spLocks noChangeShapeType="1"/>
            </p:cNvSpPr>
            <p:nvPr/>
          </p:nvSpPr>
          <p:spPr bwMode="auto">
            <a:xfrm>
              <a:off x="3365946" y="1672976"/>
              <a:ext cx="1066800" cy="152400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Line 57"/>
            <p:cNvSpPr>
              <a:spLocks noChangeShapeType="1"/>
            </p:cNvSpPr>
            <p:nvPr/>
          </p:nvSpPr>
          <p:spPr bwMode="auto">
            <a:xfrm>
              <a:off x="3365946" y="2434976"/>
              <a:ext cx="1066800" cy="76200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Line 58"/>
            <p:cNvSpPr>
              <a:spLocks noChangeShapeType="1"/>
            </p:cNvSpPr>
            <p:nvPr/>
          </p:nvSpPr>
          <p:spPr bwMode="auto">
            <a:xfrm>
              <a:off x="3365946" y="3196976"/>
              <a:ext cx="1066800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Line 59"/>
            <p:cNvSpPr>
              <a:spLocks noChangeShapeType="1"/>
            </p:cNvSpPr>
            <p:nvPr/>
          </p:nvSpPr>
          <p:spPr bwMode="auto">
            <a:xfrm flipV="1">
              <a:off x="3365946" y="3196976"/>
              <a:ext cx="1066800" cy="274320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Line 60"/>
            <p:cNvSpPr>
              <a:spLocks noChangeShapeType="1"/>
            </p:cNvSpPr>
            <p:nvPr/>
          </p:nvSpPr>
          <p:spPr bwMode="auto">
            <a:xfrm>
              <a:off x="3365946" y="1672976"/>
              <a:ext cx="1143000" cy="426720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Line 61"/>
            <p:cNvSpPr>
              <a:spLocks noChangeShapeType="1"/>
            </p:cNvSpPr>
            <p:nvPr/>
          </p:nvSpPr>
          <p:spPr bwMode="auto">
            <a:xfrm>
              <a:off x="3365946" y="2511176"/>
              <a:ext cx="1143000" cy="335280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Line 62"/>
            <p:cNvSpPr>
              <a:spLocks noChangeShapeType="1"/>
            </p:cNvSpPr>
            <p:nvPr/>
          </p:nvSpPr>
          <p:spPr bwMode="auto">
            <a:xfrm>
              <a:off x="3289746" y="3196976"/>
              <a:ext cx="1219200" cy="274320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Line 63"/>
            <p:cNvSpPr>
              <a:spLocks noChangeShapeType="1"/>
            </p:cNvSpPr>
            <p:nvPr/>
          </p:nvSpPr>
          <p:spPr bwMode="auto">
            <a:xfrm>
              <a:off x="3365946" y="5940176"/>
              <a:ext cx="114300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Line 64"/>
            <p:cNvSpPr>
              <a:spLocks noChangeShapeType="1"/>
            </p:cNvSpPr>
            <p:nvPr/>
          </p:nvSpPr>
          <p:spPr bwMode="auto">
            <a:xfrm>
              <a:off x="4737546" y="1672976"/>
              <a:ext cx="1981200" cy="1219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Line 65"/>
            <p:cNvSpPr>
              <a:spLocks noChangeShapeType="1"/>
            </p:cNvSpPr>
            <p:nvPr/>
          </p:nvSpPr>
          <p:spPr bwMode="auto">
            <a:xfrm>
              <a:off x="4737546" y="2434976"/>
              <a:ext cx="1981200" cy="533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Line 66"/>
            <p:cNvSpPr>
              <a:spLocks noChangeShapeType="1"/>
            </p:cNvSpPr>
            <p:nvPr/>
          </p:nvSpPr>
          <p:spPr bwMode="auto">
            <a:xfrm>
              <a:off x="4737546" y="1672976"/>
              <a:ext cx="2057400" cy="2209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Line 67"/>
            <p:cNvSpPr>
              <a:spLocks noChangeShapeType="1"/>
            </p:cNvSpPr>
            <p:nvPr/>
          </p:nvSpPr>
          <p:spPr bwMode="auto">
            <a:xfrm flipV="1">
              <a:off x="4737546" y="2968376"/>
              <a:ext cx="1981200" cy="228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Line 68"/>
            <p:cNvSpPr>
              <a:spLocks noChangeShapeType="1"/>
            </p:cNvSpPr>
            <p:nvPr/>
          </p:nvSpPr>
          <p:spPr bwMode="auto">
            <a:xfrm flipV="1">
              <a:off x="4889946" y="2892176"/>
              <a:ext cx="1752599" cy="3048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Line 69"/>
            <p:cNvSpPr>
              <a:spLocks noChangeShapeType="1"/>
            </p:cNvSpPr>
            <p:nvPr/>
          </p:nvSpPr>
          <p:spPr bwMode="auto">
            <a:xfrm>
              <a:off x="4737546" y="2434976"/>
              <a:ext cx="2057400" cy="1447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Line 70"/>
            <p:cNvSpPr>
              <a:spLocks noChangeShapeType="1"/>
            </p:cNvSpPr>
            <p:nvPr/>
          </p:nvSpPr>
          <p:spPr bwMode="auto">
            <a:xfrm>
              <a:off x="4737546" y="3196976"/>
              <a:ext cx="205740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Line 71"/>
            <p:cNvSpPr>
              <a:spLocks noChangeShapeType="1"/>
            </p:cNvSpPr>
            <p:nvPr/>
          </p:nvSpPr>
          <p:spPr bwMode="auto">
            <a:xfrm flipV="1">
              <a:off x="4889946" y="3958976"/>
              <a:ext cx="1905000" cy="1905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Line 72"/>
            <p:cNvSpPr>
              <a:spLocks noChangeShapeType="1"/>
            </p:cNvSpPr>
            <p:nvPr/>
          </p:nvSpPr>
          <p:spPr bwMode="auto">
            <a:xfrm>
              <a:off x="4737546" y="1672976"/>
              <a:ext cx="2057400" cy="3200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Line 73"/>
            <p:cNvSpPr>
              <a:spLocks noChangeShapeType="1"/>
            </p:cNvSpPr>
            <p:nvPr/>
          </p:nvSpPr>
          <p:spPr bwMode="auto">
            <a:xfrm>
              <a:off x="4737546" y="2434976"/>
              <a:ext cx="2057400" cy="2438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Line 74"/>
            <p:cNvSpPr>
              <a:spLocks noChangeShapeType="1"/>
            </p:cNvSpPr>
            <p:nvPr/>
          </p:nvSpPr>
          <p:spPr bwMode="auto">
            <a:xfrm>
              <a:off x="4737546" y="3196976"/>
              <a:ext cx="2057400" cy="17525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Line 75"/>
            <p:cNvSpPr>
              <a:spLocks noChangeShapeType="1"/>
            </p:cNvSpPr>
            <p:nvPr/>
          </p:nvSpPr>
          <p:spPr bwMode="auto">
            <a:xfrm flipV="1">
              <a:off x="4889946" y="4949576"/>
              <a:ext cx="1828800" cy="914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Line 76"/>
            <p:cNvSpPr>
              <a:spLocks noChangeShapeType="1"/>
            </p:cNvSpPr>
            <p:nvPr/>
          </p:nvSpPr>
          <p:spPr bwMode="auto">
            <a:xfrm>
              <a:off x="4585146" y="4035176"/>
              <a:ext cx="0" cy="129540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Rectangle 78"/>
            <p:cNvSpPr>
              <a:spLocks noChangeArrowheads="1"/>
            </p:cNvSpPr>
            <p:nvPr/>
          </p:nvSpPr>
          <p:spPr bwMode="auto">
            <a:xfrm>
              <a:off x="2883470" y="6165304"/>
              <a:ext cx="1993900" cy="4587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488" tIns="44450" rIns="90488" bIns="44450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 defTabSz="7620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 defTabSz="7620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i="1">
                  <a:latin typeface="Times New Roman"/>
                </a:rPr>
                <a:t>Hidden layers </a:t>
              </a: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7CF1BE4C-79CF-A84F-B0B7-26FF73338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Multi-layer Perceptron</a:t>
            </a:r>
            <a:endParaRPr lang="en-IT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51585" y="1114425"/>
            <a:ext cx="8171183" cy="2244204"/>
          </a:xfrm>
          <a:prstGeom prst="rect">
            <a:avLst/>
          </a:prstGeom>
          <a:noFill/>
          <a:ln>
            <a:noFill/>
          </a:ln>
        </p:spPr>
        <p:txBody>
          <a:bodyPr wrap="square" lIns="90488" tIns="44450" rIns="90488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 defTabSz="7620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 defTabSz="7620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 defTabSz="7620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 defTabSz="7620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No connections within a layer</a:t>
            </a:r>
            <a:endParaRPr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No direct connections between input and output layers</a:t>
            </a:r>
            <a:endParaRPr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Fully connected between layers</a:t>
            </a:r>
            <a:endParaRPr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Often more than 3 layers</a:t>
            </a:r>
            <a:endParaRPr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Number of output units need not equal number of input units</a:t>
            </a:r>
            <a:endParaRPr sz="2000"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Number of hidden units per layer can be more or less than input or output units</a:t>
            </a:r>
            <a:endParaRPr sz="2000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529763" y="5348288"/>
            <a:ext cx="1174750" cy="27305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335464" y="6811964"/>
            <a:ext cx="1030287" cy="274637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grpSp>
        <p:nvGrpSpPr>
          <p:cNvPr id="7" name="Group 2"/>
          <p:cNvGrpSpPr/>
          <p:nvPr/>
        </p:nvGrpSpPr>
        <p:grpSpPr bwMode="auto">
          <a:xfrm>
            <a:off x="2362201" y="3860800"/>
            <a:ext cx="1897063" cy="2681288"/>
            <a:chOff x="838200" y="4038600"/>
            <a:chExt cx="1897063" cy="2681288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838200" y="4038600"/>
              <a:ext cx="333375" cy="163513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838200" y="4910138"/>
              <a:ext cx="333375" cy="160337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838200" y="4451350"/>
              <a:ext cx="333375" cy="163513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925513" y="6556375"/>
              <a:ext cx="333375" cy="163513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401887" y="4451350"/>
              <a:ext cx="333375" cy="163513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>
                <a:latin typeface="Times New Roman"/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1092200" y="5540375"/>
              <a:ext cx="0" cy="779463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1177925" y="4073525"/>
              <a:ext cx="1217613" cy="458788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lgDash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1092200" y="4532313"/>
              <a:ext cx="1216025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lgDash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V="1">
              <a:off x="1177925" y="4532313"/>
              <a:ext cx="1217613" cy="458787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lgDash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1177925" y="4532313"/>
              <a:ext cx="1217613" cy="2105025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lgDash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ct 1"/>
              <p:cNvSpPr>
                <a:spLocks/>
              </p:cNvSpPr>
              <p:nvPr/>
            </p:nvSpPr>
            <p:spPr bwMode="auto">
              <a:xfrm>
                <a:off x="5087938" y="4759325"/>
                <a:ext cx="3135312" cy="973138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it-IT" sz="18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it-IT" sz="1800" i="1">
                          <a:solidFill>
                            <a:srgbClr val="000000"/>
                          </a:solidFill>
                          <a:latin typeface="Cambria Math"/>
                        </a:rPr>
                        <m:t>𝑓</m:t>
                      </m:r>
                      <m:r>
                        <a:rPr lang="it-IT" sz="1800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nary>
                        <m:naryPr>
                          <m:chr m:val="∑"/>
                          <m:ctrlPr>
                            <a:rPr lang="it-IT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naryPr>
                        <m:sub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it-IT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it-IT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it-IT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it-IT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it-IT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it-IT" sz="1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it-IT" sz="1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it-IT" sz="1800" dirty="0"/>
              </a:p>
            </p:txBody>
          </p:sp>
        </mc:Choice>
        <mc:Fallback xmlns="">
          <p:sp>
            <p:nvSpPr>
              <p:cNvPr id="18" name="Object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7938" y="4759325"/>
                <a:ext cx="3135312" cy="97313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016500" y="4100514"/>
            <a:ext cx="3587750" cy="458787"/>
          </a:xfrm>
          <a:prstGeom prst="rect">
            <a:avLst/>
          </a:prstGeom>
          <a:noFill/>
          <a:ln>
            <a:noFill/>
          </a:ln>
        </p:spPr>
        <p:txBody>
          <a:bodyPr wrap="none" lIns="90488" tIns="44450" rIns="90488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 defTabSz="7620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 defTabSz="7620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 defTabSz="7620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 defTabSz="7620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r>
              <a:rPr lang="en-GB"/>
              <a:t>Each unit is a perceptron</a:t>
            </a:r>
            <a:endParaRPr/>
          </a:p>
        </p:txBody>
      </p:sp>
      <p:sp>
        <p:nvSpPr>
          <p:cNvPr id="20" name="Text Box 19"/>
          <p:cNvSpPr/>
          <p:nvPr/>
        </p:nvSpPr>
        <p:spPr bwMode="auto">
          <a:xfrm>
            <a:off x="4989513" y="6019800"/>
            <a:ext cx="5715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GB"/>
              <a:t>Often include bias as an extra weight</a:t>
            </a: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F186B0-0129-EE49-A7FD-738CADA1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Properties of Architecture</a:t>
            </a:r>
            <a:endParaRPr lang="en-IT" sz="36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06625" y="5529264"/>
            <a:ext cx="260985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GB" sz="2000"/>
              <a:t>1st layer draws linear boundaries</a:t>
            </a:r>
            <a:endParaRPr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816475" y="5529264"/>
            <a:ext cx="28194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GB" sz="2000"/>
              <a:t>2nd layer combines the boundaries</a:t>
            </a:r>
            <a:endParaRPr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7788275" y="5554663"/>
            <a:ext cx="3276600" cy="10144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r>
              <a:rPr lang="en-GB" sz="2000"/>
              <a:t>3rd layer can generate arbitrarily complex boundaries</a:t>
            </a:r>
            <a:endParaRPr/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2911475" y="2963863"/>
            <a:ext cx="3810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3521075" y="3802063"/>
            <a:ext cx="3810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10" name="Oval 13"/>
          <p:cNvSpPr>
            <a:spLocks noChangeArrowheads="1"/>
          </p:cNvSpPr>
          <p:nvPr/>
        </p:nvSpPr>
        <p:spPr bwMode="auto">
          <a:xfrm>
            <a:off x="2301875" y="3802063"/>
            <a:ext cx="3810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V="1">
            <a:off x="2530474" y="3344863"/>
            <a:ext cx="4572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H="1" flipV="1">
            <a:off x="3216275" y="3344863"/>
            <a:ext cx="381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2378075" y="1744663"/>
            <a:ext cx="762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2225675" y="2582863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 flipV="1">
            <a:off x="2378075" y="1058863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AutoShape 20"/>
          <p:cNvSpPr>
            <a:spLocks noChangeArrowheads="1"/>
          </p:cNvSpPr>
          <p:nvPr/>
        </p:nvSpPr>
        <p:spPr bwMode="auto">
          <a:xfrm>
            <a:off x="2378075" y="1744663"/>
            <a:ext cx="838200" cy="838200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17" name="Line 27"/>
          <p:cNvSpPr>
            <a:spLocks noChangeShapeType="1"/>
          </p:cNvSpPr>
          <p:nvPr/>
        </p:nvSpPr>
        <p:spPr bwMode="auto">
          <a:xfrm>
            <a:off x="8474075" y="2582863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Line 28"/>
          <p:cNvSpPr>
            <a:spLocks noChangeShapeType="1"/>
          </p:cNvSpPr>
          <p:nvPr/>
        </p:nvSpPr>
        <p:spPr bwMode="auto">
          <a:xfrm flipV="1">
            <a:off x="8626475" y="1058863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Oval 30"/>
          <p:cNvSpPr>
            <a:spLocks noChangeArrowheads="1"/>
          </p:cNvSpPr>
          <p:nvPr/>
        </p:nvSpPr>
        <p:spPr bwMode="auto">
          <a:xfrm>
            <a:off x="5959475" y="2963863"/>
            <a:ext cx="3810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20" name="Oval 31"/>
          <p:cNvSpPr>
            <a:spLocks noChangeArrowheads="1"/>
          </p:cNvSpPr>
          <p:nvPr/>
        </p:nvSpPr>
        <p:spPr bwMode="auto">
          <a:xfrm>
            <a:off x="6569075" y="3802063"/>
            <a:ext cx="3810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21" name="Oval 32"/>
          <p:cNvSpPr>
            <a:spLocks noChangeArrowheads="1"/>
          </p:cNvSpPr>
          <p:nvPr/>
        </p:nvSpPr>
        <p:spPr bwMode="auto">
          <a:xfrm>
            <a:off x="5349875" y="3802063"/>
            <a:ext cx="3810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22" name="Line 33"/>
          <p:cNvSpPr>
            <a:spLocks noChangeShapeType="1"/>
          </p:cNvSpPr>
          <p:nvPr/>
        </p:nvSpPr>
        <p:spPr bwMode="auto">
          <a:xfrm flipV="1">
            <a:off x="5578475" y="3344863"/>
            <a:ext cx="4572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3" name="Line 34"/>
          <p:cNvSpPr>
            <a:spLocks noChangeShapeType="1"/>
          </p:cNvSpPr>
          <p:nvPr/>
        </p:nvSpPr>
        <p:spPr bwMode="auto">
          <a:xfrm flipH="1" flipV="1">
            <a:off x="6264275" y="3344863"/>
            <a:ext cx="381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>
            <a:off x="5349875" y="2582863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" name="Line 37"/>
          <p:cNvSpPr>
            <a:spLocks noChangeShapeType="1"/>
          </p:cNvSpPr>
          <p:nvPr/>
        </p:nvSpPr>
        <p:spPr bwMode="auto">
          <a:xfrm flipV="1">
            <a:off x="5502275" y="1135063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6" name="Line 39"/>
          <p:cNvSpPr>
            <a:spLocks noChangeShapeType="1"/>
          </p:cNvSpPr>
          <p:nvPr/>
        </p:nvSpPr>
        <p:spPr bwMode="auto">
          <a:xfrm>
            <a:off x="2378075" y="1744663"/>
            <a:ext cx="838200" cy="838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" name="AutoShape 40"/>
          <p:cNvSpPr>
            <a:spLocks noChangeArrowheads="1"/>
          </p:cNvSpPr>
          <p:nvPr/>
        </p:nvSpPr>
        <p:spPr bwMode="auto">
          <a:xfrm>
            <a:off x="5807075" y="1439863"/>
            <a:ext cx="685800" cy="9144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28" name="AutoShape 41"/>
          <p:cNvSpPr>
            <a:spLocks noChangeArrowheads="1"/>
          </p:cNvSpPr>
          <p:nvPr/>
        </p:nvSpPr>
        <p:spPr bwMode="auto">
          <a:xfrm>
            <a:off x="9083675" y="1058863"/>
            <a:ext cx="914400" cy="1143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29" name="AutoShape 42"/>
          <p:cNvSpPr>
            <a:spLocks noChangeArrowheads="1"/>
          </p:cNvSpPr>
          <p:nvPr/>
        </p:nvSpPr>
        <p:spPr bwMode="auto">
          <a:xfrm>
            <a:off x="8702675" y="1135063"/>
            <a:ext cx="457200" cy="1295400"/>
          </a:xfrm>
          <a:prstGeom prst="rtTriangle">
            <a:avLst/>
          </a:prstGeom>
          <a:solidFill>
            <a:schemeClr val="accent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0" name="AutoShape 43"/>
          <p:cNvSpPr>
            <a:spLocks noChangeArrowheads="1"/>
          </p:cNvSpPr>
          <p:nvPr/>
        </p:nvSpPr>
        <p:spPr bwMode="auto">
          <a:xfrm>
            <a:off x="9388475" y="1287463"/>
            <a:ext cx="381000" cy="533400"/>
          </a:xfrm>
          <a:prstGeom prst="rtTriangle">
            <a:avLst/>
          </a:prstGeom>
          <a:solidFill>
            <a:schemeClr val="bg1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1" name="Oval 44"/>
          <p:cNvSpPr>
            <a:spLocks noChangeArrowheads="1"/>
          </p:cNvSpPr>
          <p:nvPr/>
        </p:nvSpPr>
        <p:spPr bwMode="auto">
          <a:xfrm>
            <a:off x="6569075" y="4411663"/>
            <a:ext cx="3810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2" name="Oval 45"/>
          <p:cNvSpPr>
            <a:spLocks noChangeArrowheads="1"/>
          </p:cNvSpPr>
          <p:nvPr/>
        </p:nvSpPr>
        <p:spPr bwMode="auto">
          <a:xfrm>
            <a:off x="5349875" y="4411663"/>
            <a:ext cx="3810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3" name="Line 46"/>
          <p:cNvSpPr>
            <a:spLocks noChangeShapeType="1"/>
          </p:cNvSpPr>
          <p:nvPr/>
        </p:nvSpPr>
        <p:spPr bwMode="auto">
          <a:xfrm flipV="1">
            <a:off x="5578475" y="4183063"/>
            <a:ext cx="10668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" name="Line 47"/>
          <p:cNvSpPr>
            <a:spLocks noChangeShapeType="1"/>
          </p:cNvSpPr>
          <p:nvPr/>
        </p:nvSpPr>
        <p:spPr bwMode="auto">
          <a:xfrm flipH="1" flipV="1">
            <a:off x="5654675" y="4106863"/>
            <a:ext cx="9906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5" name="Line 48"/>
          <p:cNvSpPr>
            <a:spLocks noChangeShapeType="1"/>
          </p:cNvSpPr>
          <p:nvPr/>
        </p:nvSpPr>
        <p:spPr bwMode="auto">
          <a:xfrm flipV="1">
            <a:off x="5502275" y="418306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" name="Line 49"/>
          <p:cNvSpPr>
            <a:spLocks noChangeShapeType="1"/>
          </p:cNvSpPr>
          <p:nvPr/>
        </p:nvSpPr>
        <p:spPr bwMode="auto">
          <a:xfrm flipV="1">
            <a:off x="6797675" y="418306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" name="Oval 50"/>
          <p:cNvSpPr>
            <a:spLocks noChangeArrowheads="1"/>
          </p:cNvSpPr>
          <p:nvPr/>
        </p:nvSpPr>
        <p:spPr bwMode="auto">
          <a:xfrm>
            <a:off x="9236075" y="2963863"/>
            <a:ext cx="3810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8" name="Oval 51"/>
          <p:cNvSpPr>
            <a:spLocks noChangeArrowheads="1"/>
          </p:cNvSpPr>
          <p:nvPr/>
        </p:nvSpPr>
        <p:spPr bwMode="auto">
          <a:xfrm>
            <a:off x="9845675" y="3802063"/>
            <a:ext cx="3810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39" name="Oval 52"/>
          <p:cNvSpPr>
            <a:spLocks noChangeArrowheads="1"/>
          </p:cNvSpPr>
          <p:nvPr/>
        </p:nvSpPr>
        <p:spPr bwMode="auto">
          <a:xfrm>
            <a:off x="8626475" y="3802063"/>
            <a:ext cx="3810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0" name="Line 53"/>
          <p:cNvSpPr>
            <a:spLocks noChangeShapeType="1"/>
          </p:cNvSpPr>
          <p:nvPr/>
        </p:nvSpPr>
        <p:spPr bwMode="auto">
          <a:xfrm flipV="1">
            <a:off x="8855075" y="3344863"/>
            <a:ext cx="4572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" name="Line 54"/>
          <p:cNvSpPr>
            <a:spLocks noChangeShapeType="1"/>
          </p:cNvSpPr>
          <p:nvPr/>
        </p:nvSpPr>
        <p:spPr bwMode="auto">
          <a:xfrm flipH="1" flipV="1">
            <a:off x="9540875" y="3344863"/>
            <a:ext cx="381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" name="Oval 55"/>
          <p:cNvSpPr>
            <a:spLocks noChangeArrowheads="1"/>
          </p:cNvSpPr>
          <p:nvPr/>
        </p:nvSpPr>
        <p:spPr bwMode="auto">
          <a:xfrm>
            <a:off x="9845675" y="4411663"/>
            <a:ext cx="3810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3" name="Oval 56"/>
          <p:cNvSpPr>
            <a:spLocks noChangeArrowheads="1"/>
          </p:cNvSpPr>
          <p:nvPr/>
        </p:nvSpPr>
        <p:spPr bwMode="auto">
          <a:xfrm>
            <a:off x="8626475" y="4411663"/>
            <a:ext cx="3810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4" name="Line 57"/>
          <p:cNvSpPr>
            <a:spLocks noChangeShapeType="1"/>
          </p:cNvSpPr>
          <p:nvPr/>
        </p:nvSpPr>
        <p:spPr bwMode="auto">
          <a:xfrm flipV="1">
            <a:off x="8855075" y="4183063"/>
            <a:ext cx="10668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5" name="Line 58"/>
          <p:cNvSpPr>
            <a:spLocks noChangeShapeType="1"/>
          </p:cNvSpPr>
          <p:nvPr/>
        </p:nvSpPr>
        <p:spPr bwMode="auto">
          <a:xfrm flipH="1" flipV="1">
            <a:off x="8931275" y="4106863"/>
            <a:ext cx="9906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6" name="Line 59"/>
          <p:cNvSpPr>
            <a:spLocks noChangeShapeType="1"/>
          </p:cNvSpPr>
          <p:nvPr/>
        </p:nvSpPr>
        <p:spPr bwMode="auto">
          <a:xfrm flipV="1">
            <a:off x="8778875" y="418306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7" name="Line 60"/>
          <p:cNvSpPr>
            <a:spLocks noChangeShapeType="1"/>
          </p:cNvSpPr>
          <p:nvPr/>
        </p:nvSpPr>
        <p:spPr bwMode="auto">
          <a:xfrm flipV="1">
            <a:off x="10074275" y="418306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8" name="Oval 61"/>
          <p:cNvSpPr>
            <a:spLocks noChangeArrowheads="1"/>
          </p:cNvSpPr>
          <p:nvPr/>
        </p:nvSpPr>
        <p:spPr bwMode="auto">
          <a:xfrm>
            <a:off x="9845675" y="5021263"/>
            <a:ext cx="3810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49" name="Oval 62"/>
          <p:cNvSpPr>
            <a:spLocks noChangeArrowheads="1"/>
          </p:cNvSpPr>
          <p:nvPr/>
        </p:nvSpPr>
        <p:spPr bwMode="auto">
          <a:xfrm>
            <a:off x="8626475" y="5021263"/>
            <a:ext cx="381000" cy="3810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50" name="Line 63"/>
          <p:cNvSpPr>
            <a:spLocks noChangeShapeType="1"/>
          </p:cNvSpPr>
          <p:nvPr/>
        </p:nvSpPr>
        <p:spPr bwMode="auto">
          <a:xfrm flipV="1">
            <a:off x="8855075" y="4792663"/>
            <a:ext cx="10668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" name="Line 64"/>
          <p:cNvSpPr>
            <a:spLocks noChangeShapeType="1"/>
          </p:cNvSpPr>
          <p:nvPr/>
        </p:nvSpPr>
        <p:spPr bwMode="auto">
          <a:xfrm flipH="1" flipV="1">
            <a:off x="8931275" y="4716463"/>
            <a:ext cx="9906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2" name="Line 65"/>
          <p:cNvSpPr>
            <a:spLocks noChangeShapeType="1"/>
          </p:cNvSpPr>
          <p:nvPr/>
        </p:nvSpPr>
        <p:spPr bwMode="auto">
          <a:xfrm flipV="1">
            <a:off x="8778875" y="479266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3" name="Line 66"/>
          <p:cNvSpPr>
            <a:spLocks noChangeShapeType="1"/>
          </p:cNvSpPr>
          <p:nvPr/>
        </p:nvSpPr>
        <p:spPr bwMode="auto">
          <a:xfrm flipV="1">
            <a:off x="10074275" y="4792663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14B50-05E1-2B42-B749-1CB8347E3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each of the layers do?</a:t>
            </a:r>
            <a:endParaRPr lang="en-IT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Layered Network (aka Deep Neural Network)</a:t>
            </a:r>
          </a:p>
        </p:txBody>
      </p:sp>
      <p:grpSp>
        <p:nvGrpSpPr>
          <p:cNvPr id="4" name="Group 33"/>
          <p:cNvGrpSpPr>
            <a:grpSpLocks noChangeAspect="1"/>
          </p:cNvGrpSpPr>
          <p:nvPr/>
        </p:nvGrpSpPr>
        <p:grpSpPr bwMode="auto">
          <a:xfrm>
            <a:off x="2639616" y="1437009"/>
            <a:ext cx="6964029" cy="4368255"/>
            <a:chOff x="2828" y="3939"/>
            <a:chExt cx="7826" cy="5018"/>
          </a:xfrm>
        </p:grpSpPr>
        <p:sp>
          <p:nvSpPr>
            <p:cNvPr id="5" name="AutoShape 34"/>
            <p:cNvSpPr>
              <a:spLocks noChangeAspect="1" noChangeArrowheads="1"/>
            </p:cNvSpPr>
            <p:nvPr/>
          </p:nvSpPr>
          <p:spPr bwMode="auto">
            <a:xfrm>
              <a:off x="2828" y="3939"/>
              <a:ext cx="7826" cy="501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Oval 35"/>
            <p:cNvSpPr>
              <a:spLocks noChangeArrowheads="1"/>
            </p:cNvSpPr>
            <p:nvPr/>
          </p:nvSpPr>
          <p:spPr bwMode="auto">
            <a:xfrm>
              <a:off x="3924" y="5020"/>
              <a:ext cx="245" cy="2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36"/>
            <p:cNvSpPr>
              <a:spLocks noChangeArrowheads="1"/>
            </p:cNvSpPr>
            <p:nvPr/>
          </p:nvSpPr>
          <p:spPr bwMode="auto">
            <a:xfrm>
              <a:off x="3924" y="5550"/>
              <a:ext cx="245" cy="25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37"/>
            <p:cNvSpPr>
              <a:spLocks noChangeArrowheads="1"/>
            </p:cNvSpPr>
            <p:nvPr/>
          </p:nvSpPr>
          <p:spPr bwMode="auto">
            <a:xfrm>
              <a:off x="3924" y="6079"/>
              <a:ext cx="245" cy="251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38"/>
            <p:cNvSpPr>
              <a:spLocks noChangeArrowheads="1"/>
            </p:cNvSpPr>
            <p:nvPr/>
          </p:nvSpPr>
          <p:spPr bwMode="auto">
            <a:xfrm>
              <a:off x="3924" y="6611"/>
              <a:ext cx="245" cy="252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39"/>
            <p:cNvSpPr>
              <a:spLocks noChangeArrowheads="1"/>
            </p:cNvSpPr>
            <p:nvPr/>
          </p:nvSpPr>
          <p:spPr bwMode="auto">
            <a:xfrm>
              <a:off x="5564" y="4520"/>
              <a:ext cx="246" cy="25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40"/>
            <p:cNvSpPr>
              <a:spLocks noChangeArrowheads="1"/>
            </p:cNvSpPr>
            <p:nvPr/>
          </p:nvSpPr>
          <p:spPr bwMode="auto">
            <a:xfrm>
              <a:off x="5564" y="5050"/>
              <a:ext cx="246" cy="25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41"/>
            <p:cNvSpPr>
              <a:spLocks noChangeArrowheads="1"/>
            </p:cNvSpPr>
            <p:nvPr/>
          </p:nvSpPr>
          <p:spPr bwMode="auto">
            <a:xfrm>
              <a:off x="5564" y="5580"/>
              <a:ext cx="246" cy="25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42"/>
            <p:cNvSpPr>
              <a:spLocks noChangeArrowheads="1"/>
            </p:cNvSpPr>
            <p:nvPr/>
          </p:nvSpPr>
          <p:spPr bwMode="auto">
            <a:xfrm>
              <a:off x="5564" y="6111"/>
              <a:ext cx="246" cy="25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43"/>
            <p:cNvSpPr>
              <a:spLocks noChangeArrowheads="1"/>
            </p:cNvSpPr>
            <p:nvPr/>
          </p:nvSpPr>
          <p:spPr bwMode="auto">
            <a:xfrm>
              <a:off x="5575" y="6597"/>
              <a:ext cx="245" cy="25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44"/>
            <p:cNvSpPr>
              <a:spLocks noChangeArrowheads="1"/>
            </p:cNvSpPr>
            <p:nvPr/>
          </p:nvSpPr>
          <p:spPr bwMode="auto">
            <a:xfrm>
              <a:off x="5575" y="7128"/>
              <a:ext cx="245" cy="250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45"/>
            <p:cNvSpPr>
              <a:spLocks noChangeArrowheads="1"/>
            </p:cNvSpPr>
            <p:nvPr/>
          </p:nvSpPr>
          <p:spPr bwMode="auto">
            <a:xfrm>
              <a:off x="7998" y="5064"/>
              <a:ext cx="245" cy="25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46"/>
            <p:cNvSpPr>
              <a:spLocks noChangeArrowheads="1"/>
            </p:cNvSpPr>
            <p:nvPr/>
          </p:nvSpPr>
          <p:spPr bwMode="auto">
            <a:xfrm>
              <a:off x="7998" y="5594"/>
              <a:ext cx="245" cy="25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47"/>
            <p:cNvSpPr>
              <a:spLocks noChangeArrowheads="1"/>
            </p:cNvSpPr>
            <p:nvPr/>
          </p:nvSpPr>
          <p:spPr bwMode="auto">
            <a:xfrm>
              <a:off x="7998" y="6124"/>
              <a:ext cx="245" cy="25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48"/>
            <p:cNvSpPr>
              <a:spLocks noChangeArrowheads="1"/>
            </p:cNvSpPr>
            <p:nvPr/>
          </p:nvSpPr>
          <p:spPr bwMode="auto">
            <a:xfrm>
              <a:off x="7998" y="6656"/>
              <a:ext cx="245" cy="25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49"/>
            <p:cNvSpPr>
              <a:spLocks noChangeArrowheads="1"/>
            </p:cNvSpPr>
            <p:nvPr/>
          </p:nvSpPr>
          <p:spPr bwMode="auto">
            <a:xfrm>
              <a:off x="9101" y="5324"/>
              <a:ext cx="245" cy="251"/>
            </a:xfrm>
            <a:prstGeom prst="ellipse">
              <a:avLst/>
            </a:prstGeom>
            <a:solidFill>
              <a:srgbClr val="CC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50"/>
            <p:cNvSpPr>
              <a:spLocks noChangeArrowheads="1"/>
            </p:cNvSpPr>
            <p:nvPr/>
          </p:nvSpPr>
          <p:spPr bwMode="auto">
            <a:xfrm>
              <a:off x="9101" y="5854"/>
              <a:ext cx="245" cy="250"/>
            </a:xfrm>
            <a:prstGeom prst="ellipse">
              <a:avLst/>
            </a:prstGeom>
            <a:solidFill>
              <a:srgbClr val="CC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51"/>
            <p:cNvSpPr>
              <a:spLocks noChangeArrowheads="1"/>
            </p:cNvSpPr>
            <p:nvPr/>
          </p:nvSpPr>
          <p:spPr bwMode="auto">
            <a:xfrm>
              <a:off x="9101" y="6383"/>
              <a:ext cx="245" cy="251"/>
            </a:xfrm>
            <a:prstGeom prst="ellipse">
              <a:avLst/>
            </a:prstGeom>
            <a:solidFill>
              <a:srgbClr val="CC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52"/>
            <p:cNvSpPr>
              <a:spLocks noChangeShapeType="1"/>
            </p:cNvSpPr>
            <p:nvPr/>
          </p:nvSpPr>
          <p:spPr bwMode="auto">
            <a:xfrm flipV="1">
              <a:off x="4160" y="4693"/>
              <a:ext cx="1392" cy="4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53"/>
            <p:cNvSpPr>
              <a:spLocks noChangeShapeType="1"/>
            </p:cNvSpPr>
            <p:nvPr/>
          </p:nvSpPr>
          <p:spPr bwMode="auto">
            <a:xfrm>
              <a:off x="4160" y="5167"/>
              <a:ext cx="1392" cy="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54"/>
            <p:cNvSpPr>
              <a:spLocks noChangeShapeType="1"/>
            </p:cNvSpPr>
            <p:nvPr/>
          </p:nvSpPr>
          <p:spPr bwMode="auto">
            <a:xfrm>
              <a:off x="4179" y="5167"/>
              <a:ext cx="1401" cy="5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55"/>
            <p:cNvSpPr>
              <a:spLocks noChangeShapeType="1"/>
            </p:cNvSpPr>
            <p:nvPr/>
          </p:nvSpPr>
          <p:spPr bwMode="auto">
            <a:xfrm>
              <a:off x="4167" y="5173"/>
              <a:ext cx="1385" cy="10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56"/>
            <p:cNvSpPr>
              <a:spLocks noChangeShapeType="1"/>
            </p:cNvSpPr>
            <p:nvPr/>
          </p:nvSpPr>
          <p:spPr bwMode="auto">
            <a:xfrm>
              <a:off x="4188" y="5187"/>
              <a:ext cx="1383" cy="15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57"/>
            <p:cNvSpPr>
              <a:spLocks noChangeShapeType="1"/>
            </p:cNvSpPr>
            <p:nvPr/>
          </p:nvSpPr>
          <p:spPr bwMode="auto">
            <a:xfrm>
              <a:off x="4167" y="5157"/>
              <a:ext cx="1413" cy="207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58"/>
            <p:cNvSpPr>
              <a:spLocks noChangeShapeType="1"/>
            </p:cNvSpPr>
            <p:nvPr/>
          </p:nvSpPr>
          <p:spPr bwMode="auto">
            <a:xfrm flipV="1">
              <a:off x="4179" y="4684"/>
              <a:ext cx="1373" cy="9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59"/>
            <p:cNvSpPr>
              <a:spLocks noChangeShapeType="1"/>
            </p:cNvSpPr>
            <p:nvPr/>
          </p:nvSpPr>
          <p:spPr bwMode="auto">
            <a:xfrm flipV="1">
              <a:off x="4188" y="5176"/>
              <a:ext cx="1338" cy="4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60"/>
            <p:cNvSpPr>
              <a:spLocks noChangeShapeType="1"/>
            </p:cNvSpPr>
            <p:nvPr/>
          </p:nvSpPr>
          <p:spPr bwMode="auto">
            <a:xfrm>
              <a:off x="4171" y="5676"/>
              <a:ext cx="1381" cy="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61"/>
            <p:cNvSpPr>
              <a:spLocks noChangeShapeType="1"/>
            </p:cNvSpPr>
            <p:nvPr/>
          </p:nvSpPr>
          <p:spPr bwMode="auto">
            <a:xfrm>
              <a:off x="4216" y="5690"/>
              <a:ext cx="1348" cy="5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62"/>
            <p:cNvSpPr>
              <a:spLocks noChangeShapeType="1"/>
            </p:cNvSpPr>
            <p:nvPr/>
          </p:nvSpPr>
          <p:spPr bwMode="auto">
            <a:xfrm>
              <a:off x="4167" y="5669"/>
              <a:ext cx="1413" cy="10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63"/>
            <p:cNvSpPr>
              <a:spLocks noChangeShapeType="1"/>
            </p:cNvSpPr>
            <p:nvPr/>
          </p:nvSpPr>
          <p:spPr bwMode="auto">
            <a:xfrm>
              <a:off x="4171" y="6177"/>
              <a:ext cx="1381" cy="56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64"/>
            <p:cNvSpPr>
              <a:spLocks noChangeShapeType="1"/>
            </p:cNvSpPr>
            <p:nvPr/>
          </p:nvSpPr>
          <p:spPr bwMode="auto">
            <a:xfrm>
              <a:off x="4216" y="5671"/>
              <a:ext cx="1364" cy="157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65"/>
            <p:cNvSpPr>
              <a:spLocks noChangeShapeType="1"/>
            </p:cNvSpPr>
            <p:nvPr/>
          </p:nvSpPr>
          <p:spPr bwMode="auto">
            <a:xfrm flipV="1">
              <a:off x="4167" y="4684"/>
              <a:ext cx="1385" cy="15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66"/>
            <p:cNvSpPr>
              <a:spLocks noChangeShapeType="1"/>
            </p:cNvSpPr>
            <p:nvPr/>
          </p:nvSpPr>
          <p:spPr bwMode="auto">
            <a:xfrm flipV="1">
              <a:off x="4179" y="5178"/>
              <a:ext cx="1373" cy="10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67"/>
            <p:cNvSpPr>
              <a:spLocks noChangeShapeType="1"/>
            </p:cNvSpPr>
            <p:nvPr/>
          </p:nvSpPr>
          <p:spPr bwMode="auto">
            <a:xfrm flipV="1">
              <a:off x="4204" y="5727"/>
              <a:ext cx="1376" cy="4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68"/>
            <p:cNvSpPr>
              <a:spLocks noChangeShapeType="1"/>
            </p:cNvSpPr>
            <p:nvPr/>
          </p:nvSpPr>
          <p:spPr bwMode="auto">
            <a:xfrm>
              <a:off x="4179" y="6191"/>
              <a:ext cx="1347" cy="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69"/>
            <p:cNvSpPr>
              <a:spLocks noChangeShapeType="1"/>
            </p:cNvSpPr>
            <p:nvPr/>
          </p:nvSpPr>
          <p:spPr bwMode="auto">
            <a:xfrm>
              <a:off x="4171" y="6177"/>
              <a:ext cx="1373" cy="103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Line 70"/>
            <p:cNvSpPr>
              <a:spLocks noChangeShapeType="1"/>
            </p:cNvSpPr>
            <p:nvPr/>
          </p:nvSpPr>
          <p:spPr bwMode="auto">
            <a:xfrm flipV="1">
              <a:off x="4179" y="4684"/>
              <a:ext cx="1385" cy="20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71"/>
            <p:cNvSpPr>
              <a:spLocks noChangeShapeType="1"/>
            </p:cNvSpPr>
            <p:nvPr/>
          </p:nvSpPr>
          <p:spPr bwMode="auto">
            <a:xfrm flipV="1">
              <a:off x="4179" y="5187"/>
              <a:ext cx="1365" cy="155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72"/>
            <p:cNvSpPr>
              <a:spLocks noChangeShapeType="1"/>
            </p:cNvSpPr>
            <p:nvPr/>
          </p:nvSpPr>
          <p:spPr bwMode="auto">
            <a:xfrm flipV="1">
              <a:off x="4167" y="5727"/>
              <a:ext cx="1397" cy="10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73"/>
            <p:cNvSpPr>
              <a:spLocks noChangeShapeType="1"/>
            </p:cNvSpPr>
            <p:nvPr/>
          </p:nvSpPr>
          <p:spPr bwMode="auto">
            <a:xfrm flipV="1">
              <a:off x="4179" y="6243"/>
              <a:ext cx="1373" cy="4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74"/>
            <p:cNvSpPr>
              <a:spLocks noChangeShapeType="1"/>
            </p:cNvSpPr>
            <p:nvPr/>
          </p:nvSpPr>
          <p:spPr bwMode="auto">
            <a:xfrm>
              <a:off x="4148" y="6738"/>
              <a:ext cx="143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75"/>
            <p:cNvSpPr>
              <a:spLocks noChangeShapeType="1"/>
            </p:cNvSpPr>
            <p:nvPr/>
          </p:nvSpPr>
          <p:spPr bwMode="auto">
            <a:xfrm>
              <a:off x="4188" y="6751"/>
              <a:ext cx="1404" cy="4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76"/>
            <p:cNvSpPr>
              <a:spLocks noChangeShapeType="1"/>
            </p:cNvSpPr>
            <p:nvPr/>
          </p:nvSpPr>
          <p:spPr bwMode="auto">
            <a:xfrm>
              <a:off x="8243" y="5212"/>
              <a:ext cx="851" cy="7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77"/>
            <p:cNvSpPr>
              <a:spLocks noChangeShapeType="1"/>
            </p:cNvSpPr>
            <p:nvPr/>
          </p:nvSpPr>
          <p:spPr bwMode="auto">
            <a:xfrm>
              <a:off x="8274" y="5240"/>
              <a:ext cx="818" cy="2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78"/>
            <p:cNvSpPr>
              <a:spLocks noChangeShapeType="1"/>
            </p:cNvSpPr>
            <p:nvPr/>
          </p:nvSpPr>
          <p:spPr bwMode="auto">
            <a:xfrm>
              <a:off x="8243" y="5212"/>
              <a:ext cx="834" cy="12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79"/>
            <p:cNvSpPr>
              <a:spLocks noChangeShapeType="1"/>
            </p:cNvSpPr>
            <p:nvPr/>
          </p:nvSpPr>
          <p:spPr bwMode="auto">
            <a:xfrm flipV="1">
              <a:off x="8258" y="5466"/>
              <a:ext cx="834" cy="2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Line 80"/>
            <p:cNvSpPr>
              <a:spLocks noChangeShapeType="1"/>
            </p:cNvSpPr>
            <p:nvPr/>
          </p:nvSpPr>
          <p:spPr bwMode="auto">
            <a:xfrm>
              <a:off x="8258" y="5740"/>
              <a:ext cx="810" cy="2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81"/>
            <p:cNvSpPr>
              <a:spLocks noChangeShapeType="1"/>
            </p:cNvSpPr>
            <p:nvPr/>
          </p:nvSpPr>
          <p:spPr bwMode="auto">
            <a:xfrm>
              <a:off x="8267" y="5788"/>
              <a:ext cx="836" cy="7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Line 82"/>
            <p:cNvSpPr>
              <a:spLocks noChangeShapeType="1"/>
            </p:cNvSpPr>
            <p:nvPr/>
          </p:nvSpPr>
          <p:spPr bwMode="auto">
            <a:xfrm flipV="1">
              <a:off x="8243" y="5941"/>
              <a:ext cx="806" cy="3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83"/>
            <p:cNvSpPr>
              <a:spLocks noChangeShapeType="1"/>
            </p:cNvSpPr>
            <p:nvPr/>
          </p:nvSpPr>
          <p:spPr bwMode="auto">
            <a:xfrm flipV="1">
              <a:off x="8243" y="5438"/>
              <a:ext cx="851" cy="7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Line 84"/>
            <p:cNvSpPr>
              <a:spLocks noChangeShapeType="1"/>
            </p:cNvSpPr>
            <p:nvPr/>
          </p:nvSpPr>
          <p:spPr bwMode="auto">
            <a:xfrm>
              <a:off x="8243" y="6227"/>
              <a:ext cx="851" cy="2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85"/>
            <p:cNvSpPr>
              <a:spLocks noChangeShapeType="1"/>
            </p:cNvSpPr>
            <p:nvPr/>
          </p:nvSpPr>
          <p:spPr bwMode="auto">
            <a:xfrm flipV="1">
              <a:off x="8267" y="5466"/>
              <a:ext cx="825" cy="1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Line 86"/>
            <p:cNvSpPr>
              <a:spLocks noChangeShapeType="1"/>
            </p:cNvSpPr>
            <p:nvPr/>
          </p:nvSpPr>
          <p:spPr bwMode="auto">
            <a:xfrm flipV="1">
              <a:off x="8258" y="5941"/>
              <a:ext cx="836" cy="8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Line 87"/>
            <p:cNvSpPr>
              <a:spLocks noChangeShapeType="1"/>
            </p:cNvSpPr>
            <p:nvPr/>
          </p:nvSpPr>
          <p:spPr bwMode="auto">
            <a:xfrm flipV="1">
              <a:off x="8258" y="6499"/>
              <a:ext cx="834" cy="25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Line 88"/>
            <p:cNvSpPr>
              <a:spLocks noChangeShapeType="1"/>
            </p:cNvSpPr>
            <p:nvPr/>
          </p:nvSpPr>
          <p:spPr bwMode="auto">
            <a:xfrm>
              <a:off x="5817" y="4638"/>
              <a:ext cx="2181" cy="5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Line 89"/>
            <p:cNvSpPr>
              <a:spLocks noChangeShapeType="1"/>
            </p:cNvSpPr>
            <p:nvPr/>
          </p:nvSpPr>
          <p:spPr bwMode="auto">
            <a:xfrm>
              <a:off x="5829" y="5178"/>
              <a:ext cx="2158" cy="5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Line 90"/>
            <p:cNvSpPr>
              <a:spLocks noChangeShapeType="1"/>
            </p:cNvSpPr>
            <p:nvPr/>
          </p:nvSpPr>
          <p:spPr bwMode="auto">
            <a:xfrm>
              <a:off x="5829" y="5703"/>
              <a:ext cx="2158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Line 91"/>
            <p:cNvSpPr>
              <a:spLocks noChangeShapeType="1"/>
            </p:cNvSpPr>
            <p:nvPr/>
          </p:nvSpPr>
          <p:spPr bwMode="auto">
            <a:xfrm>
              <a:off x="5832" y="6248"/>
              <a:ext cx="2159" cy="54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Line 92"/>
            <p:cNvSpPr>
              <a:spLocks noChangeShapeType="1"/>
            </p:cNvSpPr>
            <p:nvPr/>
          </p:nvSpPr>
          <p:spPr bwMode="auto">
            <a:xfrm>
              <a:off x="5831" y="4641"/>
              <a:ext cx="2160" cy="106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Line 93"/>
            <p:cNvSpPr>
              <a:spLocks noChangeShapeType="1"/>
            </p:cNvSpPr>
            <p:nvPr/>
          </p:nvSpPr>
          <p:spPr bwMode="auto">
            <a:xfrm>
              <a:off x="5829" y="6738"/>
              <a:ext cx="211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Line 94"/>
            <p:cNvSpPr>
              <a:spLocks noChangeShapeType="1"/>
            </p:cNvSpPr>
            <p:nvPr/>
          </p:nvSpPr>
          <p:spPr bwMode="auto">
            <a:xfrm flipV="1">
              <a:off x="5820" y="6790"/>
              <a:ext cx="2167" cy="4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Line 95"/>
            <p:cNvSpPr>
              <a:spLocks noChangeShapeType="1"/>
            </p:cNvSpPr>
            <p:nvPr/>
          </p:nvSpPr>
          <p:spPr bwMode="auto">
            <a:xfrm flipV="1">
              <a:off x="5841" y="6254"/>
              <a:ext cx="2157" cy="9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Line 96"/>
            <p:cNvSpPr>
              <a:spLocks noChangeShapeType="1"/>
            </p:cNvSpPr>
            <p:nvPr/>
          </p:nvSpPr>
          <p:spPr bwMode="auto">
            <a:xfrm>
              <a:off x="5829" y="5183"/>
              <a:ext cx="2179" cy="105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Line 97"/>
            <p:cNvSpPr>
              <a:spLocks noChangeShapeType="1"/>
            </p:cNvSpPr>
            <p:nvPr/>
          </p:nvSpPr>
          <p:spPr bwMode="auto">
            <a:xfrm>
              <a:off x="5822" y="5703"/>
              <a:ext cx="2165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Line 98"/>
            <p:cNvSpPr>
              <a:spLocks noChangeShapeType="1"/>
            </p:cNvSpPr>
            <p:nvPr/>
          </p:nvSpPr>
          <p:spPr bwMode="auto">
            <a:xfrm flipV="1">
              <a:off x="5850" y="5727"/>
              <a:ext cx="2148" cy="10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99"/>
            <p:cNvSpPr>
              <a:spLocks noChangeShapeType="1"/>
            </p:cNvSpPr>
            <p:nvPr/>
          </p:nvSpPr>
          <p:spPr bwMode="auto">
            <a:xfrm flipV="1">
              <a:off x="5853" y="5212"/>
              <a:ext cx="2125" cy="10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100"/>
            <p:cNvSpPr>
              <a:spLocks noChangeShapeType="1"/>
            </p:cNvSpPr>
            <p:nvPr/>
          </p:nvSpPr>
          <p:spPr bwMode="auto">
            <a:xfrm>
              <a:off x="5820" y="5173"/>
              <a:ext cx="2158" cy="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101"/>
            <p:cNvSpPr>
              <a:spLocks noChangeShapeType="1"/>
            </p:cNvSpPr>
            <p:nvPr/>
          </p:nvSpPr>
          <p:spPr bwMode="auto">
            <a:xfrm>
              <a:off x="5825" y="5701"/>
              <a:ext cx="2159" cy="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102"/>
            <p:cNvSpPr>
              <a:spLocks noChangeShapeType="1"/>
            </p:cNvSpPr>
            <p:nvPr/>
          </p:nvSpPr>
          <p:spPr bwMode="auto">
            <a:xfrm>
              <a:off x="5829" y="6215"/>
              <a:ext cx="2158" cy="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103"/>
            <p:cNvSpPr>
              <a:spLocks noChangeShapeType="1"/>
            </p:cNvSpPr>
            <p:nvPr/>
          </p:nvSpPr>
          <p:spPr bwMode="auto">
            <a:xfrm>
              <a:off x="5820" y="4639"/>
              <a:ext cx="2171" cy="15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104"/>
            <p:cNvSpPr>
              <a:spLocks noChangeShapeType="1"/>
            </p:cNvSpPr>
            <p:nvPr/>
          </p:nvSpPr>
          <p:spPr bwMode="auto">
            <a:xfrm>
              <a:off x="5825" y="5187"/>
              <a:ext cx="2122" cy="15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105"/>
            <p:cNvSpPr>
              <a:spLocks noChangeShapeType="1"/>
            </p:cNvSpPr>
            <p:nvPr/>
          </p:nvSpPr>
          <p:spPr bwMode="auto">
            <a:xfrm flipV="1">
              <a:off x="5838" y="5740"/>
              <a:ext cx="2149" cy="150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106"/>
            <p:cNvSpPr>
              <a:spLocks noChangeShapeType="1"/>
            </p:cNvSpPr>
            <p:nvPr/>
          </p:nvSpPr>
          <p:spPr bwMode="auto">
            <a:xfrm flipV="1">
              <a:off x="5832" y="5212"/>
              <a:ext cx="2146" cy="15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107"/>
            <p:cNvSpPr>
              <a:spLocks noChangeShapeType="1"/>
            </p:cNvSpPr>
            <p:nvPr/>
          </p:nvSpPr>
          <p:spPr bwMode="auto">
            <a:xfrm>
              <a:off x="5824" y="4648"/>
              <a:ext cx="2163" cy="214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108"/>
            <p:cNvSpPr>
              <a:spLocks noChangeShapeType="1"/>
            </p:cNvSpPr>
            <p:nvPr/>
          </p:nvSpPr>
          <p:spPr bwMode="auto">
            <a:xfrm flipV="1">
              <a:off x="5832" y="5212"/>
              <a:ext cx="2166" cy="203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109"/>
            <p:cNvSpPr>
              <a:spLocks noChangeShapeType="1"/>
            </p:cNvSpPr>
            <p:nvPr/>
          </p:nvSpPr>
          <p:spPr bwMode="auto">
            <a:xfrm flipV="1">
              <a:off x="5832" y="5212"/>
              <a:ext cx="2166" cy="46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110"/>
            <p:cNvSpPr>
              <a:spLocks noChangeShapeType="1"/>
            </p:cNvSpPr>
            <p:nvPr/>
          </p:nvSpPr>
          <p:spPr bwMode="auto">
            <a:xfrm flipV="1">
              <a:off x="5815" y="5719"/>
              <a:ext cx="2176" cy="5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111"/>
            <p:cNvSpPr>
              <a:spLocks noChangeShapeType="1"/>
            </p:cNvSpPr>
            <p:nvPr/>
          </p:nvSpPr>
          <p:spPr bwMode="auto">
            <a:xfrm flipV="1">
              <a:off x="5829" y="6254"/>
              <a:ext cx="2155" cy="4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Text Box 112"/>
            <p:cNvSpPr txBox="1">
              <a:spLocks noChangeArrowheads="1"/>
            </p:cNvSpPr>
            <p:nvPr/>
          </p:nvSpPr>
          <p:spPr bwMode="auto">
            <a:xfrm>
              <a:off x="2828" y="7739"/>
              <a:ext cx="1883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9602" tIns="29801" rIns="59602" bIns="29801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spcAft>
                  <a:spcPts val="1000"/>
                </a:spcAft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" pitchFamily="34" charset="0"/>
                  <a:cs typeface="Cordia New" pitchFamily="34" charset="-34"/>
                </a:rPr>
                <a:t>Input nodes</a:t>
              </a:r>
              <a:endParaRPr lang="en-US" sz="2800" dirty="0">
                <a:cs typeface="Arial" pitchFamily="34" charset="0"/>
              </a:endParaRPr>
            </a:p>
          </p:txBody>
        </p:sp>
        <p:sp>
          <p:nvSpPr>
            <p:cNvPr id="84" name="Text Box 113"/>
            <p:cNvSpPr txBox="1">
              <a:spLocks noChangeArrowheads="1"/>
            </p:cNvSpPr>
            <p:nvPr/>
          </p:nvSpPr>
          <p:spPr bwMode="auto">
            <a:xfrm>
              <a:off x="5592" y="8146"/>
              <a:ext cx="2176" cy="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9602" tIns="29801" rIns="59602" bIns="29801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spcAft>
                  <a:spcPts val="1000"/>
                </a:spcAft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" pitchFamily="34" charset="0"/>
                  <a:cs typeface="Cordia New" pitchFamily="34" charset="-34"/>
                </a:rPr>
                <a:t>Hidden nodes</a:t>
              </a:r>
              <a:endParaRPr lang="en-US" sz="2800" dirty="0">
                <a:cs typeface="Arial" pitchFamily="34" charset="0"/>
              </a:endParaRPr>
            </a:p>
          </p:txBody>
        </p:sp>
        <p:sp>
          <p:nvSpPr>
            <p:cNvPr id="85" name="Text Box 114"/>
            <p:cNvSpPr txBox="1">
              <a:spLocks noChangeArrowheads="1"/>
            </p:cNvSpPr>
            <p:nvPr/>
          </p:nvSpPr>
          <p:spPr bwMode="auto">
            <a:xfrm>
              <a:off x="8538" y="7739"/>
              <a:ext cx="2116" cy="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9602" tIns="29801" rIns="59602" bIns="29801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spcAft>
                  <a:spcPts val="1000"/>
                </a:spcAft>
              </a:pPr>
              <a:r>
                <a:rPr kumimoji="0" lang="en-US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" pitchFamily="34" charset="0"/>
                  <a:cs typeface="Cordia New" pitchFamily="34" charset="-34"/>
                </a:rPr>
                <a:t>Output nodes</a:t>
              </a:r>
              <a:endParaRPr lang="en-US" sz="2800">
                <a:cs typeface="Arial" pitchFamily="34" charset="0"/>
              </a:endParaRPr>
            </a:p>
          </p:txBody>
        </p:sp>
        <p:sp>
          <p:nvSpPr>
            <p:cNvPr id="86" name="AutoShape 115"/>
            <p:cNvSpPr>
              <a:spLocks noChangeArrowheads="1"/>
            </p:cNvSpPr>
            <p:nvPr/>
          </p:nvSpPr>
          <p:spPr bwMode="auto">
            <a:xfrm>
              <a:off x="8939" y="4901"/>
              <a:ext cx="574" cy="2136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rgbClr val="3333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AutoShape 116"/>
            <p:cNvSpPr>
              <a:spLocks noChangeArrowheads="1"/>
            </p:cNvSpPr>
            <p:nvPr/>
          </p:nvSpPr>
          <p:spPr bwMode="auto">
            <a:xfrm>
              <a:off x="7824" y="4901"/>
              <a:ext cx="574" cy="2136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rgbClr val="3333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AutoShape 117"/>
            <p:cNvSpPr>
              <a:spLocks noChangeArrowheads="1"/>
            </p:cNvSpPr>
            <p:nvPr/>
          </p:nvSpPr>
          <p:spPr bwMode="auto">
            <a:xfrm>
              <a:off x="5403" y="4314"/>
              <a:ext cx="574" cy="3311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rgbClr val="3333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AutoShape 118"/>
            <p:cNvSpPr>
              <a:spLocks noChangeArrowheads="1"/>
            </p:cNvSpPr>
            <p:nvPr/>
          </p:nvSpPr>
          <p:spPr bwMode="auto">
            <a:xfrm>
              <a:off x="3745" y="4901"/>
              <a:ext cx="573" cy="2136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rgbClr val="3333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119"/>
            <p:cNvSpPr>
              <a:spLocks noChangeShapeType="1"/>
            </p:cNvSpPr>
            <p:nvPr/>
          </p:nvSpPr>
          <p:spPr bwMode="auto">
            <a:xfrm flipV="1">
              <a:off x="3745" y="7128"/>
              <a:ext cx="179" cy="54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120"/>
            <p:cNvSpPr>
              <a:spLocks noChangeShapeType="1"/>
            </p:cNvSpPr>
            <p:nvPr/>
          </p:nvSpPr>
          <p:spPr bwMode="auto">
            <a:xfrm flipH="1" flipV="1">
              <a:off x="5810" y="7778"/>
              <a:ext cx="400" cy="40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121"/>
            <p:cNvSpPr>
              <a:spLocks noChangeShapeType="1"/>
            </p:cNvSpPr>
            <p:nvPr/>
          </p:nvSpPr>
          <p:spPr bwMode="auto">
            <a:xfrm flipV="1">
              <a:off x="6210" y="7128"/>
              <a:ext cx="1798" cy="105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122"/>
            <p:cNvSpPr>
              <a:spLocks noChangeShapeType="1"/>
            </p:cNvSpPr>
            <p:nvPr/>
          </p:nvSpPr>
          <p:spPr bwMode="auto">
            <a:xfrm flipV="1">
              <a:off x="9346" y="7208"/>
              <a:ext cx="0" cy="46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123"/>
            <p:cNvSpPr>
              <a:spLocks noChangeShapeType="1"/>
            </p:cNvSpPr>
            <p:nvPr/>
          </p:nvSpPr>
          <p:spPr bwMode="auto">
            <a:xfrm flipV="1">
              <a:off x="4902" y="7037"/>
              <a:ext cx="83" cy="130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Text Box 124"/>
            <p:cNvSpPr txBox="1">
              <a:spLocks noChangeArrowheads="1"/>
            </p:cNvSpPr>
            <p:nvPr/>
          </p:nvSpPr>
          <p:spPr bwMode="auto">
            <a:xfrm>
              <a:off x="3988" y="8362"/>
              <a:ext cx="1428" cy="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9602" tIns="29801" rIns="59602" bIns="29801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spcAft>
                  <a:spcPts val="1000"/>
                </a:spcAft>
              </a:pPr>
              <a:r>
                <a:rPr kumimoji="0" lang="en-US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Arial" pitchFamily="34" charset="0"/>
                  <a:cs typeface="Cordia New" pitchFamily="34" charset="-34"/>
                </a:rPr>
                <a:t>Connections</a:t>
              </a:r>
              <a:endParaRPr lang="en-US" sz="2800" dirty="0">
                <a:cs typeface="Arial" pitchFamily="34" charset="0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1536975" y="6588060"/>
            <a:ext cx="218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w Cen MT"/>
                <a:cs typeface="Tw Cen MT"/>
              </a:rPr>
              <a:t>slide from G. Hinton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B47700F-9B72-1347-A172-B966FEA52AD8}"/>
                  </a:ext>
                </a:extLst>
              </p:cNvPr>
              <p:cNvSpPr/>
              <p:nvPr/>
            </p:nvSpPr>
            <p:spPr>
              <a:xfrm>
                <a:off x="7605024" y="5043870"/>
                <a:ext cx="1696747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B47700F-9B72-1347-A172-B966FEA52A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5024" y="5043870"/>
                <a:ext cx="1696747" cy="391582"/>
              </a:xfrm>
              <a:prstGeom prst="rect">
                <a:avLst/>
              </a:prstGeom>
              <a:blipFill>
                <a:blip r:embed="rId2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34CF99FA-1D78-9C4F-A521-C474927AE033}"/>
                  </a:ext>
                </a:extLst>
              </p:cNvPr>
              <p:cNvSpPr/>
              <p:nvPr/>
            </p:nvSpPr>
            <p:spPr>
              <a:xfrm>
                <a:off x="5120932" y="5396063"/>
                <a:ext cx="1925720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800" dirty="0"/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34CF99FA-1D78-9C4F-A521-C474927AE0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932" y="5396063"/>
                <a:ext cx="1925720" cy="391582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TextBox 98">
            <a:extLst>
              <a:ext uri="{FF2B5EF4-FFF2-40B4-BE49-F238E27FC236}">
                <a16:creationId xmlns:a16="http://schemas.microsoft.com/office/drawing/2014/main" id="{9BD7FFA3-715C-2A4F-A355-D0082CCC5A50}"/>
              </a:ext>
            </a:extLst>
          </p:cNvPr>
          <p:cNvSpPr txBox="1"/>
          <p:nvPr/>
        </p:nvSpPr>
        <p:spPr>
          <a:xfrm>
            <a:off x="3550996" y="192416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EEADC0F-15DB-9B4E-A2DA-DA4CDD557DF1}"/>
                  </a:ext>
                </a:extLst>
              </p:cNvPr>
              <p:cNvSpPr txBox="1"/>
              <p:nvPr/>
            </p:nvSpPr>
            <p:spPr>
              <a:xfrm>
                <a:off x="4095114" y="5524290"/>
                <a:ext cx="282705" cy="2659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AEEADC0F-15DB-9B4E-A2DA-DA4CDD557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114" y="5524290"/>
                <a:ext cx="282705" cy="265970"/>
              </a:xfrm>
              <a:prstGeom prst="rect">
                <a:avLst/>
              </a:prstGeom>
              <a:blipFill>
                <a:blip r:embed="rId4"/>
                <a:stretch>
                  <a:fillRect l="-4167" b="-181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TextBox 101">
            <a:extLst>
              <a:ext uri="{FF2B5EF4-FFF2-40B4-BE49-F238E27FC236}">
                <a16:creationId xmlns:a16="http://schemas.microsoft.com/office/drawing/2014/main" id="{F859AEF0-B7E3-1944-8C6B-CAE594866B08}"/>
              </a:ext>
            </a:extLst>
          </p:cNvPr>
          <p:cNvSpPr txBox="1"/>
          <p:nvPr/>
        </p:nvSpPr>
        <p:spPr>
          <a:xfrm>
            <a:off x="8198740" y="1907468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59C6F82-8080-5546-8F3F-BFA70D48B076}"/>
              </a:ext>
            </a:extLst>
          </p:cNvPr>
          <p:cNvSpPr txBox="1"/>
          <p:nvPr/>
        </p:nvSpPr>
        <p:spPr>
          <a:xfrm>
            <a:off x="7192232" y="1954734"/>
            <a:ext cx="373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it-IT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E2A07AB-CE74-EA4A-811A-26D919F63445}"/>
              </a:ext>
            </a:extLst>
          </p:cNvPr>
          <p:cNvSpPr txBox="1"/>
          <p:nvPr/>
        </p:nvSpPr>
        <p:spPr>
          <a:xfrm>
            <a:off x="4989968" y="1437154"/>
            <a:ext cx="373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it-IT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38484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B551-659C-B24A-A461-42A4A41B9EF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41020" y="0"/>
            <a:ext cx="10363200" cy="74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normAutofit/>
          </a:bodyPr>
          <a:lstStyle/>
          <a:p>
            <a:r>
              <a:rPr lang="en-IT" dirty="0"/>
              <a:t>Matrix Notation for a 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1ACB9-2CCC-574D-9B41-E3023D843344}"/>
              </a:ext>
            </a:extLst>
          </p:cNvPr>
          <p:cNvSpPr>
            <a:spLocks noGrp="1"/>
          </p:cNvSpPr>
          <p:nvPr>
            <p:ph type="body" sz="half" idx="1"/>
          </p:nvPr>
        </p:nvSpPr>
        <p:spPr bwMode="auto">
          <a:xfrm>
            <a:off x="1641020" y="1470347"/>
            <a:ext cx="508000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IT" i="1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en-IT" dirty="0">
                <a:latin typeface="Cambria Math" panose="02040503050406030204" pitchFamily="18" charset="0"/>
                <a:ea typeface="Cambria Math" panose="02040503050406030204" pitchFamily="18" charset="0"/>
              </a:rPr>
              <a:t> = </a:t>
            </a:r>
            <a:r>
              <a:rPr lang="en-IT" i="1" dirty="0">
                <a:latin typeface="Cambria Math" panose="02040503050406030204" pitchFamily="18" charset="0"/>
                <a:ea typeface="Cambria Math" panose="02040503050406030204" pitchFamily="18" charset="0"/>
              </a:rPr>
              <a:t>Wx</a:t>
            </a:r>
            <a:r>
              <a:rPr lang="en-IT" dirty="0">
                <a:latin typeface="Cambria Math" panose="02040503050406030204" pitchFamily="18" charset="0"/>
                <a:ea typeface="Cambria Math" panose="02040503050406030204" pitchFamily="18" charset="0"/>
              </a:rPr>
              <a:t> + </a:t>
            </a:r>
            <a:r>
              <a:rPr lang="en-IT" i="1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</a:p>
          <a:p>
            <a:pPr marL="0" indent="0">
              <a:buNone/>
            </a:pPr>
            <a:r>
              <a:rPr lang="en-IT" i="1" dirty="0">
                <a:latin typeface="Cambria Math" panose="02040503050406030204" pitchFamily="18" charset="0"/>
                <a:ea typeface="Cambria Math" panose="02040503050406030204" pitchFamily="18" charset="0"/>
              </a:rPr>
              <a:t>a =f</a:t>
            </a:r>
            <a:r>
              <a:rPr lang="en-IT" dirty="0">
                <a:latin typeface="Cambria Math" panose="02040503050406030204" pitchFamily="18" charset="0"/>
                <a:ea typeface="Cambria Math" panose="02040503050406030204" pitchFamily="18" charset="0"/>
              </a:rPr>
              <a:t>(</a:t>
            </a:r>
            <a:r>
              <a:rPr lang="en-IT" i="1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r>
              <a:rPr lang="en-IT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</p:txBody>
      </p:sp>
      <p:pic>
        <p:nvPicPr>
          <p:cNvPr id="8193" name="Picture 1" descr="page21image1115230512">
            <a:extLst>
              <a:ext uri="{FF2B5EF4-FFF2-40B4-BE49-F238E27FC236}">
                <a16:creationId xmlns:a16="http://schemas.microsoft.com/office/drawing/2014/main" id="{2F460625-0FD7-FA4F-9641-8F36547B5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5554" y="1470347"/>
            <a:ext cx="3417331" cy="48355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7F6CAA-587E-C542-B00A-B057F43471DD}"/>
              </a:ext>
            </a:extLst>
          </p:cNvPr>
          <p:cNvSpPr txBox="1"/>
          <p:nvPr/>
        </p:nvSpPr>
        <p:spPr>
          <a:xfrm>
            <a:off x="9264352" y="1131793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i="1" dirty="0"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  <a:r>
              <a:rPr lang="en-IT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1,2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EE772-3E99-B942-B348-D15614740F67}"/>
              </a:ext>
            </a:extLst>
          </p:cNvPr>
          <p:cNvSpPr txBox="1"/>
          <p:nvPr/>
        </p:nvSpPr>
        <p:spPr>
          <a:xfrm>
            <a:off x="9422470" y="572620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i="1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  <a:r>
              <a:rPr lang="en-IT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70253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676399" y="1201510"/>
            <a:ext cx="4491609" cy="5146270"/>
          </a:xfrm>
        </p:spPr>
        <p:txBody>
          <a:bodyPr>
            <a:normAutofit/>
          </a:bodyPr>
          <a:lstStyle/>
          <a:p>
            <a:r>
              <a:rPr lang="en-US" dirty="0"/>
              <a:t>For each neuron, sum the inputs multiplied by their weights, and add the bias</a:t>
            </a:r>
          </a:p>
          <a:p>
            <a:r>
              <a:rPr lang="en-US" dirty="0"/>
              <a:t>The result is passed through an </a:t>
            </a:r>
            <a:r>
              <a:rPr lang="en-US" dirty="0">
                <a:solidFill>
                  <a:srgbClr val="C00000"/>
                </a:solidFill>
              </a:rPr>
              <a:t>activation function</a:t>
            </a:r>
            <a:r>
              <a:rPr lang="en-US" dirty="0"/>
              <a:t>, whose output feeds the next layer</a:t>
            </a:r>
          </a:p>
          <a:p>
            <a:r>
              <a:rPr lang="en-US" dirty="0"/>
              <a:t>Non-linearity needed to learn </a:t>
            </a:r>
            <a:r>
              <a:rPr lang="en-US" dirty="0">
                <a:solidFill>
                  <a:srgbClr val="C00000"/>
                </a:solidFill>
              </a:rPr>
              <a:t>non-linear functions</a:t>
            </a:r>
          </a:p>
          <a:p>
            <a:r>
              <a:rPr lang="en-US" dirty="0"/>
              <a:t>Typical functions:</a:t>
            </a:r>
          </a:p>
          <a:p>
            <a:pPr lvl="1"/>
            <a:r>
              <a:rPr lang="en-US" dirty="0"/>
              <a:t>sigmoid function (as in logistic regression)</a:t>
            </a:r>
          </a:p>
          <a:p>
            <a:pPr lvl="1"/>
            <a:r>
              <a:rPr lang="en-US" dirty="0"/>
              <a:t>Hyperbolic tangent</a:t>
            </a:r>
          </a:p>
        </p:txBody>
      </p:sp>
      <p:pic>
        <p:nvPicPr>
          <p:cNvPr id="4" name="Content Placeholder 3" descr="ActivationFunctions.jpg">
            <a:extLst>
              <a:ext uri="{FF2B5EF4-FFF2-40B4-BE49-F238E27FC236}">
                <a16:creationId xmlns:a16="http://schemas.microsoft.com/office/drawing/2014/main" id="{826C211C-6C08-D843-B0C4-15317D5ACF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312024" y="2144370"/>
            <a:ext cx="5743026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08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AF0AF-642C-DD46-BA2B-54FDB61B6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Need for non linearities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30F76-5FE9-B449-9718-306BB78055E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76399" y="1201510"/>
            <a:ext cx="5715745" cy="5146270"/>
          </a:xfrm>
        </p:spPr>
        <p:txBody>
          <a:bodyPr/>
          <a:lstStyle/>
          <a:p>
            <a:r>
              <a:rPr lang="en-GB" dirty="0">
                <a:effectLst/>
              </a:rPr>
              <a:t>Without non-linearities, deep neural networks can’t do anything more than a linear transform </a:t>
            </a:r>
          </a:p>
          <a:p>
            <a:r>
              <a:rPr lang="en-GB" dirty="0">
                <a:effectLst/>
              </a:rPr>
              <a:t>Extra layers could just be compiled down into a single linear transform:</a:t>
            </a:r>
          </a:p>
          <a:p>
            <a:pPr marL="0" indent="0" algn="ctr">
              <a:buNone/>
            </a:pPr>
            <a:r>
              <a:rPr lang="en-GB" i="1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  <a:r>
              <a:rPr lang="en-GB" baseline="-2500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GB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GB" i="1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  <a:r>
              <a:rPr lang="en-GB" baseline="-25000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GB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GB" i="1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GB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 = </a:t>
            </a:r>
            <a:r>
              <a:rPr lang="en-GB" i="1" dirty="0" err="1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Wx</a:t>
            </a:r>
            <a:r>
              <a:rPr lang="en-GB" dirty="0">
                <a:effectLst/>
              </a:rPr>
              <a:t> </a:t>
            </a:r>
          </a:p>
          <a:p>
            <a:pPr fontAlgn="auto"/>
            <a:r>
              <a:rPr lang="en-GB" dirty="0">
                <a:effectLst/>
              </a:rPr>
              <a:t>With more layers, they can approximate more complex functions</a:t>
            </a:r>
          </a:p>
          <a:p>
            <a:pPr fontAlgn="auto"/>
            <a:r>
              <a:rPr lang="en-GB" dirty="0">
                <a:effectLst/>
                <a:hlinkClick r:id="rId2"/>
              </a:rPr>
              <a:t>Universal Approximation Theorem</a:t>
            </a:r>
            <a:r>
              <a:rPr lang="en-GB" dirty="0">
                <a:effectLst/>
              </a:rPr>
              <a:t>: A 2-layer network can approximate any continuous function</a:t>
            </a:r>
          </a:p>
          <a:p>
            <a:pPr fontAlgn="auto"/>
            <a:r>
              <a:rPr lang="en-GB" dirty="0">
                <a:effectLst/>
              </a:rPr>
              <a:t>The </a:t>
            </a:r>
            <a:r>
              <a:rPr lang="en-GB" b="1" dirty="0">
                <a:solidFill>
                  <a:srgbClr val="C00000"/>
                </a:solidFill>
                <a:effectLst/>
              </a:rPr>
              <a:t>width</a:t>
            </a:r>
            <a:r>
              <a:rPr lang="en-GB" dirty="0">
                <a:effectLst/>
              </a:rPr>
              <a:t> of such networks has to be </a:t>
            </a:r>
            <a:r>
              <a:rPr lang="en-GB" b="1" dirty="0">
                <a:solidFill>
                  <a:srgbClr val="C00000"/>
                </a:solidFill>
                <a:effectLst/>
              </a:rPr>
              <a:t>exponentially large</a:t>
            </a:r>
          </a:p>
          <a:p>
            <a:endParaRPr lang="en-IT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8A92AEE-9B6B-ED48-AE92-7CEE109DF4E0}"/>
              </a:ext>
            </a:extLst>
          </p:cNvPr>
          <p:cNvGrpSpPr/>
          <p:nvPr/>
        </p:nvGrpSpPr>
        <p:grpSpPr>
          <a:xfrm>
            <a:off x="7536160" y="3909268"/>
            <a:ext cx="4032127" cy="2400052"/>
            <a:chOff x="2443164" y="1987550"/>
            <a:chExt cx="7900987" cy="4273550"/>
          </a:xfrm>
        </p:grpSpPr>
        <p:sp>
          <p:nvSpPr>
            <p:cNvPr id="4" name="Freeform 68">
              <a:extLst>
                <a:ext uri="{FF2B5EF4-FFF2-40B4-BE49-F238E27FC236}">
                  <a16:creationId xmlns:a16="http://schemas.microsoft.com/office/drawing/2014/main" id="{4C568096-4364-D04B-9B00-C7A784421D36}"/>
                </a:ext>
              </a:extLst>
            </p:cNvPr>
            <p:cNvSpPr/>
            <p:nvPr/>
          </p:nvSpPr>
          <p:spPr bwMode="auto">
            <a:xfrm>
              <a:off x="4200526" y="2205038"/>
              <a:ext cx="1757363" cy="3917950"/>
            </a:xfrm>
            <a:custGeom>
              <a:avLst/>
              <a:gdLst>
                <a:gd name="T0" fmla="*/ 0 w 1107"/>
                <a:gd name="T1" fmla="*/ 0 h 2468"/>
                <a:gd name="T2" fmla="*/ 2147483647 w 1107"/>
                <a:gd name="T3" fmla="*/ 2147483647 h 2468"/>
                <a:gd name="T4" fmla="*/ 2147483647 w 1107"/>
                <a:gd name="T5" fmla="*/ 2147483647 h 2468"/>
                <a:gd name="T6" fmla="*/ 0 60000 65536"/>
                <a:gd name="T7" fmla="*/ 0 60000 65536"/>
                <a:gd name="T8" fmla="*/ 0 60000 65536"/>
                <a:gd name="T9" fmla="*/ 0 w 1107"/>
                <a:gd name="T10" fmla="*/ 0 h 2468"/>
                <a:gd name="T11" fmla="*/ 1107 w 1107"/>
                <a:gd name="T12" fmla="*/ 2468 h 24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7" h="2468" extrusionOk="0">
                  <a:moveTo>
                    <a:pt x="0" y="0"/>
                  </a:moveTo>
                  <a:cubicBezTo>
                    <a:pt x="495" y="159"/>
                    <a:pt x="991" y="319"/>
                    <a:pt x="1049" y="730"/>
                  </a:cubicBezTo>
                  <a:cubicBezTo>
                    <a:pt x="1107" y="1141"/>
                    <a:pt x="466" y="2178"/>
                    <a:pt x="350" y="2468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" name="Group 69">
              <a:extLst>
                <a:ext uri="{FF2B5EF4-FFF2-40B4-BE49-F238E27FC236}">
                  <a16:creationId xmlns:a16="http://schemas.microsoft.com/office/drawing/2014/main" id="{98F9C84E-308C-E84F-8AC6-CE92BCB7248F}"/>
                </a:ext>
              </a:extLst>
            </p:cNvPr>
            <p:cNvGrpSpPr/>
            <p:nvPr/>
          </p:nvGrpSpPr>
          <p:grpSpPr bwMode="auto">
            <a:xfrm>
              <a:off x="3157538" y="3157539"/>
              <a:ext cx="5967412" cy="1431925"/>
              <a:chOff x="649" y="1989"/>
              <a:chExt cx="3759" cy="902"/>
            </a:xfrm>
          </p:grpSpPr>
          <p:sp>
            <p:nvSpPr>
              <p:cNvPr id="6" name="Oval 70">
                <a:extLst>
                  <a:ext uri="{FF2B5EF4-FFF2-40B4-BE49-F238E27FC236}">
                    <a16:creationId xmlns:a16="http://schemas.microsoft.com/office/drawing/2014/main" id="{5BE7BE26-01AB-6347-8344-5F22902E1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" y="2305"/>
                <a:ext cx="607" cy="58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7" name="Oval 71">
                <a:extLst>
                  <a:ext uri="{FF2B5EF4-FFF2-40B4-BE49-F238E27FC236}">
                    <a16:creationId xmlns:a16="http://schemas.microsoft.com/office/drawing/2014/main" id="{2B20EA7C-3B23-E141-8C9F-7373A23F2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8" y="1989"/>
                <a:ext cx="710" cy="71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</p:grp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5E3D08B5-B327-754E-BB80-E0C4C953E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6489" y="313531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9" name="AutoShape 4">
              <a:extLst>
                <a:ext uri="{FF2B5EF4-FFF2-40B4-BE49-F238E27FC236}">
                  <a16:creationId xmlns:a16="http://schemas.microsoft.com/office/drawing/2014/main" id="{F3F208B4-72F7-C942-B2FA-01E291340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489" y="27971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0" name="AutoShape 5">
              <a:extLst>
                <a:ext uri="{FF2B5EF4-FFF2-40B4-BE49-F238E27FC236}">
                  <a16:creationId xmlns:a16="http://schemas.microsoft.com/office/drawing/2014/main" id="{3F33ADE5-FF42-3747-8DBA-C7C4CD21A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164" y="28352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1" name="AutoShape 6">
              <a:extLst>
                <a:ext uri="{FF2B5EF4-FFF2-40B4-BE49-F238E27FC236}">
                  <a16:creationId xmlns:a16="http://schemas.microsoft.com/office/drawing/2014/main" id="{44A9391E-3544-F542-86B8-76F9E8DE9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7364" y="46561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2523527C-2C80-194F-8A27-7234083BE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639" y="356552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3" name="AutoShape 8">
              <a:extLst>
                <a:ext uri="{FF2B5EF4-FFF2-40B4-BE49-F238E27FC236}">
                  <a16:creationId xmlns:a16="http://schemas.microsoft.com/office/drawing/2014/main" id="{6951A000-A0FA-464D-8C0A-6D5657505D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9964" y="33194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4" name="AutoShape 9">
              <a:extLst>
                <a:ext uri="{FF2B5EF4-FFF2-40B4-BE49-F238E27FC236}">
                  <a16:creationId xmlns:a16="http://schemas.microsoft.com/office/drawing/2014/main" id="{9E5857A6-D9F5-8C47-9920-72A333C08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5050" y="51562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5" name="AutoShape 10">
              <a:extLst>
                <a:ext uri="{FF2B5EF4-FFF2-40B4-BE49-F238E27FC236}">
                  <a16:creationId xmlns:a16="http://schemas.microsoft.com/office/drawing/2014/main" id="{EDB137BB-720C-3146-93B2-26FF77F41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3675" y="272573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6" name="AutoShape 11">
              <a:extLst>
                <a:ext uri="{FF2B5EF4-FFF2-40B4-BE49-F238E27FC236}">
                  <a16:creationId xmlns:a16="http://schemas.microsoft.com/office/drawing/2014/main" id="{2AF55F8A-7F4D-F546-B187-F627E3AA1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0550" y="33337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7" name="AutoShape 12">
              <a:extLst>
                <a:ext uri="{FF2B5EF4-FFF2-40B4-BE49-F238E27FC236}">
                  <a16:creationId xmlns:a16="http://schemas.microsoft.com/office/drawing/2014/main" id="{A13E2649-AB1F-774B-971E-21B6F4670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4450" y="4081463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8" name="AutoShape 13">
              <a:extLst>
                <a:ext uri="{FF2B5EF4-FFF2-40B4-BE49-F238E27FC236}">
                  <a16:creationId xmlns:a16="http://schemas.microsoft.com/office/drawing/2014/main" id="{39AF083A-4CA9-B441-870F-D4C746FAE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500" y="390683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9" name="AutoShape 14">
              <a:extLst>
                <a:ext uri="{FF2B5EF4-FFF2-40B4-BE49-F238E27FC236}">
                  <a16:creationId xmlns:a16="http://schemas.microsoft.com/office/drawing/2014/main" id="{4B106735-0B17-4645-876F-F2635FEB1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52514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0" name="AutoShape 15">
              <a:extLst>
                <a:ext uri="{FF2B5EF4-FFF2-40B4-BE49-F238E27FC236}">
                  <a16:creationId xmlns:a16="http://schemas.microsoft.com/office/drawing/2014/main" id="{562E5F5C-8F72-7D44-B74D-AF2AC85C5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7564" y="421322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1" name="AutoShape 16">
              <a:extLst>
                <a:ext uri="{FF2B5EF4-FFF2-40B4-BE49-F238E27FC236}">
                  <a16:creationId xmlns:a16="http://schemas.microsoft.com/office/drawing/2014/main" id="{D3B2EEF6-4F2E-7F46-9EA6-82AAF2DC3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2425" y="3433763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2" name="AutoShape 17">
              <a:extLst>
                <a:ext uri="{FF2B5EF4-FFF2-40B4-BE49-F238E27FC236}">
                  <a16:creationId xmlns:a16="http://schemas.microsoft.com/office/drawing/2014/main" id="{1CF34E17-7F11-A74D-812F-8E6777364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2189" y="48434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3" name="AutoShape 18">
              <a:extLst>
                <a:ext uri="{FF2B5EF4-FFF2-40B4-BE49-F238E27FC236}">
                  <a16:creationId xmlns:a16="http://schemas.microsoft.com/office/drawing/2014/main" id="{4BEA4C95-B05A-8D45-9F2D-1210E095F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6675" y="470217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4" name="AutoShape 19">
              <a:extLst>
                <a:ext uri="{FF2B5EF4-FFF2-40B4-BE49-F238E27FC236}">
                  <a16:creationId xmlns:a16="http://schemas.microsoft.com/office/drawing/2014/main" id="{4E4527AE-0038-5C4D-8BDE-15FEF3063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800" y="407193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5" name="AutoShape 20">
              <a:extLst>
                <a:ext uri="{FF2B5EF4-FFF2-40B4-BE49-F238E27FC236}">
                  <a16:creationId xmlns:a16="http://schemas.microsoft.com/office/drawing/2014/main" id="{BB922C0E-D432-FC4B-94F2-C1080BD22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231298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6" name="AutoShape 21">
              <a:extLst>
                <a:ext uri="{FF2B5EF4-FFF2-40B4-BE49-F238E27FC236}">
                  <a16:creationId xmlns:a16="http://schemas.microsoft.com/office/drawing/2014/main" id="{F4C2E68B-CC6D-5E40-8967-DD304BA2F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6414" y="36401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7" name="AutoShape 22">
              <a:extLst>
                <a:ext uri="{FF2B5EF4-FFF2-40B4-BE49-F238E27FC236}">
                  <a16:creationId xmlns:a16="http://schemas.microsoft.com/office/drawing/2014/main" id="{E060F015-D509-9A4F-B582-726DFDDC9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164" y="60642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8" name="AutoShape 23">
              <a:extLst>
                <a:ext uri="{FF2B5EF4-FFF2-40B4-BE49-F238E27FC236}">
                  <a16:creationId xmlns:a16="http://schemas.microsoft.com/office/drawing/2014/main" id="{05228263-E77A-A54E-97C9-99DC516AF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7789" y="26828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9" name="AutoShape 24">
              <a:extLst>
                <a:ext uri="{FF2B5EF4-FFF2-40B4-BE49-F238E27FC236}">
                  <a16:creationId xmlns:a16="http://schemas.microsoft.com/office/drawing/2014/main" id="{C8E1441D-54D2-194D-A253-BAEB91150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1764" y="22145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0" name="AutoShape 25">
              <a:extLst>
                <a:ext uri="{FF2B5EF4-FFF2-40B4-BE49-F238E27FC236}">
                  <a16:creationId xmlns:a16="http://schemas.microsoft.com/office/drawing/2014/main" id="{5D45414E-2CD7-F048-BFD3-224D9A424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6900" y="22860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2057A0F0-7ED4-3943-8BBE-B4F49C2CD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75" y="372903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2" name="AutoShape 27">
              <a:extLst>
                <a:ext uri="{FF2B5EF4-FFF2-40B4-BE49-F238E27FC236}">
                  <a16:creationId xmlns:a16="http://schemas.microsoft.com/office/drawing/2014/main" id="{6397793C-5B26-2A4D-979A-36F00921C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308133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3" name="AutoShape 28">
              <a:extLst>
                <a:ext uri="{FF2B5EF4-FFF2-40B4-BE49-F238E27FC236}">
                  <a16:creationId xmlns:a16="http://schemas.microsoft.com/office/drawing/2014/main" id="{3E3F02C9-41E9-1D4E-826F-D8DF1D158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8214" y="259080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4" name="AutoShape 29">
              <a:extLst>
                <a:ext uri="{FF2B5EF4-FFF2-40B4-BE49-F238E27FC236}">
                  <a16:creationId xmlns:a16="http://schemas.microsoft.com/office/drawing/2014/main" id="{5A66D8B8-53AE-9142-89F9-34B37F1E9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7500" y="3675063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5" name="AutoShape 30">
              <a:extLst>
                <a:ext uri="{FF2B5EF4-FFF2-40B4-BE49-F238E27FC236}">
                  <a16:creationId xmlns:a16="http://schemas.microsoft.com/office/drawing/2014/main" id="{8B4A838B-84B9-DF45-97F2-3E06DF9AD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2814" y="35639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6" name="AutoShape 31">
              <a:extLst>
                <a:ext uri="{FF2B5EF4-FFF2-40B4-BE49-F238E27FC236}">
                  <a16:creationId xmlns:a16="http://schemas.microsoft.com/office/drawing/2014/main" id="{9B37AD30-7AB9-2541-8582-E965C4F43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1725" y="19875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7" name="AutoShape 32">
              <a:extLst>
                <a:ext uri="{FF2B5EF4-FFF2-40B4-BE49-F238E27FC236}">
                  <a16:creationId xmlns:a16="http://schemas.microsoft.com/office/drawing/2014/main" id="{295ADC8D-46FE-BE47-AA03-D76C1A8AE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0689" y="31416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8" name="AutoShape 33">
              <a:extLst>
                <a:ext uri="{FF2B5EF4-FFF2-40B4-BE49-F238E27FC236}">
                  <a16:creationId xmlns:a16="http://schemas.microsoft.com/office/drawing/2014/main" id="{CB6F5792-2958-B649-97C1-823CBB26D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1875" y="306387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9" name="AutoShape 34">
              <a:extLst>
                <a:ext uri="{FF2B5EF4-FFF2-40B4-BE49-F238E27FC236}">
                  <a16:creationId xmlns:a16="http://schemas.microsoft.com/office/drawing/2014/main" id="{B500428B-DED4-1146-9A90-D6AA80281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4789" y="41465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0" name="AutoShape 35">
              <a:extLst>
                <a:ext uri="{FF2B5EF4-FFF2-40B4-BE49-F238E27FC236}">
                  <a16:creationId xmlns:a16="http://schemas.microsoft.com/office/drawing/2014/main" id="{26E0719C-0006-0743-A408-C06180320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2625" y="4005263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1" name="AutoShape 36">
              <a:extLst>
                <a:ext uri="{FF2B5EF4-FFF2-40B4-BE49-F238E27FC236}">
                  <a16:creationId xmlns:a16="http://schemas.microsoft.com/office/drawing/2014/main" id="{4618C1F7-40A8-BA49-92B4-959F6C347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56739" y="34226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2" name="AutoShape 37">
              <a:extLst>
                <a:ext uri="{FF2B5EF4-FFF2-40B4-BE49-F238E27FC236}">
                  <a16:creationId xmlns:a16="http://schemas.microsoft.com/office/drawing/2014/main" id="{54F915B0-CBC3-CA46-A961-074E7E9175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225" y="301942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3" name="AutoShape 38">
              <a:extLst>
                <a:ext uri="{FF2B5EF4-FFF2-40B4-BE49-F238E27FC236}">
                  <a16:creationId xmlns:a16="http://schemas.microsoft.com/office/drawing/2014/main" id="{895C1919-47C6-0942-89DD-2FB2C3685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5114" y="27971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4" name="AutoShape 39">
              <a:extLst>
                <a:ext uri="{FF2B5EF4-FFF2-40B4-BE49-F238E27FC236}">
                  <a16:creationId xmlns:a16="http://schemas.microsoft.com/office/drawing/2014/main" id="{F91AF3FF-343D-1B46-A334-E3E49D10D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550" y="41910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5" name="AutoShape 40">
              <a:extLst>
                <a:ext uri="{FF2B5EF4-FFF2-40B4-BE49-F238E27FC236}">
                  <a16:creationId xmlns:a16="http://schemas.microsoft.com/office/drawing/2014/main" id="{4AD9C01A-8882-1641-A584-C9FF954AA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9739" y="23193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6" name="AutoShape 41">
              <a:extLst>
                <a:ext uri="{FF2B5EF4-FFF2-40B4-BE49-F238E27FC236}">
                  <a16:creationId xmlns:a16="http://schemas.microsoft.com/office/drawing/2014/main" id="{C2DE8264-4DEB-074C-996B-D5C50993E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7889" y="26336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7" name="AutoShape 42">
              <a:extLst>
                <a:ext uri="{FF2B5EF4-FFF2-40B4-BE49-F238E27FC236}">
                  <a16:creationId xmlns:a16="http://schemas.microsoft.com/office/drawing/2014/main" id="{A3E91AF5-EBF7-E44D-9362-B7686EF07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0625" y="454977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8" name="AutoShape 43">
              <a:extLst>
                <a:ext uri="{FF2B5EF4-FFF2-40B4-BE49-F238E27FC236}">
                  <a16:creationId xmlns:a16="http://schemas.microsoft.com/office/drawing/2014/main" id="{CC0DC2F4-509F-C942-A572-562CA8849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1525" y="50609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9" name="AutoShape 44">
              <a:extLst>
                <a:ext uri="{FF2B5EF4-FFF2-40B4-BE49-F238E27FC236}">
                  <a16:creationId xmlns:a16="http://schemas.microsoft.com/office/drawing/2014/main" id="{411261F9-BFC4-0A43-B279-A5F77C7E8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4" y="547528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0" name="AutoShape 45">
              <a:extLst>
                <a:ext uri="{FF2B5EF4-FFF2-40B4-BE49-F238E27FC236}">
                  <a16:creationId xmlns:a16="http://schemas.microsoft.com/office/drawing/2014/main" id="{7EC1D803-2DA9-6B44-B4F0-9EB8E69D7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1464" y="23066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1" name="AutoShape 46">
              <a:extLst>
                <a:ext uri="{FF2B5EF4-FFF2-40B4-BE49-F238E27FC236}">
                  <a16:creationId xmlns:a16="http://schemas.microsoft.com/office/drawing/2014/main" id="{EBC6E620-0733-954F-8739-5E9246D92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600" y="387508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2" name="AutoShape 47">
              <a:extLst>
                <a:ext uri="{FF2B5EF4-FFF2-40B4-BE49-F238E27FC236}">
                  <a16:creationId xmlns:a16="http://schemas.microsoft.com/office/drawing/2014/main" id="{3FD87B76-E4F9-4141-90F4-829E32329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9939" y="39401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3" name="AutoShape 48">
              <a:extLst>
                <a:ext uri="{FF2B5EF4-FFF2-40B4-BE49-F238E27FC236}">
                  <a16:creationId xmlns:a16="http://schemas.microsoft.com/office/drawing/2014/main" id="{89CCA72F-68E4-8340-A8EF-6CD1B7256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8050" y="458628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4" name="AutoShape 49">
              <a:extLst>
                <a:ext uri="{FF2B5EF4-FFF2-40B4-BE49-F238E27FC236}">
                  <a16:creationId xmlns:a16="http://schemas.microsoft.com/office/drawing/2014/main" id="{1DFF6DA1-45CE-9449-9896-E50468F3D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3239" y="47831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5" name="AutoShape 50">
              <a:extLst>
                <a:ext uri="{FF2B5EF4-FFF2-40B4-BE49-F238E27FC236}">
                  <a16:creationId xmlns:a16="http://schemas.microsoft.com/office/drawing/2014/main" id="{F26C258E-2147-9042-815F-1B9000583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7464" y="44894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6" name="AutoShape 51">
              <a:extLst>
                <a:ext uri="{FF2B5EF4-FFF2-40B4-BE49-F238E27FC236}">
                  <a16:creationId xmlns:a16="http://schemas.microsoft.com/office/drawing/2014/main" id="{CA253A6F-2BC4-FE48-97BC-1D44F115C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4050" y="40640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7" name="AutoShape 52">
              <a:extLst>
                <a:ext uri="{FF2B5EF4-FFF2-40B4-BE49-F238E27FC236}">
                  <a16:creationId xmlns:a16="http://schemas.microsoft.com/office/drawing/2014/main" id="{CCA0C76D-76C8-F840-B78F-95EE5C8E7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74225" y="292258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8" name="AutoShape 53">
              <a:extLst>
                <a:ext uri="{FF2B5EF4-FFF2-40B4-BE49-F238E27FC236}">
                  <a16:creationId xmlns:a16="http://schemas.microsoft.com/office/drawing/2014/main" id="{6CC93574-B00C-4A42-AA53-E706CE706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4764" y="39179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9" name="AutoShape 54">
              <a:extLst>
                <a:ext uri="{FF2B5EF4-FFF2-40B4-BE49-F238E27FC236}">
                  <a16:creationId xmlns:a16="http://schemas.microsoft.com/office/drawing/2014/main" id="{9548C680-3B07-3449-8CF8-D1D7A0B4F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114" y="424338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0" name="AutoShape 55">
              <a:extLst>
                <a:ext uri="{FF2B5EF4-FFF2-40B4-BE49-F238E27FC236}">
                  <a16:creationId xmlns:a16="http://schemas.microsoft.com/office/drawing/2014/main" id="{24624E28-DAD1-A74B-951A-23530256D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8589" y="23669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1" name="AutoShape 56">
              <a:extLst>
                <a:ext uri="{FF2B5EF4-FFF2-40B4-BE49-F238E27FC236}">
                  <a16:creationId xmlns:a16="http://schemas.microsoft.com/office/drawing/2014/main" id="{FED94F8C-CD5C-C140-8E18-616AC41DA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1639" y="479901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2" name="AutoShape 57">
              <a:extLst>
                <a:ext uri="{FF2B5EF4-FFF2-40B4-BE49-F238E27FC236}">
                  <a16:creationId xmlns:a16="http://schemas.microsoft.com/office/drawing/2014/main" id="{5E3252BF-08B3-3B4F-9A8F-4588B5CDF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9014" y="51260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3" name="AutoShape 58">
              <a:extLst>
                <a:ext uri="{FF2B5EF4-FFF2-40B4-BE49-F238E27FC236}">
                  <a16:creationId xmlns:a16="http://schemas.microsoft.com/office/drawing/2014/main" id="{5F28F4B7-0477-BC47-AAD7-594321391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7714" y="519112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4" name="AutoShape 59">
              <a:extLst>
                <a:ext uri="{FF2B5EF4-FFF2-40B4-BE49-F238E27FC236}">
                  <a16:creationId xmlns:a16="http://schemas.microsoft.com/office/drawing/2014/main" id="{EBD99410-537D-634F-8D29-2E31FB821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1050" y="34290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5" name="AutoShape 60">
              <a:extLst>
                <a:ext uri="{FF2B5EF4-FFF2-40B4-BE49-F238E27FC236}">
                  <a16:creationId xmlns:a16="http://schemas.microsoft.com/office/drawing/2014/main" id="{3B0EDADC-EB0B-6648-B025-B0AA3EA82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2799" y="390207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6" name="AutoShape 61">
              <a:extLst>
                <a:ext uri="{FF2B5EF4-FFF2-40B4-BE49-F238E27FC236}">
                  <a16:creationId xmlns:a16="http://schemas.microsoft.com/office/drawing/2014/main" id="{D0779D0B-2966-2D48-8F18-91F2A5DBE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1575" y="36893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7" name="AutoShape 62">
              <a:extLst>
                <a:ext uri="{FF2B5EF4-FFF2-40B4-BE49-F238E27FC236}">
                  <a16:creationId xmlns:a16="http://schemas.microsoft.com/office/drawing/2014/main" id="{85709A86-B26C-2941-879A-089B58EB5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9025" y="333057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8" name="AutoShape 63">
              <a:extLst>
                <a:ext uri="{FF2B5EF4-FFF2-40B4-BE49-F238E27FC236}">
                  <a16:creationId xmlns:a16="http://schemas.microsoft.com/office/drawing/2014/main" id="{92415D19-1270-4242-A01B-B81FA2EFB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9900" y="36576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9" name="AutoShape 64">
              <a:extLst>
                <a:ext uri="{FF2B5EF4-FFF2-40B4-BE49-F238E27FC236}">
                  <a16:creationId xmlns:a16="http://schemas.microsoft.com/office/drawing/2014/main" id="{8A47CC50-7578-D642-9F65-7BD07B87D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3364" y="29543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70" name="AutoShape 65">
              <a:extLst>
                <a:ext uri="{FF2B5EF4-FFF2-40B4-BE49-F238E27FC236}">
                  <a16:creationId xmlns:a16="http://schemas.microsoft.com/office/drawing/2014/main" id="{BA5C0B74-3976-2042-90DB-0737A3B01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5314" y="46259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590794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5520" y="9222"/>
            <a:ext cx="8856984" cy="755482"/>
          </a:xfrm>
        </p:spPr>
        <p:txBody>
          <a:bodyPr/>
          <a:lstStyle/>
          <a:p>
            <a:pPr>
              <a:defRPr/>
            </a:pPr>
            <a:r>
              <a:rPr lang="en-US" sz="4000">
                <a:solidFill>
                  <a:schemeClr val="tx1"/>
                </a:solidFill>
              </a:rPr>
              <a:t>Na</a:t>
            </a:r>
            <a:r>
              <a:rPr lang="en-US" sz="4000">
                <a:solidFill>
                  <a:schemeClr val="tx1"/>
                </a:solidFill>
                <a:latin typeface="Arial"/>
              </a:rPr>
              <a:t>ï</a:t>
            </a:r>
            <a:r>
              <a:rPr lang="en-US" sz="4000">
                <a:solidFill>
                  <a:schemeClr val="tx1"/>
                </a:solidFill>
              </a:rPr>
              <a:t>ve Bayes</a:t>
            </a:r>
            <a:endParaRPr sz="4000">
              <a:solidFill>
                <a:schemeClr val="tx1"/>
              </a:solidFill>
            </a:endParaRPr>
          </a:p>
        </p:txBody>
      </p:sp>
      <p:sp>
        <p:nvSpPr>
          <p:cNvPr id="5" name="Text Box 3"/>
          <p:cNvSpPr/>
          <p:nvPr/>
        </p:nvSpPr>
        <p:spPr bwMode="auto">
          <a:xfrm>
            <a:off x="3619500" y="1531937"/>
            <a:ext cx="4878388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r>
              <a:rPr lang="en-US">
                <a:latin typeface="Tahoma"/>
                <a:cs typeface="Arial"/>
              </a:rPr>
              <a:t>More powerful than Decision Trees</a:t>
            </a:r>
            <a:endParaRPr/>
          </a:p>
        </p:txBody>
      </p:sp>
      <p:grpSp>
        <p:nvGrpSpPr>
          <p:cNvPr id="6" name="Group 4"/>
          <p:cNvGrpSpPr/>
          <p:nvPr/>
        </p:nvGrpSpPr>
        <p:grpSpPr bwMode="auto">
          <a:xfrm>
            <a:off x="2366963" y="2008188"/>
            <a:ext cx="3441700" cy="3706812"/>
            <a:chOff x="166" y="1265"/>
            <a:chExt cx="2168" cy="2335"/>
          </a:xfrm>
        </p:grpSpPr>
        <p:grpSp>
          <p:nvGrpSpPr>
            <p:cNvPr id="7" name="Group 5"/>
            <p:cNvGrpSpPr/>
            <p:nvPr/>
          </p:nvGrpSpPr>
          <p:grpSpPr bwMode="auto">
            <a:xfrm>
              <a:off x="166" y="1691"/>
              <a:ext cx="2168" cy="1909"/>
              <a:chOff x="144" y="1224"/>
              <a:chExt cx="5436" cy="2772"/>
            </a:xfrm>
          </p:grpSpPr>
          <p:sp>
            <p:nvSpPr>
              <p:cNvPr id="8" name="AutoShape 6"/>
              <p:cNvSpPr>
                <a:spLocks noChangeArrowheads="1"/>
              </p:cNvSpPr>
              <p:nvPr/>
            </p:nvSpPr>
            <p:spPr bwMode="auto">
              <a:xfrm>
                <a:off x="957" y="198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>
                <a:off x="1279" y="194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0" name="AutoShape 8"/>
              <p:cNvSpPr>
                <a:spLocks noChangeArrowheads="1"/>
              </p:cNvSpPr>
              <p:nvPr/>
            </p:nvSpPr>
            <p:spPr bwMode="auto">
              <a:xfrm>
                <a:off x="1479" y="1796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1" name="AutoShape 9"/>
              <p:cNvSpPr>
                <a:spLocks noChangeArrowheads="1"/>
              </p:cNvSpPr>
              <p:nvPr/>
            </p:nvSpPr>
            <p:spPr bwMode="auto">
              <a:xfrm>
                <a:off x="834" y="280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2" name="AutoShape 10"/>
              <p:cNvSpPr>
                <a:spLocks noChangeArrowheads="1"/>
              </p:cNvSpPr>
              <p:nvPr/>
            </p:nvSpPr>
            <p:spPr bwMode="auto">
              <a:xfrm>
                <a:off x="806" y="242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3" name="AutoShape 11"/>
              <p:cNvSpPr>
                <a:spLocks noChangeArrowheads="1"/>
              </p:cNvSpPr>
              <p:nvPr/>
            </p:nvSpPr>
            <p:spPr bwMode="auto">
              <a:xfrm>
                <a:off x="1671" y="210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4" name="AutoShape 12"/>
              <p:cNvSpPr>
                <a:spLocks noChangeArrowheads="1"/>
              </p:cNvSpPr>
              <p:nvPr/>
            </p:nvSpPr>
            <p:spPr bwMode="auto">
              <a:xfrm>
                <a:off x="1118" y="279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5" name="AutoShape 13"/>
              <p:cNvSpPr>
                <a:spLocks noChangeArrowheads="1"/>
              </p:cNvSpPr>
              <p:nvPr/>
            </p:nvSpPr>
            <p:spPr bwMode="auto">
              <a:xfrm>
                <a:off x="495" y="269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6" name="AutoShape 14"/>
              <p:cNvSpPr>
                <a:spLocks noChangeArrowheads="1"/>
              </p:cNvSpPr>
              <p:nvPr/>
            </p:nvSpPr>
            <p:spPr bwMode="auto">
              <a:xfrm>
                <a:off x="632" y="211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7" name="AutoShape 15"/>
              <p:cNvSpPr>
                <a:spLocks noChangeArrowheads="1"/>
              </p:cNvSpPr>
              <p:nvPr/>
            </p:nvSpPr>
            <p:spPr bwMode="auto">
              <a:xfrm>
                <a:off x="1276" y="241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8" name="AutoShape 16"/>
              <p:cNvSpPr>
                <a:spLocks noChangeArrowheads="1"/>
              </p:cNvSpPr>
              <p:nvPr/>
            </p:nvSpPr>
            <p:spPr bwMode="auto">
              <a:xfrm>
                <a:off x="1568" y="241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9" name="AutoShape 17"/>
              <p:cNvSpPr>
                <a:spLocks noChangeArrowheads="1"/>
              </p:cNvSpPr>
              <p:nvPr/>
            </p:nvSpPr>
            <p:spPr bwMode="auto">
              <a:xfrm>
                <a:off x="1335" y="284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0" name="AutoShape 18"/>
              <p:cNvSpPr>
                <a:spLocks noChangeArrowheads="1"/>
              </p:cNvSpPr>
              <p:nvPr/>
            </p:nvSpPr>
            <p:spPr bwMode="auto">
              <a:xfrm>
                <a:off x="1575" y="266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1" name="AutoShape 19"/>
              <p:cNvSpPr>
                <a:spLocks noChangeArrowheads="1"/>
              </p:cNvSpPr>
              <p:nvPr/>
            </p:nvSpPr>
            <p:spPr bwMode="auto">
              <a:xfrm>
                <a:off x="2000" y="2112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2" name="AutoShape 20"/>
              <p:cNvSpPr>
                <a:spLocks noChangeArrowheads="1"/>
              </p:cNvSpPr>
              <p:nvPr/>
            </p:nvSpPr>
            <p:spPr bwMode="auto">
              <a:xfrm>
                <a:off x="1593" y="294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3" name="AutoShape 21"/>
              <p:cNvSpPr>
                <a:spLocks noChangeArrowheads="1"/>
              </p:cNvSpPr>
              <p:nvPr/>
            </p:nvSpPr>
            <p:spPr bwMode="auto">
              <a:xfrm>
                <a:off x="1246" y="306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4" name="AutoShape 22"/>
              <p:cNvSpPr>
                <a:spLocks noChangeArrowheads="1"/>
              </p:cNvSpPr>
              <p:nvPr/>
            </p:nvSpPr>
            <p:spPr bwMode="auto">
              <a:xfrm>
                <a:off x="2362" y="1876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5" name="AutoShape 23"/>
              <p:cNvSpPr>
                <a:spLocks noChangeArrowheads="1"/>
              </p:cNvSpPr>
              <p:nvPr/>
            </p:nvSpPr>
            <p:spPr bwMode="auto">
              <a:xfrm>
                <a:off x="2444" y="146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6" name="AutoShape 24"/>
              <p:cNvSpPr>
                <a:spLocks noChangeArrowheads="1"/>
              </p:cNvSpPr>
              <p:nvPr/>
            </p:nvSpPr>
            <p:spPr bwMode="auto">
              <a:xfrm>
                <a:off x="1471" y="213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7" name="AutoShape 25"/>
              <p:cNvSpPr>
                <a:spLocks noChangeArrowheads="1"/>
              </p:cNvSpPr>
              <p:nvPr/>
            </p:nvSpPr>
            <p:spPr bwMode="auto">
              <a:xfrm>
                <a:off x="2709" y="170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8" name="AutoShape 26"/>
              <p:cNvSpPr>
                <a:spLocks noChangeArrowheads="1"/>
              </p:cNvSpPr>
              <p:nvPr/>
            </p:nvSpPr>
            <p:spPr bwMode="auto">
              <a:xfrm>
                <a:off x="2743" y="140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9" name="AutoShape 27"/>
              <p:cNvSpPr>
                <a:spLocks noChangeArrowheads="1"/>
              </p:cNvSpPr>
              <p:nvPr/>
            </p:nvSpPr>
            <p:spPr bwMode="auto">
              <a:xfrm>
                <a:off x="3036" y="145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30" name="AutoShape 28"/>
              <p:cNvSpPr>
                <a:spLocks noChangeArrowheads="1"/>
              </p:cNvSpPr>
              <p:nvPr/>
            </p:nvSpPr>
            <p:spPr bwMode="auto">
              <a:xfrm>
                <a:off x="2268" y="152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31" name="AutoShape 29"/>
              <p:cNvSpPr>
                <a:spLocks noChangeArrowheads="1"/>
              </p:cNvSpPr>
              <p:nvPr/>
            </p:nvSpPr>
            <p:spPr bwMode="auto">
              <a:xfrm>
                <a:off x="2548" y="195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32" name="AutoShape 30"/>
              <p:cNvSpPr>
                <a:spLocks noChangeArrowheads="1"/>
              </p:cNvSpPr>
              <p:nvPr/>
            </p:nvSpPr>
            <p:spPr bwMode="auto">
              <a:xfrm>
                <a:off x="3825" y="206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33" name="AutoShape 31"/>
              <p:cNvSpPr>
                <a:spLocks noChangeArrowheads="1"/>
              </p:cNvSpPr>
              <p:nvPr/>
            </p:nvSpPr>
            <p:spPr bwMode="auto">
              <a:xfrm>
                <a:off x="2860" y="232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34" name="AutoShape 32"/>
              <p:cNvSpPr>
                <a:spLocks noChangeArrowheads="1"/>
              </p:cNvSpPr>
              <p:nvPr/>
            </p:nvSpPr>
            <p:spPr bwMode="auto">
              <a:xfrm>
                <a:off x="3235" y="225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35" name="AutoShape 33"/>
              <p:cNvSpPr>
                <a:spLocks noChangeArrowheads="1"/>
              </p:cNvSpPr>
              <p:nvPr/>
            </p:nvSpPr>
            <p:spPr bwMode="auto">
              <a:xfrm>
                <a:off x="3774" y="1303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36" name="AutoShape 34"/>
              <p:cNvSpPr>
                <a:spLocks noChangeArrowheads="1"/>
              </p:cNvSpPr>
              <p:nvPr/>
            </p:nvSpPr>
            <p:spPr bwMode="auto">
              <a:xfrm>
                <a:off x="2925" y="198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37" name="AutoShape 35"/>
              <p:cNvSpPr>
                <a:spLocks noChangeArrowheads="1"/>
              </p:cNvSpPr>
              <p:nvPr/>
            </p:nvSpPr>
            <p:spPr bwMode="auto">
              <a:xfrm>
                <a:off x="3310" y="194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38" name="AutoShape 36"/>
              <p:cNvSpPr>
                <a:spLocks noChangeArrowheads="1"/>
              </p:cNvSpPr>
              <p:nvPr/>
            </p:nvSpPr>
            <p:spPr bwMode="auto">
              <a:xfrm>
                <a:off x="2696" y="257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39" name="AutoShape 37"/>
              <p:cNvSpPr>
                <a:spLocks noChangeArrowheads="1"/>
              </p:cNvSpPr>
              <p:nvPr/>
            </p:nvSpPr>
            <p:spPr bwMode="auto">
              <a:xfrm>
                <a:off x="3090" y="2533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40" name="AutoShape 38"/>
              <p:cNvSpPr>
                <a:spLocks noChangeArrowheads="1"/>
              </p:cNvSpPr>
              <p:nvPr/>
            </p:nvSpPr>
            <p:spPr bwMode="auto">
              <a:xfrm>
                <a:off x="3824" y="164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41" name="AutoShape 39"/>
              <p:cNvSpPr>
                <a:spLocks noChangeArrowheads="1"/>
              </p:cNvSpPr>
              <p:nvPr/>
            </p:nvSpPr>
            <p:spPr bwMode="auto">
              <a:xfrm>
                <a:off x="3231" y="285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42" name="AutoShape 40"/>
              <p:cNvSpPr>
                <a:spLocks noChangeArrowheads="1"/>
              </p:cNvSpPr>
              <p:nvPr/>
            </p:nvSpPr>
            <p:spPr bwMode="auto">
              <a:xfrm>
                <a:off x="4252" y="189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43" name="AutoShape 41"/>
              <p:cNvSpPr>
                <a:spLocks noChangeArrowheads="1"/>
              </p:cNvSpPr>
              <p:nvPr/>
            </p:nvSpPr>
            <p:spPr bwMode="auto">
              <a:xfrm>
                <a:off x="3538" y="262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44" name="AutoShape 42"/>
              <p:cNvSpPr>
                <a:spLocks noChangeArrowheads="1"/>
              </p:cNvSpPr>
              <p:nvPr/>
            </p:nvSpPr>
            <p:spPr bwMode="auto">
              <a:xfrm>
                <a:off x="4310" y="130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45" name="AutoShape 43"/>
              <p:cNvSpPr>
                <a:spLocks noChangeArrowheads="1"/>
              </p:cNvSpPr>
              <p:nvPr/>
            </p:nvSpPr>
            <p:spPr bwMode="auto">
              <a:xfrm>
                <a:off x="3213" y="166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46" name="AutoShape 44"/>
              <p:cNvSpPr>
                <a:spLocks noChangeArrowheads="1"/>
              </p:cNvSpPr>
              <p:nvPr/>
            </p:nvSpPr>
            <p:spPr bwMode="auto">
              <a:xfrm>
                <a:off x="2363" y="232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47" name="AutoShape 45"/>
              <p:cNvSpPr>
                <a:spLocks noChangeArrowheads="1"/>
              </p:cNvSpPr>
              <p:nvPr/>
            </p:nvSpPr>
            <p:spPr bwMode="auto">
              <a:xfrm>
                <a:off x="495" y="2376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48" name="AutoShape 46"/>
              <p:cNvSpPr>
                <a:spLocks noChangeArrowheads="1"/>
              </p:cNvSpPr>
              <p:nvPr/>
            </p:nvSpPr>
            <p:spPr bwMode="auto">
              <a:xfrm>
                <a:off x="992" y="305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49" name="AutoShape 47"/>
              <p:cNvSpPr>
                <a:spLocks noChangeArrowheads="1"/>
              </p:cNvSpPr>
              <p:nvPr/>
            </p:nvSpPr>
            <p:spPr bwMode="auto">
              <a:xfrm>
                <a:off x="1119" y="232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50" name="AutoShape 48"/>
              <p:cNvSpPr>
                <a:spLocks noChangeArrowheads="1"/>
              </p:cNvSpPr>
              <p:nvPr/>
            </p:nvSpPr>
            <p:spPr bwMode="auto">
              <a:xfrm>
                <a:off x="1822" y="179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51" name="AutoShape 49"/>
              <p:cNvSpPr>
                <a:spLocks noChangeArrowheads="1"/>
              </p:cNvSpPr>
              <p:nvPr/>
            </p:nvSpPr>
            <p:spPr bwMode="auto">
              <a:xfrm>
                <a:off x="694" y="3016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52" name="AutoShape 50"/>
              <p:cNvSpPr>
                <a:spLocks noChangeArrowheads="1"/>
              </p:cNvSpPr>
              <p:nvPr/>
            </p:nvSpPr>
            <p:spPr bwMode="auto">
              <a:xfrm>
                <a:off x="1067" y="147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53" name="AutoShape 51"/>
              <p:cNvSpPr>
                <a:spLocks noChangeArrowheads="1"/>
              </p:cNvSpPr>
              <p:nvPr/>
            </p:nvSpPr>
            <p:spPr bwMode="auto">
              <a:xfrm>
                <a:off x="1946" y="252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54" name="AutoShape 52"/>
              <p:cNvSpPr>
                <a:spLocks noChangeArrowheads="1"/>
              </p:cNvSpPr>
              <p:nvPr/>
            </p:nvSpPr>
            <p:spPr bwMode="auto">
              <a:xfrm>
                <a:off x="1126" y="253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55" name="AutoShape 53"/>
              <p:cNvSpPr>
                <a:spLocks noChangeArrowheads="1"/>
              </p:cNvSpPr>
              <p:nvPr/>
            </p:nvSpPr>
            <p:spPr bwMode="auto">
              <a:xfrm>
                <a:off x="565" y="145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56" name="AutoShape 54"/>
              <p:cNvSpPr>
                <a:spLocks noChangeArrowheads="1"/>
              </p:cNvSpPr>
              <p:nvPr/>
            </p:nvSpPr>
            <p:spPr bwMode="auto">
              <a:xfrm>
                <a:off x="362" y="2242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57" name="AutoShape 55"/>
              <p:cNvSpPr>
                <a:spLocks noChangeArrowheads="1"/>
              </p:cNvSpPr>
              <p:nvPr/>
            </p:nvSpPr>
            <p:spPr bwMode="auto">
              <a:xfrm>
                <a:off x="1713" y="140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58" name="AutoShape 56"/>
              <p:cNvSpPr>
                <a:spLocks noChangeArrowheads="1"/>
              </p:cNvSpPr>
              <p:nvPr/>
            </p:nvSpPr>
            <p:spPr bwMode="auto">
              <a:xfrm>
                <a:off x="431" y="194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59" name="AutoShape 57"/>
              <p:cNvSpPr>
                <a:spLocks noChangeArrowheads="1"/>
              </p:cNvSpPr>
              <p:nvPr/>
            </p:nvSpPr>
            <p:spPr bwMode="auto">
              <a:xfrm>
                <a:off x="1400" y="1522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60" name="AutoShape 58"/>
              <p:cNvSpPr>
                <a:spLocks noChangeArrowheads="1"/>
              </p:cNvSpPr>
              <p:nvPr/>
            </p:nvSpPr>
            <p:spPr bwMode="auto">
              <a:xfrm>
                <a:off x="715" y="1783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61" name="AutoShape 59"/>
              <p:cNvSpPr>
                <a:spLocks noChangeArrowheads="1"/>
              </p:cNvSpPr>
              <p:nvPr/>
            </p:nvSpPr>
            <p:spPr bwMode="auto">
              <a:xfrm>
                <a:off x="822" y="151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62" name="AutoShape 60"/>
              <p:cNvSpPr>
                <a:spLocks noChangeArrowheads="1"/>
              </p:cNvSpPr>
              <p:nvPr/>
            </p:nvSpPr>
            <p:spPr bwMode="auto">
              <a:xfrm>
                <a:off x="4817" y="136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63" name="AutoShape 61"/>
              <p:cNvSpPr>
                <a:spLocks noChangeArrowheads="1"/>
              </p:cNvSpPr>
              <p:nvPr/>
            </p:nvSpPr>
            <p:spPr bwMode="auto">
              <a:xfrm>
                <a:off x="4401" y="295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64" name="AutoShape 62"/>
              <p:cNvSpPr>
                <a:spLocks noChangeArrowheads="1"/>
              </p:cNvSpPr>
              <p:nvPr/>
            </p:nvSpPr>
            <p:spPr bwMode="auto">
              <a:xfrm>
                <a:off x="4671" y="1842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65" name="AutoShape 63"/>
              <p:cNvSpPr>
                <a:spLocks noChangeArrowheads="1"/>
              </p:cNvSpPr>
              <p:nvPr/>
            </p:nvSpPr>
            <p:spPr bwMode="auto">
              <a:xfrm>
                <a:off x="5336" y="358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66" name="AutoShape 64"/>
              <p:cNvSpPr>
                <a:spLocks noChangeArrowheads="1"/>
              </p:cNvSpPr>
              <p:nvPr/>
            </p:nvSpPr>
            <p:spPr bwMode="auto">
              <a:xfrm>
                <a:off x="4482" y="2312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67" name="AutoShape 65"/>
              <p:cNvSpPr>
                <a:spLocks noChangeArrowheads="1"/>
              </p:cNvSpPr>
              <p:nvPr/>
            </p:nvSpPr>
            <p:spPr bwMode="auto">
              <a:xfrm>
                <a:off x="4283" y="258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68" name="AutoShape 66"/>
              <p:cNvSpPr>
                <a:spLocks noChangeArrowheads="1"/>
              </p:cNvSpPr>
              <p:nvPr/>
            </p:nvSpPr>
            <p:spPr bwMode="auto">
              <a:xfrm>
                <a:off x="4005" y="236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69" name="AutoShape 67"/>
              <p:cNvSpPr>
                <a:spLocks noChangeArrowheads="1"/>
              </p:cNvSpPr>
              <p:nvPr/>
            </p:nvSpPr>
            <p:spPr bwMode="auto">
              <a:xfrm>
                <a:off x="3584" y="152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70" name="AutoShape 68"/>
              <p:cNvSpPr>
                <a:spLocks noChangeArrowheads="1"/>
              </p:cNvSpPr>
              <p:nvPr/>
            </p:nvSpPr>
            <p:spPr bwMode="auto">
              <a:xfrm>
                <a:off x="4502" y="149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71" name="AutoShape 69"/>
              <p:cNvSpPr>
                <a:spLocks noChangeArrowheads="1"/>
              </p:cNvSpPr>
              <p:nvPr/>
            </p:nvSpPr>
            <p:spPr bwMode="auto">
              <a:xfrm>
                <a:off x="5041" y="179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72" name="AutoShape 70"/>
              <p:cNvSpPr>
                <a:spLocks noChangeArrowheads="1"/>
              </p:cNvSpPr>
              <p:nvPr/>
            </p:nvSpPr>
            <p:spPr bwMode="auto">
              <a:xfrm>
                <a:off x="4742" y="262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73" name="AutoShape 71"/>
              <p:cNvSpPr>
                <a:spLocks noChangeArrowheads="1"/>
              </p:cNvSpPr>
              <p:nvPr/>
            </p:nvSpPr>
            <p:spPr bwMode="auto">
              <a:xfrm>
                <a:off x="3652" y="3118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74" name="AutoShape 72"/>
              <p:cNvSpPr>
                <a:spLocks noChangeArrowheads="1"/>
              </p:cNvSpPr>
              <p:nvPr/>
            </p:nvSpPr>
            <p:spPr bwMode="auto">
              <a:xfrm>
                <a:off x="2109" y="285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75" name="AutoShape 73"/>
              <p:cNvSpPr>
                <a:spLocks noChangeArrowheads="1"/>
              </p:cNvSpPr>
              <p:nvPr/>
            </p:nvSpPr>
            <p:spPr bwMode="auto">
              <a:xfrm>
                <a:off x="2092" y="3088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76" name="AutoShape 74"/>
              <p:cNvSpPr>
                <a:spLocks noChangeArrowheads="1"/>
              </p:cNvSpPr>
              <p:nvPr/>
            </p:nvSpPr>
            <p:spPr bwMode="auto">
              <a:xfrm>
                <a:off x="1807" y="324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77" name="AutoShape 75"/>
              <p:cNvSpPr>
                <a:spLocks noChangeArrowheads="1"/>
              </p:cNvSpPr>
              <p:nvPr/>
            </p:nvSpPr>
            <p:spPr bwMode="auto">
              <a:xfrm>
                <a:off x="2140" y="3312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78" name="AutoShape 76"/>
              <p:cNvSpPr>
                <a:spLocks noChangeArrowheads="1"/>
              </p:cNvSpPr>
              <p:nvPr/>
            </p:nvSpPr>
            <p:spPr bwMode="auto">
              <a:xfrm>
                <a:off x="2432" y="315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79" name="AutoShape 77"/>
              <p:cNvSpPr>
                <a:spLocks noChangeArrowheads="1"/>
              </p:cNvSpPr>
              <p:nvPr/>
            </p:nvSpPr>
            <p:spPr bwMode="auto">
              <a:xfrm>
                <a:off x="2785" y="314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80" name="AutoShape 78"/>
              <p:cNvSpPr>
                <a:spLocks noChangeArrowheads="1"/>
              </p:cNvSpPr>
              <p:nvPr/>
            </p:nvSpPr>
            <p:spPr bwMode="auto">
              <a:xfrm>
                <a:off x="2407" y="343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81" name="AutoShape 79"/>
              <p:cNvSpPr>
                <a:spLocks noChangeArrowheads="1"/>
              </p:cNvSpPr>
              <p:nvPr/>
            </p:nvSpPr>
            <p:spPr bwMode="auto">
              <a:xfrm>
                <a:off x="3007" y="332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82" name="AutoShape 80"/>
              <p:cNvSpPr>
                <a:spLocks noChangeArrowheads="1"/>
              </p:cNvSpPr>
              <p:nvPr/>
            </p:nvSpPr>
            <p:spPr bwMode="auto">
              <a:xfrm>
                <a:off x="2723" y="351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83" name="AutoShape 81"/>
              <p:cNvSpPr>
                <a:spLocks noChangeArrowheads="1"/>
              </p:cNvSpPr>
              <p:nvPr/>
            </p:nvSpPr>
            <p:spPr bwMode="auto">
              <a:xfrm>
                <a:off x="3004" y="362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84" name="AutoShape 82"/>
              <p:cNvSpPr>
                <a:spLocks noChangeArrowheads="1"/>
              </p:cNvSpPr>
              <p:nvPr/>
            </p:nvSpPr>
            <p:spPr bwMode="auto">
              <a:xfrm>
                <a:off x="2648" y="294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85" name="AutoShape 83"/>
              <p:cNvSpPr>
                <a:spLocks noChangeArrowheads="1"/>
              </p:cNvSpPr>
              <p:nvPr/>
            </p:nvSpPr>
            <p:spPr bwMode="auto">
              <a:xfrm>
                <a:off x="1844" y="347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86" name="AutoShape 84"/>
              <p:cNvSpPr>
                <a:spLocks noChangeArrowheads="1"/>
              </p:cNvSpPr>
              <p:nvPr/>
            </p:nvSpPr>
            <p:spPr bwMode="auto">
              <a:xfrm>
                <a:off x="2558" y="3648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87" name="AutoShape 85"/>
              <p:cNvSpPr>
                <a:spLocks noChangeArrowheads="1"/>
              </p:cNvSpPr>
              <p:nvPr/>
            </p:nvSpPr>
            <p:spPr bwMode="auto">
              <a:xfrm>
                <a:off x="2181" y="358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88" name="AutoShape 86"/>
              <p:cNvSpPr>
                <a:spLocks noChangeArrowheads="1"/>
              </p:cNvSpPr>
              <p:nvPr/>
            </p:nvSpPr>
            <p:spPr bwMode="auto">
              <a:xfrm>
                <a:off x="2359" y="281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89" name="AutoShape 87"/>
              <p:cNvSpPr>
                <a:spLocks noChangeArrowheads="1"/>
              </p:cNvSpPr>
              <p:nvPr/>
            </p:nvSpPr>
            <p:spPr bwMode="auto">
              <a:xfrm>
                <a:off x="2815" y="376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90" name="AutoShape 88"/>
              <p:cNvSpPr>
                <a:spLocks noChangeArrowheads="1"/>
              </p:cNvSpPr>
              <p:nvPr/>
            </p:nvSpPr>
            <p:spPr bwMode="auto">
              <a:xfrm>
                <a:off x="3508" y="3662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91" name="AutoShape 89"/>
              <p:cNvSpPr>
                <a:spLocks noChangeArrowheads="1"/>
              </p:cNvSpPr>
              <p:nvPr/>
            </p:nvSpPr>
            <p:spPr bwMode="auto">
              <a:xfrm>
                <a:off x="3244" y="3418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92" name="AutoShape 90"/>
              <p:cNvSpPr>
                <a:spLocks noChangeArrowheads="1"/>
              </p:cNvSpPr>
              <p:nvPr/>
            </p:nvSpPr>
            <p:spPr bwMode="auto">
              <a:xfrm>
                <a:off x="1313" y="3432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93" name="AutoShape 91"/>
              <p:cNvSpPr>
                <a:spLocks noChangeArrowheads="1"/>
              </p:cNvSpPr>
              <p:nvPr/>
            </p:nvSpPr>
            <p:spPr bwMode="auto">
              <a:xfrm>
                <a:off x="350" y="358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94" name="AutoShape 92"/>
              <p:cNvSpPr>
                <a:spLocks noChangeArrowheads="1"/>
              </p:cNvSpPr>
              <p:nvPr/>
            </p:nvSpPr>
            <p:spPr bwMode="auto">
              <a:xfrm>
                <a:off x="1639" y="366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95" name="AutoShape 93"/>
              <p:cNvSpPr>
                <a:spLocks noChangeArrowheads="1"/>
              </p:cNvSpPr>
              <p:nvPr/>
            </p:nvSpPr>
            <p:spPr bwMode="auto">
              <a:xfrm>
                <a:off x="1990" y="377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96" name="AutoShape 94"/>
              <p:cNvSpPr>
                <a:spLocks noChangeArrowheads="1"/>
              </p:cNvSpPr>
              <p:nvPr/>
            </p:nvSpPr>
            <p:spPr bwMode="auto">
              <a:xfrm>
                <a:off x="925" y="3488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97" name="AutoShape 95"/>
              <p:cNvSpPr>
                <a:spLocks noChangeArrowheads="1"/>
              </p:cNvSpPr>
              <p:nvPr/>
            </p:nvSpPr>
            <p:spPr bwMode="auto">
              <a:xfrm>
                <a:off x="229" y="312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98" name="AutoShape 96"/>
              <p:cNvSpPr>
                <a:spLocks noChangeArrowheads="1"/>
              </p:cNvSpPr>
              <p:nvPr/>
            </p:nvSpPr>
            <p:spPr bwMode="auto">
              <a:xfrm>
                <a:off x="706" y="368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99" name="AutoShape 97"/>
              <p:cNvSpPr>
                <a:spLocks noChangeArrowheads="1"/>
              </p:cNvSpPr>
              <p:nvPr/>
            </p:nvSpPr>
            <p:spPr bwMode="auto">
              <a:xfrm>
                <a:off x="1172" y="369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00" name="AutoShape 98"/>
              <p:cNvSpPr>
                <a:spLocks noChangeArrowheads="1"/>
              </p:cNvSpPr>
              <p:nvPr/>
            </p:nvSpPr>
            <p:spPr bwMode="auto">
              <a:xfrm>
                <a:off x="507" y="337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01" name="AutoShape 99"/>
              <p:cNvSpPr>
                <a:spLocks noChangeArrowheads="1"/>
              </p:cNvSpPr>
              <p:nvPr/>
            </p:nvSpPr>
            <p:spPr bwMode="auto">
              <a:xfrm>
                <a:off x="4852" y="351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02" name="AutoShape 100"/>
              <p:cNvSpPr>
                <a:spLocks noChangeArrowheads="1"/>
              </p:cNvSpPr>
              <p:nvPr/>
            </p:nvSpPr>
            <p:spPr bwMode="auto">
              <a:xfrm>
                <a:off x="4348" y="3286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03" name="AutoShape 101"/>
              <p:cNvSpPr>
                <a:spLocks noChangeArrowheads="1"/>
              </p:cNvSpPr>
              <p:nvPr/>
            </p:nvSpPr>
            <p:spPr bwMode="auto">
              <a:xfrm>
                <a:off x="4504" y="360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04" name="AutoShape 102"/>
              <p:cNvSpPr>
                <a:spLocks noChangeArrowheads="1"/>
              </p:cNvSpPr>
              <p:nvPr/>
            </p:nvSpPr>
            <p:spPr bwMode="auto">
              <a:xfrm>
                <a:off x="3952" y="327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05" name="AutoShape 103"/>
              <p:cNvSpPr>
                <a:spLocks noChangeArrowheads="1"/>
              </p:cNvSpPr>
              <p:nvPr/>
            </p:nvSpPr>
            <p:spPr bwMode="auto">
              <a:xfrm>
                <a:off x="4348" y="373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06" name="AutoShape 104"/>
              <p:cNvSpPr>
                <a:spLocks noChangeArrowheads="1"/>
              </p:cNvSpPr>
              <p:nvPr/>
            </p:nvSpPr>
            <p:spPr bwMode="auto">
              <a:xfrm>
                <a:off x="4768" y="2998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07" name="AutoShape 105"/>
              <p:cNvSpPr>
                <a:spLocks noChangeArrowheads="1"/>
              </p:cNvSpPr>
              <p:nvPr/>
            </p:nvSpPr>
            <p:spPr bwMode="auto">
              <a:xfrm>
                <a:off x="4768" y="331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08" name="AutoShape 106"/>
              <p:cNvSpPr>
                <a:spLocks noChangeArrowheads="1"/>
              </p:cNvSpPr>
              <p:nvPr/>
            </p:nvSpPr>
            <p:spPr bwMode="auto">
              <a:xfrm>
                <a:off x="5068" y="3346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09" name="AutoShape 107"/>
              <p:cNvSpPr>
                <a:spLocks noChangeArrowheads="1"/>
              </p:cNvSpPr>
              <p:nvPr/>
            </p:nvSpPr>
            <p:spPr bwMode="auto">
              <a:xfrm>
                <a:off x="5140" y="2986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10" name="AutoShape 108"/>
              <p:cNvSpPr>
                <a:spLocks noChangeArrowheads="1"/>
              </p:cNvSpPr>
              <p:nvPr/>
            </p:nvSpPr>
            <p:spPr bwMode="auto">
              <a:xfrm>
                <a:off x="3748" y="2926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11" name="AutoShape 109"/>
              <p:cNvSpPr>
                <a:spLocks noChangeArrowheads="1"/>
              </p:cNvSpPr>
              <p:nvPr/>
            </p:nvSpPr>
            <p:spPr bwMode="auto">
              <a:xfrm>
                <a:off x="3964" y="3033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12" name="AutoShape 110"/>
              <p:cNvSpPr>
                <a:spLocks noChangeArrowheads="1"/>
              </p:cNvSpPr>
              <p:nvPr/>
            </p:nvSpPr>
            <p:spPr bwMode="auto">
              <a:xfrm>
                <a:off x="5090" y="264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13" name="AutoShape 111"/>
              <p:cNvSpPr>
                <a:spLocks noChangeArrowheads="1"/>
              </p:cNvSpPr>
              <p:nvPr/>
            </p:nvSpPr>
            <p:spPr bwMode="auto">
              <a:xfrm>
                <a:off x="5246" y="2313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14" name="AutoShape 112"/>
              <p:cNvSpPr>
                <a:spLocks noChangeArrowheads="1"/>
              </p:cNvSpPr>
              <p:nvPr/>
            </p:nvSpPr>
            <p:spPr bwMode="auto">
              <a:xfrm>
                <a:off x="4969" y="242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15" name="AutoShape 113"/>
              <p:cNvSpPr>
                <a:spLocks noChangeArrowheads="1"/>
              </p:cNvSpPr>
              <p:nvPr/>
            </p:nvSpPr>
            <p:spPr bwMode="auto">
              <a:xfrm>
                <a:off x="5450" y="2613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16" name="AutoShape 114"/>
              <p:cNvSpPr>
                <a:spLocks noChangeArrowheads="1"/>
              </p:cNvSpPr>
              <p:nvPr/>
            </p:nvSpPr>
            <p:spPr bwMode="auto">
              <a:xfrm>
                <a:off x="5401" y="205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17" name="AutoShape 115"/>
              <p:cNvSpPr>
                <a:spLocks noChangeArrowheads="1"/>
              </p:cNvSpPr>
              <p:nvPr/>
            </p:nvSpPr>
            <p:spPr bwMode="auto">
              <a:xfrm>
                <a:off x="5429" y="1698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grpSp>
            <p:nvGrpSpPr>
              <p:cNvPr id="118" name="Group 116"/>
              <p:cNvGrpSpPr/>
              <p:nvPr/>
            </p:nvGrpSpPr>
            <p:grpSpPr bwMode="auto">
              <a:xfrm>
                <a:off x="144" y="1224"/>
                <a:ext cx="5436" cy="2772"/>
                <a:chOff x="144" y="1224"/>
                <a:chExt cx="5436" cy="2772"/>
              </a:xfrm>
            </p:grpSpPr>
            <p:sp>
              <p:nvSpPr>
                <p:cNvPr id="119" name="Line 117"/>
                <p:cNvSpPr>
                  <a:spLocks noChangeShapeType="1"/>
                </p:cNvSpPr>
                <p:nvPr/>
              </p:nvSpPr>
              <p:spPr bwMode="auto">
                <a:xfrm>
                  <a:off x="2220" y="1224"/>
                  <a:ext cx="0" cy="159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0" name="Line 118"/>
                <p:cNvSpPr>
                  <a:spLocks noChangeShapeType="1"/>
                </p:cNvSpPr>
                <p:nvPr/>
              </p:nvSpPr>
              <p:spPr bwMode="auto">
                <a:xfrm>
                  <a:off x="144" y="2844"/>
                  <a:ext cx="543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1" name="Line 119"/>
                <p:cNvSpPr>
                  <a:spLocks noChangeShapeType="1"/>
                </p:cNvSpPr>
                <p:nvPr/>
              </p:nvSpPr>
              <p:spPr bwMode="auto">
                <a:xfrm>
                  <a:off x="4212" y="2832"/>
                  <a:ext cx="0" cy="116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122" name="Text Box 120"/>
            <p:cNvSpPr/>
            <p:nvPr/>
          </p:nvSpPr>
          <p:spPr bwMode="auto">
            <a:xfrm>
              <a:off x="575" y="1265"/>
              <a:ext cx="1350" cy="28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US">
                  <a:latin typeface="Tahoma"/>
                  <a:cs typeface="Arial"/>
                </a:rPr>
                <a:t>Decision Trees</a:t>
              </a:r>
              <a:endParaRPr/>
            </a:p>
          </p:txBody>
        </p:sp>
      </p:grpSp>
      <p:grpSp>
        <p:nvGrpSpPr>
          <p:cNvPr id="123" name="Group 121"/>
          <p:cNvGrpSpPr/>
          <p:nvPr/>
        </p:nvGrpSpPr>
        <p:grpSpPr bwMode="auto">
          <a:xfrm>
            <a:off x="6827838" y="2143126"/>
            <a:ext cx="3611562" cy="3389313"/>
            <a:chOff x="3341" y="1350"/>
            <a:chExt cx="2275" cy="2135"/>
          </a:xfrm>
        </p:grpSpPr>
        <p:grpSp>
          <p:nvGrpSpPr>
            <p:cNvPr id="124" name="Group 122"/>
            <p:cNvGrpSpPr/>
            <p:nvPr/>
          </p:nvGrpSpPr>
          <p:grpSpPr bwMode="auto">
            <a:xfrm>
              <a:off x="3341" y="1804"/>
              <a:ext cx="2275" cy="1680"/>
              <a:chOff x="229" y="1116"/>
              <a:chExt cx="5387" cy="2844"/>
            </a:xfrm>
          </p:grpSpPr>
          <p:sp>
            <p:nvSpPr>
              <p:cNvPr id="125" name="AutoShape 123"/>
              <p:cNvSpPr>
                <a:spLocks noChangeArrowheads="1"/>
              </p:cNvSpPr>
              <p:nvPr/>
            </p:nvSpPr>
            <p:spPr bwMode="auto">
              <a:xfrm>
                <a:off x="957" y="198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26" name="AutoShape 124"/>
              <p:cNvSpPr>
                <a:spLocks noChangeArrowheads="1"/>
              </p:cNvSpPr>
              <p:nvPr/>
            </p:nvSpPr>
            <p:spPr bwMode="auto">
              <a:xfrm>
                <a:off x="1279" y="194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27" name="AutoShape 125"/>
              <p:cNvSpPr>
                <a:spLocks noChangeArrowheads="1"/>
              </p:cNvSpPr>
              <p:nvPr/>
            </p:nvSpPr>
            <p:spPr bwMode="auto">
              <a:xfrm>
                <a:off x="1479" y="1796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28" name="AutoShape 126"/>
              <p:cNvSpPr>
                <a:spLocks noChangeArrowheads="1"/>
              </p:cNvSpPr>
              <p:nvPr/>
            </p:nvSpPr>
            <p:spPr bwMode="auto">
              <a:xfrm>
                <a:off x="834" y="280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29" name="AutoShape 127"/>
              <p:cNvSpPr>
                <a:spLocks noChangeArrowheads="1"/>
              </p:cNvSpPr>
              <p:nvPr/>
            </p:nvSpPr>
            <p:spPr bwMode="auto">
              <a:xfrm>
                <a:off x="806" y="242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30" name="AutoShape 128"/>
              <p:cNvSpPr>
                <a:spLocks noChangeArrowheads="1"/>
              </p:cNvSpPr>
              <p:nvPr/>
            </p:nvSpPr>
            <p:spPr bwMode="auto">
              <a:xfrm>
                <a:off x="1671" y="210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31" name="AutoShape 129"/>
              <p:cNvSpPr>
                <a:spLocks noChangeArrowheads="1"/>
              </p:cNvSpPr>
              <p:nvPr/>
            </p:nvSpPr>
            <p:spPr bwMode="auto">
              <a:xfrm>
                <a:off x="1118" y="279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32" name="AutoShape 130"/>
              <p:cNvSpPr>
                <a:spLocks noChangeArrowheads="1"/>
              </p:cNvSpPr>
              <p:nvPr/>
            </p:nvSpPr>
            <p:spPr bwMode="auto">
              <a:xfrm>
                <a:off x="495" y="269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33" name="AutoShape 131"/>
              <p:cNvSpPr>
                <a:spLocks noChangeArrowheads="1"/>
              </p:cNvSpPr>
              <p:nvPr/>
            </p:nvSpPr>
            <p:spPr bwMode="auto">
              <a:xfrm>
                <a:off x="632" y="211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34" name="AutoShape 132"/>
              <p:cNvSpPr>
                <a:spLocks noChangeArrowheads="1"/>
              </p:cNvSpPr>
              <p:nvPr/>
            </p:nvSpPr>
            <p:spPr bwMode="auto">
              <a:xfrm>
                <a:off x="1276" y="241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35" name="AutoShape 133"/>
              <p:cNvSpPr>
                <a:spLocks noChangeArrowheads="1"/>
              </p:cNvSpPr>
              <p:nvPr/>
            </p:nvSpPr>
            <p:spPr bwMode="auto">
              <a:xfrm>
                <a:off x="1568" y="241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36" name="AutoShape 134"/>
              <p:cNvSpPr>
                <a:spLocks noChangeArrowheads="1"/>
              </p:cNvSpPr>
              <p:nvPr/>
            </p:nvSpPr>
            <p:spPr bwMode="auto">
              <a:xfrm>
                <a:off x="1335" y="284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37" name="AutoShape 135"/>
              <p:cNvSpPr>
                <a:spLocks noChangeArrowheads="1"/>
              </p:cNvSpPr>
              <p:nvPr/>
            </p:nvSpPr>
            <p:spPr bwMode="auto">
              <a:xfrm>
                <a:off x="1575" y="266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38" name="AutoShape 136"/>
              <p:cNvSpPr>
                <a:spLocks noChangeArrowheads="1"/>
              </p:cNvSpPr>
              <p:nvPr/>
            </p:nvSpPr>
            <p:spPr bwMode="auto">
              <a:xfrm>
                <a:off x="2000" y="2112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39" name="AutoShape 137"/>
              <p:cNvSpPr>
                <a:spLocks noChangeArrowheads="1"/>
              </p:cNvSpPr>
              <p:nvPr/>
            </p:nvSpPr>
            <p:spPr bwMode="auto">
              <a:xfrm>
                <a:off x="1593" y="294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40" name="AutoShape 138"/>
              <p:cNvSpPr>
                <a:spLocks noChangeArrowheads="1"/>
              </p:cNvSpPr>
              <p:nvPr/>
            </p:nvSpPr>
            <p:spPr bwMode="auto">
              <a:xfrm>
                <a:off x="1246" y="306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41" name="AutoShape 139"/>
              <p:cNvSpPr>
                <a:spLocks noChangeArrowheads="1"/>
              </p:cNvSpPr>
              <p:nvPr/>
            </p:nvSpPr>
            <p:spPr bwMode="auto">
              <a:xfrm>
                <a:off x="2362" y="1876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42" name="AutoShape 140"/>
              <p:cNvSpPr>
                <a:spLocks noChangeArrowheads="1"/>
              </p:cNvSpPr>
              <p:nvPr/>
            </p:nvSpPr>
            <p:spPr bwMode="auto">
              <a:xfrm>
                <a:off x="2444" y="146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43" name="AutoShape 141"/>
              <p:cNvSpPr>
                <a:spLocks noChangeArrowheads="1"/>
              </p:cNvSpPr>
              <p:nvPr/>
            </p:nvSpPr>
            <p:spPr bwMode="auto">
              <a:xfrm>
                <a:off x="1471" y="213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44" name="AutoShape 142"/>
              <p:cNvSpPr>
                <a:spLocks noChangeArrowheads="1"/>
              </p:cNvSpPr>
              <p:nvPr/>
            </p:nvSpPr>
            <p:spPr bwMode="auto">
              <a:xfrm>
                <a:off x="2709" y="170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45" name="AutoShape 143"/>
              <p:cNvSpPr>
                <a:spLocks noChangeArrowheads="1"/>
              </p:cNvSpPr>
              <p:nvPr/>
            </p:nvSpPr>
            <p:spPr bwMode="auto">
              <a:xfrm>
                <a:off x="2743" y="140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46" name="AutoShape 144"/>
              <p:cNvSpPr>
                <a:spLocks noChangeArrowheads="1"/>
              </p:cNvSpPr>
              <p:nvPr/>
            </p:nvSpPr>
            <p:spPr bwMode="auto">
              <a:xfrm>
                <a:off x="3036" y="145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47" name="AutoShape 145"/>
              <p:cNvSpPr>
                <a:spLocks noChangeArrowheads="1"/>
              </p:cNvSpPr>
              <p:nvPr/>
            </p:nvSpPr>
            <p:spPr bwMode="auto">
              <a:xfrm>
                <a:off x="2268" y="152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48" name="AutoShape 146"/>
              <p:cNvSpPr>
                <a:spLocks noChangeArrowheads="1"/>
              </p:cNvSpPr>
              <p:nvPr/>
            </p:nvSpPr>
            <p:spPr bwMode="auto">
              <a:xfrm>
                <a:off x="2548" y="195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49" name="AutoShape 147"/>
              <p:cNvSpPr>
                <a:spLocks noChangeArrowheads="1"/>
              </p:cNvSpPr>
              <p:nvPr/>
            </p:nvSpPr>
            <p:spPr bwMode="auto">
              <a:xfrm>
                <a:off x="3825" y="206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50" name="AutoShape 148"/>
              <p:cNvSpPr>
                <a:spLocks noChangeArrowheads="1"/>
              </p:cNvSpPr>
              <p:nvPr/>
            </p:nvSpPr>
            <p:spPr bwMode="auto">
              <a:xfrm>
                <a:off x="2860" y="232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51" name="AutoShape 149"/>
              <p:cNvSpPr>
                <a:spLocks noChangeArrowheads="1"/>
              </p:cNvSpPr>
              <p:nvPr/>
            </p:nvSpPr>
            <p:spPr bwMode="auto">
              <a:xfrm>
                <a:off x="3235" y="225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52" name="AutoShape 150"/>
              <p:cNvSpPr>
                <a:spLocks noChangeArrowheads="1"/>
              </p:cNvSpPr>
              <p:nvPr/>
            </p:nvSpPr>
            <p:spPr bwMode="auto">
              <a:xfrm>
                <a:off x="3774" y="1303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53" name="AutoShape 151"/>
              <p:cNvSpPr>
                <a:spLocks noChangeArrowheads="1"/>
              </p:cNvSpPr>
              <p:nvPr/>
            </p:nvSpPr>
            <p:spPr bwMode="auto">
              <a:xfrm>
                <a:off x="2925" y="198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54" name="AutoShape 152"/>
              <p:cNvSpPr>
                <a:spLocks noChangeArrowheads="1"/>
              </p:cNvSpPr>
              <p:nvPr/>
            </p:nvSpPr>
            <p:spPr bwMode="auto">
              <a:xfrm>
                <a:off x="3310" y="194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55" name="AutoShape 153"/>
              <p:cNvSpPr>
                <a:spLocks noChangeArrowheads="1"/>
              </p:cNvSpPr>
              <p:nvPr/>
            </p:nvSpPr>
            <p:spPr bwMode="auto">
              <a:xfrm>
                <a:off x="2696" y="257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56" name="AutoShape 154"/>
              <p:cNvSpPr>
                <a:spLocks noChangeArrowheads="1"/>
              </p:cNvSpPr>
              <p:nvPr/>
            </p:nvSpPr>
            <p:spPr bwMode="auto">
              <a:xfrm>
                <a:off x="3090" y="2533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57" name="AutoShape 155"/>
              <p:cNvSpPr>
                <a:spLocks noChangeArrowheads="1"/>
              </p:cNvSpPr>
              <p:nvPr/>
            </p:nvSpPr>
            <p:spPr bwMode="auto">
              <a:xfrm>
                <a:off x="3824" y="164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58" name="AutoShape 156"/>
              <p:cNvSpPr>
                <a:spLocks noChangeArrowheads="1"/>
              </p:cNvSpPr>
              <p:nvPr/>
            </p:nvSpPr>
            <p:spPr bwMode="auto">
              <a:xfrm>
                <a:off x="3231" y="285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59" name="AutoShape 157"/>
              <p:cNvSpPr>
                <a:spLocks noChangeArrowheads="1"/>
              </p:cNvSpPr>
              <p:nvPr/>
            </p:nvSpPr>
            <p:spPr bwMode="auto">
              <a:xfrm>
                <a:off x="4252" y="189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60" name="AutoShape 158"/>
              <p:cNvSpPr>
                <a:spLocks noChangeArrowheads="1"/>
              </p:cNvSpPr>
              <p:nvPr/>
            </p:nvSpPr>
            <p:spPr bwMode="auto">
              <a:xfrm>
                <a:off x="3538" y="262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61" name="AutoShape 159"/>
              <p:cNvSpPr>
                <a:spLocks noChangeArrowheads="1"/>
              </p:cNvSpPr>
              <p:nvPr/>
            </p:nvSpPr>
            <p:spPr bwMode="auto">
              <a:xfrm>
                <a:off x="4310" y="130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62" name="AutoShape 160"/>
              <p:cNvSpPr>
                <a:spLocks noChangeArrowheads="1"/>
              </p:cNvSpPr>
              <p:nvPr/>
            </p:nvSpPr>
            <p:spPr bwMode="auto">
              <a:xfrm>
                <a:off x="3213" y="166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63" name="AutoShape 161"/>
              <p:cNvSpPr>
                <a:spLocks noChangeArrowheads="1"/>
              </p:cNvSpPr>
              <p:nvPr/>
            </p:nvSpPr>
            <p:spPr bwMode="auto">
              <a:xfrm>
                <a:off x="2363" y="232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64" name="AutoShape 162"/>
              <p:cNvSpPr>
                <a:spLocks noChangeArrowheads="1"/>
              </p:cNvSpPr>
              <p:nvPr/>
            </p:nvSpPr>
            <p:spPr bwMode="auto">
              <a:xfrm>
                <a:off x="495" y="2376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65" name="AutoShape 163"/>
              <p:cNvSpPr>
                <a:spLocks noChangeArrowheads="1"/>
              </p:cNvSpPr>
              <p:nvPr/>
            </p:nvSpPr>
            <p:spPr bwMode="auto">
              <a:xfrm>
                <a:off x="992" y="305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66" name="AutoShape 164"/>
              <p:cNvSpPr>
                <a:spLocks noChangeArrowheads="1"/>
              </p:cNvSpPr>
              <p:nvPr/>
            </p:nvSpPr>
            <p:spPr bwMode="auto">
              <a:xfrm>
                <a:off x="1119" y="232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67" name="AutoShape 165"/>
              <p:cNvSpPr>
                <a:spLocks noChangeArrowheads="1"/>
              </p:cNvSpPr>
              <p:nvPr/>
            </p:nvSpPr>
            <p:spPr bwMode="auto">
              <a:xfrm>
                <a:off x="1822" y="179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68" name="AutoShape 166"/>
              <p:cNvSpPr>
                <a:spLocks noChangeArrowheads="1"/>
              </p:cNvSpPr>
              <p:nvPr/>
            </p:nvSpPr>
            <p:spPr bwMode="auto">
              <a:xfrm>
                <a:off x="694" y="3016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69" name="AutoShape 167"/>
              <p:cNvSpPr>
                <a:spLocks noChangeArrowheads="1"/>
              </p:cNvSpPr>
              <p:nvPr/>
            </p:nvSpPr>
            <p:spPr bwMode="auto">
              <a:xfrm>
                <a:off x="1067" y="147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70" name="AutoShape 168"/>
              <p:cNvSpPr>
                <a:spLocks noChangeArrowheads="1"/>
              </p:cNvSpPr>
              <p:nvPr/>
            </p:nvSpPr>
            <p:spPr bwMode="auto">
              <a:xfrm>
                <a:off x="1946" y="252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71" name="AutoShape 169"/>
              <p:cNvSpPr>
                <a:spLocks noChangeArrowheads="1"/>
              </p:cNvSpPr>
              <p:nvPr/>
            </p:nvSpPr>
            <p:spPr bwMode="auto">
              <a:xfrm>
                <a:off x="1126" y="253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72" name="AutoShape 170"/>
              <p:cNvSpPr>
                <a:spLocks noChangeArrowheads="1"/>
              </p:cNvSpPr>
              <p:nvPr/>
            </p:nvSpPr>
            <p:spPr bwMode="auto">
              <a:xfrm>
                <a:off x="565" y="145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73" name="AutoShape 171"/>
              <p:cNvSpPr>
                <a:spLocks noChangeArrowheads="1"/>
              </p:cNvSpPr>
              <p:nvPr/>
            </p:nvSpPr>
            <p:spPr bwMode="auto">
              <a:xfrm>
                <a:off x="362" y="2242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74" name="AutoShape 172"/>
              <p:cNvSpPr>
                <a:spLocks noChangeArrowheads="1"/>
              </p:cNvSpPr>
              <p:nvPr/>
            </p:nvSpPr>
            <p:spPr bwMode="auto">
              <a:xfrm>
                <a:off x="1713" y="140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75" name="AutoShape 173"/>
              <p:cNvSpPr>
                <a:spLocks noChangeArrowheads="1"/>
              </p:cNvSpPr>
              <p:nvPr/>
            </p:nvSpPr>
            <p:spPr bwMode="auto">
              <a:xfrm>
                <a:off x="431" y="194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76" name="AutoShape 174"/>
              <p:cNvSpPr>
                <a:spLocks noChangeArrowheads="1"/>
              </p:cNvSpPr>
              <p:nvPr/>
            </p:nvSpPr>
            <p:spPr bwMode="auto">
              <a:xfrm>
                <a:off x="1400" y="1522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77" name="AutoShape 175"/>
              <p:cNvSpPr>
                <a:spLocks noChangeArrowheads="1"/>
              </p:cNvSpPr>
              <p:nvPr/>
            </p:nvSpPr>
            <p:spPr bwMode="auto">
              <a:xfrm>
                <a:off x="715" y="1783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78" name="AutoShape 176"/>
              <p:cNvSpPr>
                <a:spLocks noChangeArrowheads="1"/>
              </p:cNvSpPr>
              <p:nvPr/>
            </p:nvSpPr>
            <p:spPr bwMode="auto">
              <a:xfrm>
                <a:off x="822" y="151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79" name="AutoShape 177"/>
              <p:cNvSpPr>
                <a:spLocks noChangeArrowheads="1"/>
              </p:cNvSpPr>
              <p:nvPr/>
            </p:nvSpPr>
            <p:spPr bwMode="auto">
              <a:xfrm>
                <a:off x="4817" y="136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80" name="AutoShape 178"/>
              <p:cNvSpPr>
                <a:spLocks noChangeArrowheads="1"/>
              </p:cNvSpPr>
              <p:nvPr/>
            </p:nvSpPr>
            <p:spPr bwMode="auto">
              <a:xfrm>
                <a:off x="4401" y="295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81" name="AutoShape 179"/>
              <p:cNvSpPr>
                <a:spLocks noChangeArrowheads="1"/>
              </p:cNvSpPr>
              <p:nvPr/>
            </p:nvSpPr>
            <p:spPr bwMode="auto">
              <a:xfrm>
                <a:off x="4671" y="1842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82" name="AutoShape 180"/>
              <p:cNvSpPr>
                <a:spLocks noChangeArrowheads="1"/>
              </p:cNvSpPr>
              <p:nvPr/>
            </p:nvSpPr>
            <p:spPr bwMode="auto">
              <a:xfrm>
                <a:off x="5336" y="358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83" name="AutoShape 181"/>
              <p:cNvSpPr>
                <a:spLocks noChangeArrowheads="1"/>
              </p:cNvSpPr>
              <p:nvPr/>
            </p:nvSpPr>
            <p:spPr bwMode="auto">
              <a:xfrm>
                <a:off x="4482" y="2312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84" name="AutoShape 182"/>
              <p:cNvSpPr>
                <a:spLocks noChangeArrowheads="1"/>
              </p:cNvSpPr>
              <p:nvPr/>
            </p:nvSpPr>
            <p:spPr bwMode="auto">
              <a:xfrm>
                <a:off x="4283" y="258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85" name="AutoShape 183"/>
              <p:cNvSpPr>
                <a:spLocks noChangeArrowheads="1"/>
              </p:cNvSpPr>
              <p:nvPr/>
            </p:nvSpPr>
            <p:spPr bwMode="auto">
              <a:xfrm>
                <a:off x="4005" y="236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86" name="AutoShape 184"/>
              <p:cNvSpPr>
                <a:spLocks noChangeArrowheads="1"/>
              </p:cNvSpPr>
              <p:nvPr/>
            </p:nvSpPr>
            <p:spPr bwMode="auto">
              <a:xfrm>
                <a:off x="3584" y="152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87" name="AutoShape 185"/>
              <p:cNvSpPr>
                <a:spLocks noChangeArrowheads="1"/>
              </p:cNvSpPr>
              <p:nvPr/>
            </p:nvSpPr>
            <p:spPr bwMode="auto">
              <a:xfrm>
                <a:off x="4502" y="149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88" name="AutoShape 186"/>
              <p:cNvSpPr>
                <a:spLocks noChangeArrowheads="1"/>
              </p:cNvSpPr>
              <p:nvPr/>
            </p:nvSpPr>
            <p:spPr bwMode="auto">
              <a:xfrm>
                <a:off x="5041" y="179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89" name="AutoShape 187"/>
              <p:cNvSpPr>
                <a:spLocks noChangeArrowheads="1"/>
              </p:cNvSpPr>
              <p:nvPr/>
            </p:nvSpPr>
            <p:spPr bwMode="auto">
              <a:xfrm>
                <a:off x="4742" y="262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90" name="AutoShape 188"/>
              <p:cNvSpPr>
                <a:spLocks noChangeArrowheads="1"/>
              </p:cNvSpPr>
              <p:nvPr/>
            </p:nvSpPr>
            <p:spPr bwMode="auto">
              <a:xfrm>
                <a:off x="3652" y="3118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91" name="AutoShape 189"/>
              <p:cNvSpPr>
                <a:spLocks noChangeArrowheads="1"/>
              </p:cNvSpPr>
              <p:nvPr/>
            </p:nvSpPr>
            <p:spPr bwMode="auto">
              <a:xfrm>
                <a:off x="2109" y="285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92" name="AutoShape 190"/>
              <p:cNvSpPr>
                <a:spLocks noChangeArrowheads="1"/>
              </p:cNvSpPr>
              <p:nvPr/>
            </p:nvSpPr>
            <p:spPr bwMode="auto">
              <a:xfrm>
                <a:off x="2092" y="3088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93" name="AutoShape 191"/>
              <p:cNvSpPr>
                <a:spLocks noChangeArrowheads="1"/>
              </p:cNvSpPr>
              <p:nvPr/>
            </p:nvSpPr>
            <p:spPr bwMode="auto">
              <a:xfrm>
                <a:off x="1807" y="3247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94" name="AutoShape 192"/>
              <p:cNvSpPr>
                <a:spLocks noChangeArrowheads="1"/>
              </p:cNvSpPr>
              <p:nvPr/>
            </p:nvSpPr>
            <p:spPr bwMode="auto">
              <a:xfrm>
                <a:off x="2140" y="3312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95" name="AutoShape 193"/>
              <p:cNvSpPr>
                <a:spLocks noChangeArrowheads="1"/>
              </p:cNvSpPr>
              <p:nvPr/>
            </p:nvSpPr>
            <p:spPr bwMode="auto">
              <a:xfrm>
                <a:off x="2432" y="315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96" name="AutoShape 194"/>
              <p:cNvSpPr>
                <a:spLocks noChangeArrowheads="1"/>
              </p:cNvSpPr>
              <p:nvPr/>
            </p:nvSpPr>
            <p:spPr bwMode="auto">
              <a:xfrm>
                <a:off x="2785" y="314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97" name="AutoShape 195"/>
              <p:cNvSpPr>
                <a:spLocks noChangeArrowheads="1"/>
              </p:cNvSpPr>
              <p:nvPr/>
            </p:nvSpPr>
            <p:spPr bwMode="auto">
              <a:xfrm>
                <a:off x="2407" y="343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98" name="AutoShape 196"/>
              <p:cNvSpPr>
                <a:spLocks noChangeArrowheads="1"/>
              </p:cNvSpPr>
              <p:nvPr/>
            </p:nvSpPr>
            <p:spPr bwMode="auto">
              <a:xfrm>
                <a:off x="3007" y="332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199" name="AutoShape 197"/>
              <p:cNvSpPr>
                <a:spLocks noChangeArrowheads="1"/>
              </p:cNvSpPr>
              <p:nvPr/>
            </p:nvSpPr>
            <p:spPr bwMode="auto">
              <a:xfrm>
                <a:off x="2723" y="351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00" name="AutoShape 198"/>
              <p:cNvSpPr>
                <a:spLocks noChangeArrowheads="1"/>
              </p:cNvSpPr>
              <p:nvPr/>
            </p:nvSpPr>
            <p:spPr bwMode="auto">
              <a:xfrm>
                <a:off x="3004" y="362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01" name="AutoShape 199"/>
              <p:cNvSpPr>
                <a:spLocks noChangeArrowheads="1"/>
              </p:cNvSpPr>
              <p:nvPr/>
            </p:nvSpPr>
            <p:spPr bwMode="auto">
              <a:xfrm>
                <a:off x="2648" y="294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02" name="AutoShape 200"/>
              <p:cNvSpPr>
                <a:spLocks noChangeArrowheads="1"/>
              </p:cNvSpPr>
              <p:nvPr/>
            </p:nvSpPr>
            <p:spPr bwMode="auto">
              <a:xfrm>
                <a:off x="1844" y="347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03" name="AutoShape 201"/>
              <p:cNvSpPr>
                <a:spLocks noChangeArrowheads="1"/>
              </p:cNvSpPr>
              <p:nvPr/>
            </p:nvSpPr>
            <p:spPr bwMode="auto">
              <a:xfrm>
                <a:off x="2558" y="3648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04" name="AutoShape 202"/>
              <p:cNvSpPr>
                <a:spLocks noChangeArrowheads="1"/>
              </p:cNvSpPr>
              <p:nvPr/>
            </p:nvSpPr>
            <p:spPr bwMode="auto">
              <a:xfrm>
                <a:off x="2181" y="358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05" name="AutoShape 203"/>
              <p:cNvSpPr>
                <a:spLocks noChangeArrowheads="1"/>
              </p:cNvSpPr>
              <p:nvPr/>
            </p:nvSpPr>
            <p:spPr bwMode="auto">
              <a:xfrm>
                <a:off x="2359" y="281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06" name="AutoShape 204"/>
              <p:cNvSpPr>
                <a:spLocks noChangeArrowheads="1"/>
              </p:cNvSpPr>
              <p:nvPr/>
            </p:nvSpPr>
            <p:spPr bwMode="auto">
              <a:xfrm>
                <a:off x="2815" y="376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07" name="AutoShape 205"/>
              <p:cNvSpPr>
                <a:spLocks noChangeArrowheads="1"/>
              </p:cNvSpPr>
              <p:nvPr/>
            </p:nvSpPr>
            <p:spPr bwMode="auto">
              <a:xfrm>
                <a:off x="3508" y="3662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08" name="AutoShape 206"/>
              <p:cNvSpPr>
                <a:spLocks noChangeArrowheads="1"/>
              </p:cNvSpPr>
              <p:nvPr/>
            </p:nvSpPr>
            <p:spPr bwMode="auto">
              <a:xfrm>
                <a:off x="3244" y="3418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09" name="AutoShape 207"/>
              <p:cNvSpPr>
                <a:spLocks noChangeArrowheads="1"/>
              </p:cNvSpPr>
              <p:nvPr/>
            </p:nvSpPr>
            <p:spPr bwMode="auto">
              <a:xfrm>
                <a:off x="1313" y="3432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10" name="AutoShape 208"/>
              <p:cNvSpPr>
                <a:spLocks noChangeArrowheads="1"/>
              </p:cNvSpPr>
              <p:nvPr/>
            </p:nvSpPr>
            <p:spPr bwMode="auto">
              <a:xfrm>
                <a:off x="350" y="358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11" name="AutoShape 209"/>
              <p:cNvSpPr>
                <a:spLocks noChangeArrowheads="1"/>
              </p:cNvSpPr>
              <p:nvPr/>
            </p:nvSpPr>
            <p:spPr bwMode="auto">
              <a:xfrm>
                <a:off x="1639" y="3665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12" name="AutoShape 210"/>
              <p:cNvSpPr>
                <a:spLocks noChangeArrowheads="1"/>
              </p:cNvSpPr>
              <p:nvPr/>
            </p:nvSpPr>
            <p:spPr bwMode="auto">
              <a:xfrm>
                <a:off x="1990" y="377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13" name="AutoShape 211"/>
              <p:cNvSpPr>
                <a:spLocks noChangeArrowheads="1"/>
              </p:cNvSpPr>
              <p:nvPr/>
            </p:nvSpPr>
            <p:spPr bwMode="auto">
              <a:xfrm>
                <a:off x="925" y="3488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14" name="AutoShape 212"/>
              <p:cNvSpPr>
                <a:spLocks noChangeArrowheads="1"/>
              </p:cNvSpPr>
              <p:nvPr/>
            </p:nvSpPr>
            <p:spPr bwMode="auto">
              <a:xfrm>
                <a:off x="229" y="312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15" name="AutoShape 213"/>
              <p:cNvSpPr>
                <a:spLocks noChangeArrowheads="1"/>
              </p:cNvSpPr>
              <p:nvPr/>
            </p:nvSpPr>
            <p:spPr bwMode="auto">
              <a:xfrm>
                <a:off x="706" y="368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16" name="AutoShape 214"/>
              <p:cNvSpPr>
                <a:spLocks noChangeArrowheads="1"/>
              </p:cNvSpPr>
              <p:nvPr/>
            </p:nvSpPr>
            <p:spPr bwMode="auto">
              <a:xfrm>
                <a:off x="1172" y="369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17" name="AutoShape 215"/>
              <p:cNvSpPr>
                <a:spLocks noChangeArrowheads="1"/>
              </p:cNvSpPr>
              <p:nvPr/>
            </p:nvSpPr>
            <p:spPr bwMode="auto">
              <a:xfrm>
                <a:off x="507" y="337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66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18" name="AutoShape 216"/>
              <p:cNvSpPr>
                <a:spLocks noChangeArrowheads="1"/>
              </p:cNvSpPr>
              <p:nvPr/>
            </p:nvSpPr>
            <p:spPr bwMode="auto">
              <a:xfrm>
                <a:off x="4852" y="351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19" name="AutoShape 217"/>
              <p:cNvSpPr>
                <a:spLocks noChangeArrowheads="1"/>
              </p:cNvSpPr>
              <p:nvPr/>
            </p:nvSpPr>
            <p:spPr bwMode="auto">
              <a:xfrm>
                <a:off x="4348" y="3286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20" name="AutoShape 218"/>
              <p:cNvSpPr>
                <a:spLocks noChangeArrowheads="1"/>
              </p:cNvSpPr>
              <p:nvPr/>
            </p:nvSpPr>
            <p:spPr bwMode="auto">
              <a:xfrm>
                <a:off x="4504" y="360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21" name="AutoShape 219"/>
              <p:cNvSpPr>
                <a:spLocks noChangeArrowheads="1"/>
              </p:cNvSpPr>
              <p:nvPr/>
            </p:nvSpPr>
            <p:spPr bwMode="auto">
              <a:xfrm>
                <a:off x="3952" y="327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22" name="AutoShape 220"/>
              <p:cNvSpPr>
                <a:spLocks noChangeArrowheads="1"/>
              </p:cNvSpPr>
              <p:nvPr/>
            </p:nvSpPr>
            <p:spPr bwMode="auto">
              <a:xfrm>
                <a:off x="4348" y="373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23" name="AutoShape 221"/>
              <p:cNvSpPr>
                <a:spLocks noChangeArrowheads="1"/>
              </p:cNvSpPr>
              <p:nvPr/>
            </p:nvSpPr>
            <p:spPr bwMode="auto">
              <a:xfrm>
                <a:off x="4768" y="2998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24" name="AutoShape 222"/>
              <p:cNvSpPr>
                <a:spLocks noChangeArrowheads="1"/>
              </p:cNvSpPr>
              <p:nvPr/>
            </p:nvSpPr>
            <p:spPr bwMode="auto">
              <a:xfrm>
                <a:off x="4768" y="3310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25" name="AutoShape 223"/>
              <p:cNvSpPr>
                <a:spLocks noChangeArrowheads="1"/>
              </p:cNvSpPr>
              <p:nvPr/>
            </p:nvSpPr>
            <p:spPr bwMode="auto">
              <a:xfrm>
                <a:off x="5068" y="3346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26" name="AutoShape 224"/>
              <p:cNvSpPr>
                <a:spLocks noChangeArrowheads="1"/>
              </p:cNvSpPr>
              <p:nvPr/>
            </p:nvSpPr>
            <p:spPr bwMode="auto">
              <a:xfrm>
                <a:off x="5140" y="2986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27" name="AutoShape 225"/>
              <p:cNvSpPr>
                <a:spLocks noChangeArrowheads="1"/>
              </p:cNvSpPr>
              <p:nvPr/>
            </p:nvSpPr>
            <p:spPr bwMode="auto">
              <a:xfrm>
                <a:off x="3748" y="2926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28" name="AutoShape 226"/>
              <p:cNvSpPr>
                <a:spLocks noChangeArrowheads="1"/>
              </p:cNvSpPr>
              <p:nvPr/>
            </p:nvSpPr>
            <p:spPr bwMode="auto">
              <a:xfrm>
                <a:off x="3964" y="3033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29" name="AutoShape 227"/>
              <p:cNvSpPr>
                <a:spLocks noChangeArrowheads="1"/>
              </p:cNvSpPr>
              <p:nvPr/>
            </p:nvSpPr>
            <p:spPr bwMode="auto">
              <a:xfrm>
                <a:off x="5090" y="2649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30" name="AutoShape 228"/>
              <p:cNvSpPr>
                <a:spLocks noChangeArrowheads="1"/>
              </p:cNvSpPr>
              <p:nvPr/>
            </p:nvSpPr>
            <p:spPr bwMode="auto">
              <a:xfrm>
                <a:off x="5246" y="2313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31" name="AutoShape 229"/>
              <p:cNvSpPr>
                <a:spLocks noChangeArrowheads="1"/>
              </p:cNvSpPr>
              <p:nvPr/>
            </p:nvSpPr>
            <p:spPr bwMode="auto">
              <a:xfrm>
                <a:off x="4969" y="2421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32" name="AutoShape 230"/>
              <p:cNvSpPr>
                <a:spLocks noChangeArrowheads="1"/>
              </p:cNvSpPr>
              <p:nvPr/>
            </p:nvSpPr>
            <p:spPr bwMode="auto">
              <a:xfrm>
                <a:off x="5450" y="2613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33" name="AutoShape 231"/>
              <p:cNvSpPr>
                <a:spLocks noChangeArrowheads="1"/>
              </p:cNvSpPr>
              <p:nvPr/>
            </p:nvSpPr>
            <p:spPr bwMode="auto">
              <a:xfrm>
                <a:off x="5401" y="2054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34" name="AutoShape 232"/>
              <p:cNvSpPr>
                <a:spLocks noChangeArrowheads="1"/>
              </p:cNvSpPr>
              <p:nvPr/>
            </p:nvSpPr>
            <p:spPr bwMode="auto">
              <a:xfrm>
                <a:off x="5429" y="1698"/>
                <a:ext cx="113" cy="124"/>
              </a:xfrm>
              <a:prstGeom prst="smileyFace">
                <a:avLst>
                  <a:gd name="adj" fmla="val 4653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endParaRPr lang="en-US" sz="1800"/>
              </a:p>
            </p:txBody>
          </p:sp>
          <p:sp>
            <p:nvSpPr>
              <p:cNvPr id="235" name="Line 233"/>
              <p:cNvSpPr>
                <a:spLocks noChangeShapeType="1"/>
              </p:cNvSpPr>
              <p:nvPr/>
            </p:nvSpPr>
            <p:spPr bwMode="auto">
              <a:xfrm flipH="1">
                <a:off x="3708" y="1620"/>
                <a:ext cx="1908" cy="23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" name="Line 234"/>
              <p:cNvSpPr>
                <a:spLocks noChangeShapeType="1"/>
              </p:cNvSpPr>
              <p:nvPr/>
            </p:nvSpPr>
            <p:spPr bwMode="auto">
              <a:xfrm flipH="1" flipV="1">
                <a:off x="2304" y="2580"/>
                <a:ext cx="1632" cy="108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7" name="Line 235"/>
              <p:cNvSpPr>
                <a:spLocks noChangeShapeType="1"/>
              </p:cNvSpPr>
              <p:nvPr/>
            </p:nvSpPr>
            <p:spPr bwMode="auto">
              <a:xfrm flipH="1">
                <a:off x="252" y="2568"/>
                <a:ext cx="2064" cy="13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8" name="Line 236"/>
              <p:cNvSpPr>
                <a:spLocks noChangeShapeType="1"/>
              </p:cNvSpPr>
              <p:nvPr/>
            </p:nvSpPr>
            <p:spPr bwMode="auto">
              <a:xfrm flipH="1" flipV="1">
                <a:off x="1944" y="1116"/>
                <a:ext cx="348" cy="145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39" name="Text Box 237"/>
            <p:cNvSpPr/>
            <p:nvPr/>
          </p:nvSpPr>
          <p:spPr bwMode="auto">
            <a:xfrm>
              <a:off x="3907" y="1350"/>
              <a:ext cx="1143" cy="28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US">
                  <a:latin typeface="Tahoma"/>
                  <a:cs typeface="Arial"/>
                </a:rPr>
                <a:t>Naïve Bayes</a:t>
              </a:r>
              <a:endParaRPr/>
            </a:p>
          </p:txBody>
        </p:sp>
      </p:grpSp>
      <p:sp>
        <p:nvSpPr>
          <p:cNvPr id="240" name="Text Box 238"/>
          <p:cNvSpPr/>
          <p:nvPr/>
        </p:nvSpPr>
        <p:spPr bwMode="auto">
          <a:xfrm>
            <a:off x="3171825" y="5943600"/>
            <a:ext cx="5695950" cy="6413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r>
              <a:rPr lang="en-US" sz="1800">
                <a:cs typeface="Arial"/>
              </a:rPr>
              <a:t>Every feature gets a say in determining </a:t>
            </a:r>
            <a:endParaRPr/>
          </a:p>
          <a:p>
            <a:pPr>
              <a:defRPr/>
            </a:pPr>
            <a:r>
              <a:rPr lang="en-US" sz="1800">
                <a:cs typeface="Arial"/>
              </a:rPr>
              <a:t>which label should be assigned to a given input value. </a:t>
            </a:r>
            <a:endParaRPr/>
          </a:p>
        </p:txBody>
      </p:sp>
      <p:sp>
        <p:nvSpPr>
          <p:cNvPr id="241" name="Rectangle 15"/>
          <p:cNvSpPr/>
          <p:nvPr/>
        </p:nvSpPr>
        <p:spPr bwMode="auto">
          <a:xfrm>
            <a:off x="1536700" y="6656387"/>
            <a:ext cx="1635125" cy="201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r>
              <a:rPr lang="en-US" sz="1200">
                <a:latin typeface="Calibri"/>
                <a:ea typeface="Calibri"/>
                <a:cs typeface="Calibri"/>
              </a:rPr>
              <a:t>Slide from Heng Ji</a:t>
            </a:r>
            <a:endParaRPr sz="1200">
              <a:latin typeface="Calibri"/>
              <a:ea typeface="Calibri"/>
              <a:cs typeface="Calibri"/>
            </a:endParaRPr>
          </a:p>
          <a:p>
            <a:pPr>
              <a:defRPr/>
            </a:pPr>
            <a:endParaRPr sz="1200"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/>
        <p:txBody>
          <a:bodyPr/>
          <a:lstStyle/>
          <a:p>
            <a:pPr>
              <a:buFontTx/>
              <a:buNone/>
              <a:defRPr/>
            </a:pPr>
            <a:r>
              <a:rPr lang="en-US" sz="2400"/>
              <a:t>Assuming the problem is linearly separable, there is a learning rule that converges in a finite time</a:t>
            </a:r>
            <a:endParaRPr sz="2400"/>
          </a:p>
          <a:p>
            <a:pPr>
              <a:buFontTx/>
              <a:buNone/>
              <a:defRPr/>
            </a:pPr>
            <a:r>
              <a:rPr lang="en-US" sz="2400" b="1" u="sng"/>
              <a:t>Motivation</a:t>
            </a:r>
            <a:r>
              <a:rPr lang="en-US" sz="2400"/>
              <a:t> </a:t>
            </a:r>
            <a:endParaRPr sz="2400"/>
          </a:p>
          <a:p>
            <a:pPr>
              <a:buFont typeface="Wingdings"/>
              <a:buNone/>
              <a:defRPr/>
            </a:pPr>
            <a:r>
              <a:rPr lang="en-US" sz="2400"/>
              <a:t>	A new (unseen) input pattern that is similar to an old (seen) input pattern is likely to be classified correctly</a:t>
            </a:r>
            <a:endParaRPr sz="2400"/>
          </a:p>
          <a:p>
            <a:pPr>
              <a:buFont typeface="Wingdings"/>
              <a:buNone/>
              <a:defRPr/>
            </a:pPr>
            <a:endParaRPr lang="en-US" sz="2400"/>
          </a:p>
          <a:p>
            <a:pPr>
              <a:buFont typeface="Wingdings"/>
              <a:buNone/>
              <a:defRPr/>
            </a:pPr>
            <a:endParaRPr lang="en-US" sz="2400"/>
          </a:p>
          <a:p>
            <a:pPr>
              <a:buFont typeface="Wingdings"/>
              <a:buNone/>
              <a:defRPr/>
            </a:pPr>
            <a:endParaRPr lang="en-GB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0536E1-B78A-FC4D-B061-B001B3C1E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Perceptron Learning Rule</a:t>
            </a:r>
            <a:endParaRPr lang="en-IT" sz="3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676401" y="1268760"/>
            <a:ext cx="8812087" cy="529423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 dirty="0"/>
              <a:t>Basic Idea</a:t>
            </a:r>
            <a:endParaRPr sz="2800" dirty="0"/>
          </a:p>
          <a:p>
            <a:pPr lvl="1">
              <a:lnSpc>
                <a:spcPct val="90000"/>
              </a:lnSpc>
              <a:defRPr/>
            </a:pPr>
            <a:r>
              <a:rPr lang="en-US" sz="2400" dirty="0">
                <a:ea typeface="ＭＳ Ｐゴシック"/>
              </a:rPr>
              <a:t>go over all existing data patterns, </a:t>
            </a:r>
            <a:r>
              <a:rPr lang="en-US" sz="2400" dirty="0">
                <a:solidFill>
                  <a:srgbClr val="FF0000"/>
                </a:solidFill>
                <a:ea typeface="ＭＳ Ｐゴシック"/>
              </a:rPr>
              <a:t>whose labeling is known</a:t>
            </a:r>
            <a:r>
              <a:rPr lang="en-US" sz="2400" dirty="0">
                <a:ea typeface="ＭＳ Ｐゴシック"/>
              </a:rPr>
              <a:t>, and check their classification with a current weight vector</a:t>
            </a:r>
            <a:endParaRPr sz="2400" dirty="0"/>
          </a:p>
          <a:p>
            <a:pPr lvl="1">
              <a:lnSpc>
                <a:spcPct val="90000"/>
              </a:lnSpc>
              <a:defRPr/>
            </a:pPr>
            <a:r>
              <a:rPr lang="en-US" sz="2400" dirty="0">
                <a:ea typeface="ＭＳ Ｐゴシック"/>
              </a:rPr>
              <a:t>If correct, continue</a:t>
            </a:r>
            <a:endParaRPr sz="2400" dirty="0"/>
          </a:p>
          <a:p>
            <a:pPr lvl="1">
              <a:lnSpc>
                <a:spcPct val="90000"/>
              </a:lnSpc>
              <a:defRPr/>
            </a:pPr>
            <a:r>
              <a:rPr lang="en-US" sz="2400" dirty="0">
                <a:ea typeface="ＭＳ Ｐゴシック"/>
              </a:rPr>
              <a:t>If not, add to the weights a quantity proportional to the product of the input pattern with the desired output </a:t>
            </a:r>
            <a:r>
              <a:rPr lang="en-US" sz="2400" i="1" dirty="0">
                <a:latin typeface="+mj-lt"/>
                <a:ea typeface="ＭＳ Ｐゴシック"/>
              </a:rPr>
              <a:t>y</a:t>
            </a:r>
            <a:r>
              <a:rPr lang="en-US" sz="2400" dirty="0">
                <a:ea typeface="ＭＳ Ｐゴシック"/>
              </a:rPr>
              <a:t> (+1 or -1)</a:t>
            </a:r>
            <a:endParaRPr lang="en-GB" sz="2000" dirty="0">
              <a:ea typeface="ＭＳ Ｐゴシック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8D134A-9A41-D54D-B626-D01489FFE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Learning Rule</a:t>
            </a:r>
            <a:endParaRPr lang="en-IT" sz="36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" name="Title 64">
            <a:extLst>
              <a:ext uri="{FF2B5EF4-FFF2-40B4-BE49-F238E27FC236}">
                <a16:creationId xmlns:a16="http://schemas.microsoft.com/office/drawing/2014/main" id="{9FABEDEF-1473-3C4A-B112-4495BDC89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Example: a simple problem</a:t>
            </a:r>
            <a:endParaRPr lang="en-IT" sz="36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1794640" y="1105682"/>
            <a:ext cx="7315200" cy="5127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/>
              <a:t>4 points, linearly separable</a:t>
            </a:r>
            <a:endParaRPr sz="2400" dirty="0">
              <a:solidFill>
                <a:srgbClr val="FF0000"/>
              </a:solidFill>
            </a:endParaRPr>
          </a:p>
          <a:p>
            <a:pPr>
              <a:buFont typeface="Wingdings"/>
              <a:buNone/>
              <a:defRPr/>
            </a:pPr>
            <a:endParaRPr lang="en-GB" sz="2400" dirty="0"/>
          </a:p>
        </p:txBody>
      </p:sp>
      <p:grpSp>
        <p:nvGrpSpPr>
          <p:cNvPr id="6" name="Group 1"/>
          <p:cNvGrpSpPr>
            <a:grpSpLocks noChangeAspect="1"/>
          </p:cNvGrpSpPr>
          <p:nvPr/>
        </p:nvGrpSpPr>
        <p:grpSpPr bwMode="auto">
          <a:xfrm>
            <a:off x="3000375" y="1628776"/>
            <a:ext cx="6603434" cy="4904489"/>
            <a:chOff x="1889125" y="2565400"/>
            <a:chExt cx="5080288" cy="3772804"/>
          </a:xfrm>
        </p:grpSpPr>
        <p:sp>
          <p:nvSpPr>
            <p:cNvPr id="7" name="Rectangle 86"/>
            <p:cNvSpPr>
              <a:spLocks noChangeArrowheads="1"/>
            </p:cNvSpPr>
            <p:nvPr/>
          </p:nvSpPr>
          <p:spPr bwMode="auto">
            <a:xfrm>
              <a:off x="4149725" y="2565400"/>
              <a:ext cx="50" cy="21308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8" name="Rectangle 13"/>
            <p:cNvSpPr>
              <a:spLocks noChangeArrowheads="1"/>
            </p:cNvSpPr>
            <p:nvPr/>
          </p:nvSpPr>
          <p:spPr bwMode="auto">
            <a:xfrm>
              <a:off x="2176463" y="2838450"/>
              <a:ext cx="4772025" cy="3341688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9" name="Line 20"/>
            <p:cNvSpPr>
              <a:spLocks noChangeShapeType="1"/>
            </p:cNvSpPr>
            <p:nvPr/>
          </p:nvSpPr>
          <p:spPr bwMode="auto">
            <a:xfrm flipV="1">
              <a:off x="2176463" y="6140450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Line 21"/>
            <p:cNvSpPr>
              <a:spLocks noChangeShapeType="1"/>
            </p:cNvSpPr>
            <p:nvPr/>
          </p:nvSpPr>
          <p:spPr bwMode="auto">
            <a:xfrm>
              <a:off x="2176463" y="2838450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ectangle 22"/>
            <p:cNvSpPr>
              <a:spLocks noChangeArrowheads="1"/>
            </p:cNvSpPr>
            <p:nvPr/>
          </p:nvSpPr>
          <p:spPr bwMode="auto">
            <a:xfrm>
              <a:off x="2098675" y="6219825"/>
              <a:ext cx="87562" cy="1183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-2</a:t>
              </a:r>
              <a:endParaRPr lang="en-GB" sz="1800"/>
            </a:p>
          </p:txBody>
        </p:sp>
        <p:sp>
          <p:nvSpPr>
            <p:cNvPr id="12" name="Line 23"/>
            <p:cNvSpPr>
              <a:spLocks noChangeShapeType="1"/>
            </p:cNvSpPr>
            <p:nvPr/>
          </p:nvSpPr>
          <p:spPr bwMode="auto">
            <a:xfrm flipV="1">
              <a:off x="2771775" y="6140450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Line 24"/>
            <p:cNvSpPr>
              <a:spLocks noChangeShapeType="1"/>
            </p:cNvSpPr>
            <p:nvPr/>
          </p:nvSpPr>
          <p:spPr bwMode="auto">
            <a:xfrm>
              <a:off x="2771775" y="2838450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Rectangle 25"/>
            <p:cNvSpPr>
              <a:spLocks noChangeArrowheads="1"/>
            </p:cNvSpPr>
            <p:nvPr/>
          </p:nvSpPr>
          <p:spPr bwMode="auto">
            <a:xfrm>
              <a:off x="2627313" y="6219825"/>
              <a:ext cx="168956" cy="1183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-1.5</a:t>
              </a:r>
              <a:endParaRPr lang="en-GB" sz="1800"/>
            </a:p>
          </p:txBody>
        </p:sp>
        <p:sp>
          <p:nvSpPr>
            <p:cNvPr id="15" name="Line 26"/>
            <p:cNvSpPr>
              <a:spLocks noChangeShapeType="1"/>
            </p:cNvSpPr>
            <p:nvPr/>
          </p:nvSpPr>
          <p:spPr bwMode="auto">
            <a:xfrm flipV="1">
              <a:off x="3367088" y="6140450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>
              <a:off x="3367088" y="2838450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28"/>
            <p:cNvSpPr>
              <a:spLocks noChangeArrowheads="1"/>
            </p:cNvSpPr>
            <p:nvPr/>
          </p:nvSpPr>
          <p:spPr bwMode="auto">
            <a:xfrm>
              <a:off x="3289300" y="6219825"/>
              <a:ext cx="87562" cy="1183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-1</a:t>
              </a:r>
              <a:endParaRPr lang="en-GB" sz="1800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auto">
            <a:xfrm flipV="1">
              <a:off x="3962400" y="6140450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auto">
            <a:xfrm>
              <a:off x="3962400" y="2838450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Rectangle 31"/>
            <p:cNvSpPr>
              <a:spLocks noChangeArrowheads="1"/>
            </p:cNvSpPr>
            <p:nvPr/>
          </p:nvSpPr>
          <p:spPr bwMode="auto">
            <a:xfrm>
              <a:off x="3817938" y="6219825"/>
              <a:ext cx="168956" cy="1183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-0.5</a:t>
              </a:r>
              <a:endParaRPr lang="en-GB" sz="1800"/>
            </a:p>
          </p:txBody>
        </p:sp>
        <p:sp>
          <p:nvSpPr>
            <p:cNvPr id="21" name="Line 32"/>
            <p:cNvSpPr>
              <a:spLocks noChangeShapeType="1"/>
            </p:cNvSpPr>
            <p:nvPr/>
          </p:nvSpPr>
          <p:spPr bwMode="auto">
            <a:xfrm flipV="1">
              <a:off x="4567238" y="6140450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33"/>
            <p:cNvSpPr>
              <a:spLocks noChangeShapeType="1"/>
            </p:cNvSpPr>
            <p:nvPr/>
          </p:nvSpPr>
          <p:spPr bwMode="auto">
            <a:xfrm>
              <a:off x="4567238" y="2838450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Rectangle 34"/>
            <p:cNvSpPr>
              <a:spLocks noChangeArrowheads="1"/>
            </p:cNvSpPr>
            <p:nvPr/>
          </p:nvSpPr>
          <p:spPr bwMode="auto">
            <a:xfrm>
              <a:off x="4535488" y="6219825"/>
              <a:ext cx="54263" cy="1183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0</a:t>
              </a:r>
              <a:endParaRPr lang="en-GB" sz="1800"/>
            </a:p>
          </p:txBody>
        </p:sp>
        <p:sp>
          <p:nvSpPr>
            <p:cNvPr id="24" name="Line 35"/>
            <p:cNvSpPr>
              <a:spLocks noChangeShapeType="1"/>
            </p:cNvSpPr>
            <p:nvPr/>
          </p:nvSpPr>
          <p:spPr bwMode="auto">
            <a:xfrm flipV="1">
              <a:off x="5162550" y="6140450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Line 36"/>
            <p:cNvSpPr>
              <a:spLocks noChangeShapeType="1"/>
            </p:cNvSpPr>
            <p:nvPr/>
          </p:nvSpPr>
          <p:spPr bwMode="auto">
            <a:xfrm>
              <a:off x="5162550" y="2838450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Rectangle 37"/>
            <p:cNvSpPr>
              <a:spLocks noChangeArrowheads="1"/>
            </p:cNvSpPr>
            <p:nvPr/>
          </p:nvSpPr>
          <p:spPr bwMode="auto">
            <a:xfrm>
              <a:off x="5064125" y="6219825"/>
              <a:ext cx="135658" cy="1183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0.5</a:t>
              </a:r>
              <a:endParaRPr lang="en-GB" sz="1800"/>
            </a:p>
          </p:txBody>
        </p:sp>
        <p:sp>
          <p:nvSpPr>
            <p:cNvPr id="27" name="Line 38"/>
            <p:cNvSpPr>
              <a:spLocks noChangeShapeType="1"/>
            </p:cNvSpPr>
            <p:nvPr/>
          </p:nvSpPr>
          <p:spPr bwMode="auto">
            <a:xfrm flipV="1">
              <a:off x="5757863" y="6140450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Line 39"/>
            <p:cNvSpPr>
              <a:spLocks noChangeShapeType="1"/>
            </p:cNvSpPr>
            <p:nvPr/>
          </p:nvSpPr>
          <p:spPr bwMode="auto">
            <a:xfrm>
              <a:off x="5757863" y="2838450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Rectangle 40"/>
            <p:cNvSpPr>
              <a:spLocks noChangeArrowheads="1"/>
            </p:cNvSpPr>
            <p:nvPr/>
          </p:nvSpPr>
          <p:spPr bwMode="auto">
            <a:xfrm>
              <a:off x="5724524" y="6219825"/>
              <a:ext cx="54263" cy="1183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1</a:t>
              </a:r>
              <a:endParaRPr lang="en-GB" sz="1800"/>
            </a:p>
          </p:txBody>
        </p:sp>
        <p:sp>
          <p:nvSpPr>
            <p:cNvPr id="30" name="Line 41"/>
            <p:cNvSpPr>
              <a:spLocks noChangeShapeType="1"/>
            </p:cNvSpPr>
            <p:nvPr/>
          </p:nvSpPr>
          <p:spPr bwMode="auto">
            <a:xfrm flipV="1">
              <a:off x="6353175" y="6140450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Line 42"/>
            <p:cNvSpPr>
              <a:spLocks noChangeShapeType="1"/>
            </p:cNvSpPr>
            <p:nvPr/>
          </p:nvSpPr>
          <p:spPr bwMode="auto">
            <a:xfrm>
              <a:off x="6353175" y="2838450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43"/>
            <p:cNvSpPr>
              <a:spLocks noChangeArrowheads="1"/>
            </p:cNvSpPr>
            <p:nvPr/>
          </p:nvSpPr>
          <p:spPr bwMode="auto">
            <a:xfrm>
              <a:off x="6254750" y="6219825"/>
              <a:ext cx="135658" cy="1183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1.5</a:t>
              </a:r>
              <a:endParaRPr lang="en-GB" sz="1800"/>
            </a:p>
          </p:txBody>
        </p:sp>
        <p:sp>
          <p:nvSpPr>
            <p:cNvPr id="33" name="Line 44"/>
            <p:cNvSpPr>
              <a:spLocks noChangeShapeType="1"/>
            </p:cNvSpPr>
            <p:nvPr/>
          </p:nvSpPr>
          <p:spPr bwMode="auto">
            <a:xfrm flipV="1">
              <a:off x="6948488" y="6140450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Line 45"/>
            <p:cNvSpPr>
              <a:spLocks noChangeShapeType="1"/>
            </p:cNvSpPr>
            <p:nvPr/>
          </p:nvSpPr>
          <p:spPr bwMode="auto">
            <a:xfrm>
              <a:off x="6948488" y="2838450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Rectangle 46"/>
            <p:cNvSpPr>
              <a:spLocks noChangeArrowheads="1"/>
            </p:cNvSpPr>
            <p:nvPr/>
          </p:nvSpPr>
          <p:spPr bwMode="auto">
            <a:xfrm>
              <a:off x="6915150" y="6219825"/>
              <a:ext cx="54263" cy="1183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2</a:t>
              </a:r>
              <a:endParaRPr lang="en-GB" sz="1800"/>
            </a:p>
          </p:txBody>
        </p:sp>
        <p:sp>
          <p:nvSpPr>
            <p:cNvPr id="36" name="Line 47"/>
            <p:cNvSpPr>
              <a:spLocks noChangeShapeType="1"/>
            </p:cNvSpPr>
            <p:nvPr/>
          </p:nvSpPr>
          <p:spPr bwMode="auto">
            <a:xfrm>
              <a:off x="2176463" y="6180138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Line 48"/>
            <p:cNvSpPr>
              <a:spLocks noChangeShapeType="1"/>
            </p:cNvSpPr>
            <p:nvPr/>
          </p:nvSpPr>
          <p:spPr bwMode="auto">
            <a:xfrm flipH="1">
              <a:off x="6904038" y="6180138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Rectangle 49"/>
            <p:cNvSpPr>
              <a:spLocks noChangeArrowheads="1"/>
            </p:cNvSpPr>
            <p:nvPr/>
          </p:nvSpPr>
          <p:spPr bwMode="auto">
            <a:xfrm>
              <a:off x="2011363" y="6102350"/>
              <a:ext cx="87562" cy="1183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-2</a:t>
              </a:r>
              <a:endParaRPr lang="en-GB" sz="1800"/>
            </a:p>
          </p:txBody>
        </p:sp>
        <p:sp>
          <p:nvSpPr>
            <p:cNvPr id="39" name="Line 50"/>
            <p:cNvSpPr>
              <a:spLocks noChangeShapeType="1"/>
            </p:cNvSpPr>
            <p:nvPr/>
          </p:nvSpPr>
          <p:spPr bwMode="auto">
            <a:xfrm>
              <a:off x="2176463" y="5759450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Line 51"/>
            <p:cNvSpPr>
              <a:spLocks noChangeShapeType="1"/>
            </p:cNvSpPr>
            <p:nvPr/>
          </p:nvSpPr>
          <p:spPr bwMode="auto">
            <a:xfrm flipH="1">
              <a:off x="6904038" y="5759450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Rectangle 52"/>
            <p:cNvSpPr>
              <a:spLocks noChangeArrowheads="1"/>
            </p:cNvSpPr>
            <p:nvPr/>
          </p:nvSpPr>
          <p:spPr bwMode="auto">
            <a:xfrm>
              <a:off x="1889125" y="5680075"/>
              <a:ext cx="168956" cy="1183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-1.5</a:t>
              </a:r>
              <a:endParaRPr lang="en-GB" sz="1800"/>
            </a:p>
          </p:txBody>
        </p:sp>
        <p:sp>
          <p:nvSpPr>
            <p:cNvPr id="42" name="Line 53"/>
            <p:cNvSpPr>
              <a:spLocks noChangeShapeType="1"/>
            </p:cNvSpPr>
            <p:nvPr/>
          </p:nvSpPr>
          <p:spPr bwMode="auto">
            <a:xfrm>
              <a:off x="2176463" y="5346700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Line 54"/>
            <p:cNvSpPr>
              <a:spLocks noChangeShapeType="1"/>
            </p:cNvSpPr>
            <p:nvPr/>
          </p:nvSpPr>
          <p:spPr bwMode="auto">
            <a:xfrm flipH="1">
              <a:off x="6904038" y="5346700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Rectangle 55"/>
            <p:cNvSpPr>
              <a:spLocks noChangeArrowheads="1"/>
            </p:cNvSpPr>
            <p:nvPr/>
          </p:nvSpPr>
          <p:spPr bwMode="auto">
            <a:xfrm>
              <a:off x="2011363" y="5268913"/>
              <a:ext cx="87562" cy="1183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-1</a:t>
              </a:r>
              <a:endParaRPr lang="en-GB" sz="1800"/>
            </a:p>
          </p:txBody>
        </p:sp>
        <p:sp>
          <p:nvSpPr>
            <p:cNvPr id="45" name="Line 56"/>
            <p:cNvSpPr>
              <a:spLocks noChangeShapeType="1"/>
            </p:cNvSpPr>
            <p:nvPr/>
          </p:nvSpPr>
          <p:spPr bwMode="auto">
            <a:xfrm>
              <a:off x="2176463" y="4926013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Line 57"/>
            <p:cNvSpPr>
              <a:spLocks noChangeShapeType="1"/>
            </p:cNvSpPr>
            <p:nvPr/>
          </p:nvSpPr>
          <p:spPr bwMode="auto">
            <a:xfrm flipH="1">
              <a:off x="6904038" y="4926013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Rectangle 58"/>
            <p:cNvSpPr>
              <a:spLocks noChangeArrowheads="1"/>
            </p:cNvSpPr>
            <p:nvPr/>
          </p:nvSpPr>
          <p:spPr bwMode="auto">
            <a:xfrm>
              <a:off x="1889125" y="4848225"/>
              <a:ext cx="168956" cy="1183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-0.5</a:t>
              </a:r>
              <a:endParaRPr lang="en-GB" sz="1800"/>
            </a:p>
          </p:txBody>
        </p:sp>
        <p:sp>
          <p:nvSpPr>
            <p:cNvPr id="48" name="Line 59"/>
            <p:cNvSpPr>
              <a:spLocks noChangeShapeType="1"/>
            </p:cNvSpPr>
            <p:nvPr/>
          </p:nvSpPr>
          <p:spPr bwMode="auto">
            <a:xfrm>
              <a:off x="2176463" y="4514850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Line 60"/>
            <p:cNvSpPr>
              <a:spLocks noChangeShapeType="1"/>
            </p:cNvSpPr>
            <p:nvPr/>
          </p:nvSpPr>
          <p:spPr bwMode="auto">
            <a:xfrm flipH="1">
              <a:off x="6904038" y="4514850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Rectangle 61"/>
            <p:cNvSpPr>
              <a:spLocks noChangeArrowheads="1"/>
            </p:cNvSpPr>
            <p:nvPr/>
          </p:nvSpPr>
          <p:spPr bwMode="auto">
            <a:xfrm>
              <a:off x="2054225" y="4435475"/>
              <a:ext cx="54263" cy="1183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0</a:t>
              </a:r>
              <a:endParaRPr lang="en-GB" sz="1800"/>
            </a:p>
          </p:txBody>
        </p:sp>
        <p:sp>
          <p:nvSpPr>
            <p:cNvPr id="51" name="Line 62"/>
            <p:cNvSpPr>
              <a:spLocks noChangeShapeType="1"/>
            </p:cNvSpPr>
            <p:nvPr/>
          </p:nvSpPr>
          <p:spPr bwMode="auto">
            <a:xfrm>
              <a:off x="2176463" y="4092575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Line 63"/>
            <p:cNvSpPr>
              <a:spLocks noChangeShapeType="1"/>
            </p:cNvSpPr>
            <p:nvPr/>
          </p:nvSpPr>
          <p:spPr bwMode="auto">
            <a:xfrm flipH="1">
              <a:off x="6904038" y="4092575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Rectangle 64"/>
            <p:cNvSpPr>
              <a:spLocks noChangeArrowheads="1"/>
            </p:cNvSpPr>
            <p:nvPr/>
          </p:nvSpPr>
          <p:spPr bwMode="auto">
            <a:xfrm>
              <a:off x="1933575" y="4014788"/>
              <a:ext cx="135658" cy="1183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0.5</a:t>
              </a:r>
              <a:endParaRPr lang="en-GB" sz="1800"/>
            </a:p>
          </p:txBody>
        </p:sp>
        <p:sp>
          <p:nvSpPr>
            <p:cNvPr id="54" name="Line 65"/>
            <p:cNvSpPr>
              <a:spLocks noChangeShapeType="1"/>
            </p:cNvSpPr>
            <p:nvPr/>
          </p:nvSpPr>
          <p:spPr bwMode="auto">
            <a:xfrm>
              <a:off x="2176463" y="3671888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Line 66"/>
            <p:cNvSpPr>
              <a:spLocks noChangeShapeType="1"/>
            </p:cNvSpPr>
            <p:nvPr/>
          </p:nvSpPr>
          <p:spPr bwMode="auto">
            <a:xfrm flipH="1">
              <a:off x="6904038" y="3671888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Rectangle 67"/>
            <p:cNvSpPr>
              <a:spLocks noChangeArrowheads="1"/>
            </p:cNvSpPr>
            <p:nvPr/>
          </p:nvSpPr>
          <p:spPr bwMode="auto">
            <a:xfrm>
              <a:off x="2054225" y="3594100"/>
              <a:ext cx="54263" cy="1183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1</a:t>
              </a:r>
              <a:endParaRPr lang="en-GB" sz="1800"/>
            </a:p>
          </p:txBody>
        </p:sp>
        <p:sp>
          <p:nvSpPr>
            <p:cNvPr id="57" name="Line 68"/>
            <p:cNvSpPr>
              <a:spLocks noChangeShapeType="1"/>
            </p:cNvSpPr>
            <p:nvPr/>
          </p:nvSpPr>
          <p:spPr bwMode="auto">
            <a:xfrm>
              <a:off x="2176463" y="3260725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Line 69"/>
            <p:cNvSpPr>
              <a:spLocks noChangeShapeType="1"/>
            </p:cNvSpPr>
            <p:nvPr/>
          </p:nvSpPr>
          <p:spPr bwMode="auto">
            <a:xfrm flipH="1">
              <a:off x="6904038" y="3260725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Rectangle 70"/>
            <p:cNvSpPr>
              <a:spLocks noChangeArrowheads="1"/>
            </p:cNvSpPr>
            <p:nvPr/>
          </p:nvSpPr>
          <p:spPr bwMode="auto">
            <a:xfrm>
              <a:off x="1933575" y="3181350"/>
              <a:ext cx="135658" cy="1183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1.5</a:t>
              </a:r>
              <a:endParaRPr lang="en-GB" sz="1800"/>
            </a:p>
          </p:txBody>
        </p:sp>
        <p:sp>
          <p:nvSpPr>
            <p:cNvPr id="60" name="Line 71"/>
            <p:cNvSpPr>
              <a:spLocks noChangeShapeType="1"/>
            </p:cNvSpPr>
            <p:nvPr/>
          </p:nvSpPr>
          <p:spPr bwMode="auto">
            <a:xfrm>
              <a:off x="2176463" y="2838450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Line 72"/>
            <p:cNvSpPr>
              <a:spLocks noChangeShapeType="1"/>
            </p:cNvSpPr>
            <p:nvPr/>
          </p:nvSpPr>
          <p:spPr bwMode="auto">
            <a:xfrm flipH="1">
              <a:off x="6904038" y="2838450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Rectangle 73"/>
            <p:cNvSpPr>
              <a:spLocks noChangeArrowheads="1"/>
            </p:cNvSpPr>
            <p:nvPr/>
          </p:nvSpPr>
          <p:spPr bwMode="auto">
            <a:xfrm>
              <a:off x="2054225" y="2760663"/>
              <a:ext cx="54263" cy="1183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2</a:t>
              </a:r>
              <a:endParaRPr lang="en-GB" sz="1800"/>
            </a:p>
          </p:txBody>
        </p:sp>
        <p:sp>
          <p:nvSpPr>
            <p:cNvPr id="71" name="Rectangle 87"/>
            <p:cNvSpPr>
              <a:spLocks noChangeArrowheads="1"/>
            </p:cNvSpPr>
            <p:nvPr/>
          </p:nvSpPr>
          <p:spPr bwMode="auto">
            <a:xfrm>
              <a:off x="5130529" y="4455807"/>
              <a:ext cx="452605" cy="1894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b="1" i="1">
                  <a:solidFill>
                    <a:srgbClr val="000000"/>
                  </a:solidFill>
                  <a:latin typeface="+mj-lt"/>
                </a:rPr>
                <a:t>y =</a:t>
              </a:r>
              <a:r>
                <a:rPr lang="en-GB" b="1">
                  <a:solidFill>
                    <a:srgbClr val="000000"/>
                  </a:solidFill>
                  <a:latin typeface="+mj-lt"/>
                </a:rPr>
                <a:t> +1</a:t>
              </a:r>
              <a:r>
                <a:rPr lang="en-GB" b="1" i="1">
                  <a:solidFill>
                    <a:srgbClr val="000000"/>
                  </a:solidFill>
                  <a:latin typeface="Helvetica"/>
                </a:rPr>
                <a:t> </a:t>
              </a:r>
              <a:endParaRPr lang="en-GB"/>
            </a:p>
          </p:txBody>
        </p:sp>
        <p:sp>
          <p:nvSpPr>
            <p:cNvPr id="72" name="Rectangle 88"/>
            <p:cNvSpPr>
              <a:spLocks noChangeArrowheads="1"/>
            </p:cNvSpPr>
            <p:nvPr/>
          </p:nvSpPr>
          <p:spPr bwMode="auto">
            <a:xfrm>
              <a:off x="2562077" y="4582811"/>
              <a:ext cx="415607" cy="1894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b="1" i="1" dirty="0">
                  <a:solidFill>
                    <a:srgbClr val="000000"/>
                  </a:solidFill>
                  <a:latin typeface="+mj-lt"/>
                </a:rPr>
                <a:t>y = </a:t>
              </a:r>
              <a:r>
                <a:rPr lang="en-US" b="1" dirty="0">
                  <a:solidFill>
                    <a:srgbClr val="000000"/>
                  </a:solidFill>
                  <a:latin typeface="+mj-lt"/>
                </a:rPr>
                <a:t>-1</a:t>
              </a:r>
              <a:r>
                <a:rPr lang="en-GB" b="1" i="1" dirty="0">
                  <a:solidFill>
                    <a:srgbClr val="000000"/>
                  </a:solidFill>
                  <a:latin typeface="Helvetica"/>
                </a:rPr>
                <a:t> </a:t>
              </a:r>
              <a:endParaRPr lang="en-GB" dirty="0"/>
            </a:p>
          </p:txBody>
        </p:sp>
        <p:sp>
          <p:nvSpPr>
            <p:cNvPr id="73" name="Rectangle 89"/>
            <p:cNvSpPr>
              <a:spLocks noChangeArrowheads="1"/>
            </p:cNvSpPr>
            <p:nvPr/>
          </p:nvSpPr>
          <p:spPr bwMode="auto">
            <a:xfrm>
              <a:off x="5311858" y="4781791"/>
              <a:ext cx="897809" cy="1894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600" i="1" dirty="0">
                  <a:solidFill>
                    <a:srgbClr val="000000"/>
                  </a:solidFill>
                  <a:latin typeface="+mj-lt"/>
                </a:rPr>
                <a:t>x</a:t>
              </a:r>
              <a:r>
                <a:rPr lang="en-GB" sz="1600" baseline="-25000" dirty="0">
                  <a:solidFill>
                    <a:srgbClr val="000000"/>
                  </a:solidFill>
                  <a:latin typeface="+mj-lt"/>
                </a:rPr>
                <a:t>2</a:t>
              </a:r>
              <a:r>
                <a:rPr lang="en-GB" sz="1600" baseline="-25000" dirty="0">
                  <a:solidFill>
                    <a:srgbClr val="000000"/>
                  </a:solidFill>
                </a:rPr>
                <a:t> </a:t>
              </a:r>
              <a:r>
                <a:rPr lang="en-GB" sz="1600" b="1" dirty="0">
                  <a:solidFill>
                    <a:srgbClr val="000000"/>
                  </a:solidFill>
                  <a:latin typeface="Helvetica"/>
                </a:rPr>
                <a:t>(1/2, -1/2) </a:t>
              </a:r>
              <a:endParaRPr lang="en-GB" sz="1600" dirty="0"/>
            </a:p>
          </p:txBody>
        </p:sp>
        <p:sp>
          <p:nvSpPr>
            <p:cNvPr id="74" name="Rectangle 90"/>
            <p:cNvSpPr>
              <a:spLocks noChangeArrowheads="1"/>
            </p:cNvSpPr>
            <p:nvPr/>
          </p:nvSpPr>
          <p:spPr bwMode="auto">
            <a:xfrm>
              <a:off x="5766478" y="3816218"/>
              <a:ext cx="624027" cy="1894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600" i="1" dirty="0">
                  <a:solidFill>
                    <a:srgbClr val="000000"/>
                  </a:solidFill>
                  <a:latin typeface="+mj-lt"/>
                </a:rPr>
                <a:t>x</a:t>
              </a:r>
              <a:r>
                <a:rPr lang="en-GB" sz="1600" baseline="-25000" dirty="0">
                  <a:solidFill>
                    <a:srgbClr val="000000"/>
                  </a:solidFill>
                  <a:latin typeface="+mj-lt"/>
                </a:rPr>
                <a:t>1</a:t>
              </a:r>
              <a:r>
                <a:rPr lang="en-GB" sz="1600" baseline="-25000" dirty="0">
                  <a:solidFill>
                    <a:srgbClr val="000000"/>
                  </a:solidFill>
                </a:rPr>
                <a:t> </a:t>
              </a:r>
              <a:r>
                <a:rPr lang="en-GB" sz="1600" b="1" dirty="0">
                  <a:solidFill>
                    <a:srgbClr val="000000"/>
                  </a:solidFill>
                  <a:latin typeface="Helvetica"/>
                </a:rPr>
                <a:t>(1,1/2)</a:t>
              </a:r>
              <a:endParaRPr lang="en-GB" sz="1600" dirty="0"/>
            </a:p>
          </p:txBody>
        </p:sp>
        <p:sp>
          <p:nvSpPr>
            <p:cNvPr id="75" name="Rectangle 91"/>
            <p:cNvSpPr>
              <a:spLocks noChangeArrowheads="1"/>
            </p:cNvSpPr>
            <p:nvPr/>
          </p:nvSpPr>
          <p:spPr bwMode="auto">
            <a:xfrm>
              <a:off x="5911850" y="4151313"/>
              <a:ext cx="33299" cy="1420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200" b="1">
                  <a:solidFill>
                    <a:srgbClr val="000000"/>
                  </a:solidFill>
                  <a:latin typeface="Helvetica"/>
                </a:rPr>
                <a:t> </a:t>
              </a:r>
              <a:endParaRPr lang="en-GB" sz="1800"/>
            </a:p>
          </p:txBody>
        </p:sp>
        <p:sp>
          <p:nvSpPr>
            <p:cNvPr id="76" name="Rectangle 92"/>
            <p:cNvSpPr>
              <a:spLocks noChangeArrowheads="1"/>
            </p:cNvSpPr>
            <p:nvPr/>
          </p:nvSpPr>
          <p:spPr bwMode="auto">
            <a:xfrm>
              <a:off x="3322732" y="3819566"/>
              <a:ext cx="726387" cy="1894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ts val="0"/>
                </a:spcBef>
                <a:buClr>
                  <a:schemeClr val="accent2"/>
                </a:buClr>
                <a:buSzPct val="80000"/>
                <a:buFont typeface="Wingdings"/>
                <a:buChar char="l"/>
                <a:defRPr sz="2800" b="1">
                  <a:solidFill>
                    <a:schemeClr val="tx1"/>
                  </a:solidFill>
                  <a:latin typeface="Arial"/>
                </a:defRPr>
              </a:lvl1pPr>
              <a:lvl2pPr marL="742950" indent="-285750">
                <a:spcBef>
                  <a:spcPts val="0"/>
                </a:spcBef>
                <a:buFont typeface="Wingdings"/>
                <a:buChar char="§"/>
                <a:defRPr sz="2400" b="1">
                  <a:solidFill>
                    <a:schemeClr val="tx1"/>
                  </a:solidFill>
                  <a:latin typeface="Arial"/>
                </a:defRPr>
              </a:lvl2pPr>
              <a:lvl3pPr marL="1143000" indent="-228600">
                <a:spcBef>
                  <a:spcPts val="0"/>
                </a:spcBef>
                <a:buClr>
                  <a:schemeClr val="accent2"/>
                </a:buClr>
                <a:buChar char="•"/>
                <a:defRPr sz="2000" b="1">
                  <a:solidFill>
                    <a:schemeClr val="tx1"/>
                  </a:solidFill>
                  <a:latin typeface="Arial"/>
                </a:defRPr>
              </a:lvl3pPr>
              <a:lvl4pPr marL="1600200" indent="-228600">
                <a:spcBef>
                  <a:spcPts val="0"/>
                </a:spcBef>
                <a:buChar char="–"/>
                <a:defRPr b="1">
                  <a:solidFill>
                    <a:schemeClr val="tx1"/>
                  </a:solidFill>
                  <a:latin typeface="Arial"/>
                </a:defRPr>
              </a:lvl4pPr>
              <a:lvl5pPr marL="2057400" indent="-228600">
                <a:spcBef>
                  <a:spcPts val="0"/>
                </a:spcBef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</a:defRPr>
              </a:lvl9pPr>
            </a:lstStyle>
            <a:p>
              <a:pPr>
                <a:buClrTx/>
                <a:buSzTx/>
                <a:buNone/>
                <a:defRPr/>
              </a:pPr>
              <a:r>
                <a:rPr lang="en-GB" sz="1600" i="1" dirty="0">
                  <a:solidFill>
                    <a:srgbClr val="000000"/>
                  </a:solidFill>
                  <a:latin typeface="+mj-lt"/>
                </a:rPr>
                <a:t>x</a:t>
              </a:r>
              <a:r>
                <a:rPr lang="en-GB" sz="1600" baseline="-25000" dirty="0">
                  <a:solidFill>
                    <a:srgbClr val="000000"/>
                  </a:solidFill>
                  <a:latin typeface="+mj-lt"/>
                </a:rPr>
                <a:t>0</a:t>
              </a:r>
              <a:r>
                <a:rPr lang="en-GB" sz="1600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GB" sz="1600" dirty="0">
                  <a:solidFill>
                    <a:srgbClr val="000000"/>
                  </a:solidFill>
                  <a:latin typeface="Helvetica"/>
                </a:rPr>
                <a:t>(-1,1/2) </a:t>
              </a:r>
              <a:endParaRPr lang="en-GB" sz="1600" b="0" dirty="0"/>
            </a:p>
          </p:txBody>
        </p:sp>
        <p:sp>
          <p:nvSpPr>
            <p:cNvPr id="77" name="Rectangle 93"/>
            <p:cNvSpPr>
              <a:spLocks noChangeArrowheads="1"/>
            </p:cNvSpPr>
            <p:nvPr/>
          </p:nvSpPr>
          <p:spPr bwMode="auto">
            <a:xfrm>
              <a:off x="3328937" y="5002690"/>
              <a:ext cx="686923" cy="1894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ts val="0"/>
                </a:spcBef>
                <a:buClr>
                  <a:schemeClr val="accent2"/>
                </a:buClr>
                <a:buSzPct val="80000"/>
                <a:buFont typeface="Wingdings"/>
                <a:buChar char="l"/>
                <a:defRPr sz="2800" b="1">
                  <a:solidFill>
                    <a:schemeClr val="tx1"/>
                  </a:solidFill>
                  <a:latin typeface="Arial"/>
                </a:defRPr>
              </a:lvl1pPr>
              <a:lvl2pPr marL="742950" indent="-285750">
                <a:spcBef>
                  <a:spcPts val="0"/>
                </a:spcBef>
                <a:buFont typeface="Wingdings"/>
                <a:buChar char="§"/>
                <a:defRPr sz="2400" b="1">
                  <a:solidFill>
                    <a:schemeClr val="tx1"/>
                  </a:solidFill>
                  <a:latin typeface="Arial"/>
                </a:defRPr>
              </a:lvl2pPr>
              <a:lvl3pPr marL="1143000" indent="-228600">
                <a:spcBef>
                  <a:spcPts val="0"/>
                </a:spcBef>
                <a:buClr>
                  <a:schemeClr val="accent2"/>
                </a:buClr>
                <a:buChar char="•"/>
                <a:defRPr sz="2000" b="1">
                  <a:solidFill>
                    <a:schemeClr val="tx1"/>
                  </a:solidFill>
                  <a:latin typeface="Arial"/>
                </a:defRPr>
              </a:lvl3pPr>
              <a:lvl4pPr marL="1600200" indent="-228600">
                <a:spcBef>
                  <a:spcPts val="0"/>
                </a:spcBef>
                <a:buChar char="–"/>
                <a:defRPr b="1">
                  <a:solidFill>
                    <a:schemeClr val="tx1"/>
                  </a:solidFill>
                  <a:latin typeface="Arial"/>
                </a:defRPr>
              </a:lvl4pPr>
              <a:lvl5pPr marL="2057400" indent="-228600">
                <a:spcBef>
                  <a:spcPts val="0"/>
                </a:spcBef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</a:defRPr>
              </a:lvl9pPr>
            </a:lstStyle>
            <a:p>
              <a:pPr>
                <a:buClrTx/>
                <a:buSzTx/>
                <a:buNone/>
                <a:defRPr/>
              </a:pPr>
              <a:r>
                <a:rPr lang="en-GB" sz="1600" i="1" dirty="0">
                  <a:solidFill>
                    <a:srgbClr val="000000"/>
                  </a:solidFill>
                  <a:latin typeface="+mj-lt"/>
                </a:rPr>
                <a:t>x</a:t>
              </a:r>
              <a:r>
                <a:rPr lang="en-GB" sz="1600" baseline="-25000" dirty="0">
                  <a:solidFill>
                    <a:srgbClr val="000000"/>
                  </a:solidFill>
                </a:rPr>
                <a:t>3 </a:t>
              </a:r>
              <a:r>
                <a:rPr lang="en-GB" sz="1600" dirty="0">
                  <a:solidFill>
                    <a:srgbClr val="000000"/>
                  </a:solidFill>
                  <a:latin typeface="Helvetica"/>
                </a:rPr>
                <a:t>(-1, -1) </a:t>
              </a:r>
              <a:endParaRPr lang="en-GB" sz="2400" b="0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5F117B2-F961-DB40-B4DD-FFB67EE08AA3}"/>
              </a:ext>
            </a:extLst>
          </p:cNvPr>
          <p:cNvSpPr/>
          <p:nvPr/>
        </p:nvSpPr>
        <p:spPr>
          <a:xfrm>
            <a:off x="4755687" y="3466639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●</a:t>
            </a:r>
            <a:endParaRPr lang="it-IT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D89490-0D11-A94E-959C-AD9C9A51ACD4}"/>
              </a:ext>
            </a:extLst>
          </p:cNvPr>
          <p:cNvSpPr/>
          <p:nvPr/>
        </p:nvSpPr>
        <p:spPr>
          <a:xfrm>
            <a:off x="4755687" y="5034662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●</a:t>
            </a:r>
            <a:endParaRPr lang="it-IT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E4C193C-6106-A148-AAD3-A22AD15D5779}"/>
              </a:ext>
            </a:extLst>
          </p:cNvPr>
          <p:cNvSpPr/>
          <p:nvPr/>
        </p:nvSpPr>
        <p:spPr>
          <a:xfrm>
            <a:off x="7074302" y="4463826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○</a:t>
            </a:r>
            <a:endParaRPr lang="it-IT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C4F7C1C-60B8-4541-BAA2-59BCAA04FF1B}"/>
              </a:ext>
            </a:extLst>
          </p:cNvPr>
          <p:cNvSpPr/>
          <p:nvPr/>
        </p:nvSpPr>
        <p:spPr bwMode="auto">
          <a:xfrm>
            <a:off x="7894869" y="3469582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○</a:t>
            </a:r>
            <a:endParaRPr lang="it-IT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 bwMode="auto">
          <a:xfrm>
            <a:off x="3432175" y="1557338"/>
            <a:ext cx="6046882" cy="4368795"/>
            <a:chOff x="1908175" y="2349500"/>
            <a:chExt cx="5085341" cy="3585458"/>
          </a:xfrm>
        </p:grpSpPr>
        <p:sp>
          <p:nvSpPr>
            <p:cNvPr id="5" name="Rectangle 13"/>
            <p:cNvSpPr>
              <a:spLocks noChangeArrowheads="1"/>
            </p:cNvSpPr>
            <p:nvPr/>
          </p:nvSpPr>
          <p:spPr bwMode="auto">
            <a:xfrm>
              <a:off x="2195513" y="2427288"/>
              <a:ext cx="4772025" cy="3341687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" name="Rectangle 22"/>
            <p:cNvSpPr>
              <a:spLocks noChangeArrowheads="1"/>
            </p:cNvSpPr>
            <p:nvPr/>
          </p:nvSpPr>
          <p:spPr bwMode="auto">
            <a:xfrm>
              <a:off x="2117725" y="5808663"/>
              <a:ext cx="95716" cy="1262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-2</a:t>
              </a:r>
              <a:endParaRPr lang="en-GB" sz="1800"/>
            </a:p>
          </p:txBody>
        </p:sp>
        <p:sp>
          <p:nvSpPr>
            <p:cNvPr id="7" name="Line 23"/>
            <p:cNvSpPr>
              <a:spLocks noChangeShapeType="1"/>
            </p:cNvSpPr>
            <p:nvPr/>
          </p:nvSpPr>
          <p:spPr bwMode="auto">
            <a:xfrm flipV="1">
              <a:off x="2790824" y="5729288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Line 24"/>
            <p:cNvSpPr>
              <a:spLocks noChangeShapeType="1"/>
            </p:cNvSpPr>
            <p:nvPr/>
          </p:nvSpPr>
          <p:spPr bwMode="auto">
            <a:xfrm>
              <a:off x="2790824" y="2427288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25"/>
            <p:cNvSpPr>
              <a:spLocks noChangeArrowheads="1"/>
            </p:cNvSpPr>
            <p:nvPr/>
          </p:nvSpPr>
          <p:spPr bwMode="auto">
            <a:xfrm>
              <a:off x="2646363" y="5808663"/>
              <a:ext cx="184691" cy="1262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-1.5</a:t>
              </a:r>
              <a:endParaRPr lang="en-GB" sz="1800"/>
            </a:p>
          </p:txBody>
        </p:sp>
        <p:sp>
          <p:nvSpPr>
            <p:cNvPr id="10" name="Line 26"/>
            <p:cNvSpPr>
              <a:spLocks noChangeShapeType="1"/>
            </p:cNvSpPr>
            <p:nvPr/>
          </p:nvSpPr>
          <p:spPr bwMode="auto">
            <a:xfrm flipV="1">
              <a:off x="3386138" y="5729288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Line 27"/>
            <p:cNvSpPr>
              <a:spLocks noChangeShapeType="1"/>
            </p:cNvSpPr>
            <p:nvPr/>
          </p:nvSpPr>
          <p:spPr bwMode="auto">
            <a:xfrm>
              <a:off x="3386138" y="2427288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Rectangle 28"/>
            <p:cNvSpPr>
              <a:spLocks noChangeArrowheads="1"/>
            </p:cNvSpPr>
            <p:nvPr/>
          </p:nvSpPr>
          <p:spPr bwMode="auto">
            <a:xfrm>
              <a:off x="3308350" y="5808663"/>
              <a:ext cx="95716" cy="1262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-1</a:t>
              </a:r>
              <a:endParaRPr lang="en-GB" sz="1800"/>
            </a:p>
          </p:txBody>
        </p:sp>
        <p:sp>
          <p:nvSpPr>
            <p:cNvPr id="13" name="Line 29"/>
            <p:cNvSpPr>
              <a:spLocks noChangeShapeType="1"/>
            </p:cNvSpPr>
            <p:nvPr/>
          </p:nvSpPr>
          <p:spPr bwMode="auto">
            <a:xfrm flipV="1">
              <a:off x="3981450" y="5729288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Line 30"/>
            <p:cNvSpPr>
              <a:spLocks noChangeShapeType="1"/>
            </p:cNvSpPr>
            <p:nvPr/>
          </p:nvSpPr>
          <p:spPr bwMode="auto">
            <a:xfrm>
              <a:off x="3981450" y="2427288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3836988" y="5808663"/>
              <a:ext cx="184691" cy="1262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-0.5</a:t>
              </a:r>
              <a:endParaRPr lang="en-GB" sz="1800"/>
            </a:p>
          </p:txBody>
        </p:sp>
        <p:sp>
          <p:nvSpPr>
            <p:cNvPr id="16" name="Line 32"/>
            <p:cNvSpPr>
              <a:spLocks noChangeShapeType="1"/>
            </p:cNvSpPr>
            <p:nvPr/>
          </p:nvSpPr>
          <p:spPr bwMode="auto">
            <a:xfrm flipV="1">
              <a:off x="4586288" y="5729288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33"/>
            <p:cNvSpPr>
              <a:spLocks noChangeShapeType="1"/>
            </p:cNvSpPr>
            <p:nvPr/>
          </p:nvSpPr>
          <p:spPr bwMode="auto">
            <a:xfrm>
              <a:off x="4586288" y="2427288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Rectangle 34"/>
            <p:cNvSpPr>
              <a:spLocks noChangeArrowheads="1"/>
            </p:cNvSpPr>
            <p:nvPr/>
          </p:nvSpPr>
          <p:spPr bwMode="auto">
            <a:xfrm>
              <a:off x="4554538" y="5808663"/>
              <a:ext cx="59316" cy="1262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0</a:t>
              </a:r>
              <a:endParaRPr lang="en-GB" sz="1800"/>
            </a:p>
          </p:txBody>
        </p:sp>
        <p:sp>
          <p:nvSpPr>
            <p:cNvPr id="19" name="Line 35"/>
            <p:cNvSpPr>
              <a:spLocks noChangeShapeType="1"/>
            </p:cNvSpPr>
            <p:nvPr/>
          </p:nvSpPr>
          <p:spPr bwMode="auto">
            <a:xfrm flipV="1">
              <a:off x="5181600" y="5729288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Line 36"/>
            <p:cNvSpPr>
              <a:spLocks noChangeShapeType="1"/>
            </p:cNvSpPr>
            <p:nvPr/>
          </p:nvSpPr>
          <p:spPr bwMode="auto">
            <a:xfrm>
              <a:off x="5181600" y="2427288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Rectangle 37"/>
            <p:cNvSpPr>
              <a:spLocks noChangeArrowheads="1"/>
            </p:cNvSpPr>
            <p:nvPr/>
          </p:nvSpPr>
          <p:spPr bwMode="auto">
            <a:xfrm>
              <a:off x="5083175" y="5808663"/>
              <a:ext cx="148291" cy="1262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0.5</a:t>
              </a:r>
              <a:endParaRPr lang="en-GB" sz="1800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auto">
            <a:xfrm flipV="1">
              <a:off x="5776913" y="5729288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Line 39"/>
            <p:cNvSpPr>
              <a:spLocks noChangeShapeType="1"/>
            </p:cNvSpPr>
            <p:nvPr/>
          </p:nvSpPr>
          <p:spPr bwMode="auto">
            <a:xfrm>
              <a:off x="5776913" y="2427288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Rectangle 40"/>
            <p:cNvSpPr>
              <a:spLocks noChangeArrowheads="1"/>
            </p:cNvSpPr>
            <p:nvPr/>
          </p:nvSpPr>
          <p:spPr bwMode="auto">
            <a:xfrm>
              <a:off x="5743575" y="5808663"/>
              <a:ext cx="59316" cy="1262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1</a:t>
              </a:r>
              <a:endParaRPr lang="en-GB" sz="1800"/>
            </a:p>
          </p:txBody>
        </p:sp>
        <p:sp>
          <p:nvSpPr>
            <p:cNvPr id="25" name="Line 41"/>
            <p:cNvSpPr>
              <a:spLocks noChangeShapeType="1"/>
            </p:cNvSpPr>
            <p:nvPr/>
          </p:nvSpPr>
          <p:spPr bwMode="auto">
            <a:xfrm flipV="1">
              <a:off x="6372225" y="5729288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Line 42"/>
            <p:cNvSpPr>
              <a:spLocks noChangeShapeType="1"/>
            </p:cNvSpPr>
            <p:nvPr/>
          </p:nvSpPr>
          <p:spPr bwMode="auto">
            <a:xfrm>
              <a:off x="6372225" y="2427288"/>
              <a:ext cx="1587" cy="396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Rectangle 43"/>
            <p:cNvSpPr>
              <a:spLocks noChangeArrowheads="1"/>
            </p:cNvSpPr>
            <p:nvPr/>
          </p:nvSpPr>
          <p:spPr bwMode="auto">
            <a:xfrm>
              <a:off x="6273800" y="5808663"/>
              <a:ext cx="148291" cy="1262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1.5</a:t>
              </a:r>
              <a:endParaRPr lang="en-GB" sz="1800"/>
            </a:p>
          </p:txBody>
        </p:sp>
        <p:sp>
          <p:nvSpPr>
            <p:cNvPr id="28" name="Rectangle 46"/>
            <p:cNvSpPr>
              <a:spLocks noChangeArrowheads="1"/>
            </p:cNvSpPr>
            <p:nvPr/>
          </p:nvSpPr>
          <p:spPr bwMode="auto">
            <a:xfrm>
              <a:off x="6934200" y="5808663"/>
              <a:ext cx="59316" cy="1262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2</a:t>
              </a:r>
              <a:endParaRPr lang="en-GB" sz="1800"/>
            </a:p>
          </p:txBody>
        </p:sp>
        <p:sp>
          <p:nvSpPr>
            <p:cNvPr id="29" name="Rectangle 49"/>
            <p:cNvSpPr>
              <a:spLocks noChangeArrowheads="1"/>
            </p:cNvSpPr>
            <p:nvPr/>
          </p:nvSpPr>
          <p:spPr bwMode="auto">
            <a:xfrm>
              <a:off x="2030413" y="5691188"/>
              <a:ext cx="95716" cy="1262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-2</a:t>
              </a:r>
              <a:endParaRPr lang="en-GB" sz="1800"/>
            </a:p>
          </p:txBody>
        </p:sp>
        <p:sp>
          <p:nvSpPr>
            <p:cNvPr id="30" name="Line 50"/>
            <p:cNvSpPr>
              <a:spLocks noChangeShapeType="1"/>
            </p:cNvSpPr>
            <p:nvPr/>
          </p:nvSpPr>
          <p:spPr bwMode="auto">
            <a:xfrm>
              <a:off x="2195513" y="5348288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Line 51"/>
            <p:cNvSpPr>
              <a:spLocks noChangeShapeType="1"/>
            </p:cNvSpPr>
            <p:nvPr/>
          </p:nvSpPr>
          <p:spPr bwMode="auto">
            <a:xfrm flipH="1">
              <a:off x="6923088" y="5348288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52"/>
            <p:cNvSpPr>
              <a:spLocks noChangeArrowheads="1"/>
            </p:cNvSpPr>
            <p:nvPr/>
          </p:nvSpPr>
          <p:spPr bwMode="auto">
            <a:xfrm>
              <a:off x="1908175" y="5268913"/>
              <a:ext cx="184691" cy="1262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-1.5</a:t>
              </a:r>
              <a:endParaRPr lang="en-GB" sz="1800"/>
            </a:p>
          </p:txBody>
        </p:sp>
        <p:sp>
          <p:nvSpPr>
            <p:cNvPr id="33" name="Line 53"/>
            <p:cNvSpPr>
              <a:spLocks noChangeShapeType="1"/>
            </p:cNvSpPr>
            <p:nvPr/>
          </p:nvSpPr>
          <p:spPr bwMode="auto">
            <a:xfrm>
              <a:off x="2195513" y="4935538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Line 54"/>
            <p:cNvSpPr>
              <a:spLocks noChangeShapeType="1"/>
            </p:cNvSpPr>
            <p:nvPr/>
          </p:nvSpPr>
          <p:spPr bwMode="auto">
            <a:xfrm flipH="1">
              <a:off x="6923088" y="4935538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Rectangle 55"/>
            <p:cNvSpPr>
              <a:spLocks noChangeArrowheads="1"/>
            </p:cNvSpPr>
            <p:nvPr/>
          </p:nvSpPr>
          <p:spPr bwMode="auto">
            <a:xfrm>
              <a:off x="2030413" y="4857750"/>
              <a:ext cx="95716" cy="1262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-1</a:t>
              </a:r>
              <a:endParaRPr lang="en-GB" sz="1800"/>
            </a:p>
          </p:txBody>
        </p:sp>
        <p:sp>
          <p:nvSpPr>
            <p:cNvPr id="36" name="Line 56"/>
            <p:cNvSpPr>
              <a:spLocks noChangeShapeType="1"/>
            </p:cNvSpPr>
            <p:nvPr/>
          </p:nvSpPr>
          <p:spPr bwMode="auto">
            <a:xfrm>
              <a:off x="2195513" y="4514850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Line 57"/>
            <p:cNvSpPr>
              <a:spLocks noChangeShapeType="1"/>
            </p:cNvSpPr>
            <p:nvPr/>
          </p:nvSpPr>
          <p:spPr bwMode="auto">
            <a:xfrm flipH="1">
              <a:off x="6923088" y="4514850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Rectangle 58"/>
            <p:cNvSpPr>
              <a:spLocks noChangeArrowheads="1"/>
            </p:cNvSpPr>
            <p:nvPr/>
          </p:nvSpPr>
          <p:spPr bwMode="auto">
            <a:xfrm>
              <a:off x="1908175" y="4437063"/>
              <a:ext cx="184691" cy="1262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-0.5</a:t>
              </a:r>
              <a:endParaRPr lang="en-GB" sz="1800"/>
            </a:p>
          </p:txBody>
        </p:sp>
        <p:sp>
          <p:nvSpPr>
            <p:cNvPr id="39" name="Line 59"/>
            <p:cNvSpPr>
              <a:spLocks noChangeShapeType="1"/>
            </p:cNvSpPr>
            <p:nvPr/>
          </p:nvSpPr>
          <p:spPr bwMode="auto">
            <a:xfrm>
              <a:off x="2195513" y="4103688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Line 60"/>
            <p:cNvSpPr>
              <a:spLocks noChangeShapeType="1"/>
            </p:cNvSpPr>
            <p:nvPr/>
          </p:nvSpPr>
          <p:spPr bwMode="auto">
            <a:xfrm flipH="1">
              <a:off x="6923088" y="4103688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Rectangle 61"/>
            <p:cNvSpPr>
              <a:spLocks noChangeArrowheads="1"/>
            </p:cNvSpPr>
            <p:nvPr/>
          </p:nvSpPr>
          <p:spPr bwMode="auto">
            <a:xfrm>
              <a:off x="2073275" y="4024312"/>
              <a:ext cx="59316" cy="1262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0</a:t>
              </a:r>
              <a:endParaRPr lang="en-GB" sz="1800"/>
            </a:p>
          </p:txBody>
        </p:sp>
        <p:sp>
          <p:nvSpPr>
            <p:cNvPr id="42" name="Line 62"/>
            <p:cNvSpPr>
              <a:spLocks noChangeShapeType="1"/>
            </p:cNvSpPr>
            <p:nvPr/>
          </p:nvSpPr>
          <p:spPr bwMode="auto">
            <a:xfrm>
              <a:off x="2195513" y="3681413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Line 63"/>
            <p:cNvSpPr>
              <a:spLocks noChangeShapeType="1"/>
            </p:cNvSpPr>
            <p:nvPr/>
          </p:nvSpPr>
          <p:spPr bwMode="auto">
            <a:xfrm flipH="1">
              <a:off x="6923088" y="3681413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Rectangle 64"/>
            <p:cNvSpPr>
              <a:spLocks noChangeArrowheads="1"/>
            </p:cNvSpPr>
            <p:nvPr/>
          </p:nvSpPr>
          <p:spPr bwMode="auto">
            <a:xfrm>
              <a:off x="1952625" y="3603625"/>
              <a:ext cx="148291" cy="1262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0.5</a:t>
              </a:r>
              <a:endParaRPr lang="en-GB" sz="1800"/>
            </a:p>
          </p:txBody>
        </p:sp>
        <p:sp>
          <p:nvSpPr>
            <p:cNvPr id="45" name="Line 65"/>
            <p:cNvSpPr>
              <a:spLocks noChangeShapeType="1"/>
            </p:cNvSpPr>
            <p:nvPr/>
          </p:nvSpPr>
          <p:spPr bwMode="auto">
            <a:xfrm>
              <a:off x="2195513" y="3260725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Line 66"/>
            <p:cNvSpPr>
              <a:spLocks noChangeShapeType="1"/>
            </p:cNvSpPr>
            <p:nvPr/>
          </p:nvSpPr>
          <p:spPr bwMode="auto">
            <a:xfrm flipH="1">
              <a:off x="6923088" y="3260725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Rectangle 67"/>
            <p:cNvSpPr>
              <a:spLocks noChangeArrowheads="1"/>
            </p:cNvSpPr>
            <p:nvPr/>
          </p:nvSpPr>
          <p:spPr bwMode="auto">
            <a:xfrm>
              <a:off x="2073275" y="3182938"/>
              <a:ext cx="59316" cy="1262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1</a:t>
              </a:r>
              <a:endParaRPr lang="en-GB" sz="1800"/>
            </a:p>
          </p:txBody>
        </p:sp>
        <p:sp>
          <p:nvSpPr>
            <p:cNvPr id="48" name="Line 68"/>
            <p:cNvSpPr>
              <a:spLocks noChangeShapeType="1"/>
            </p:cNvSpPr>
            <p:nvPr/>
          </p:nvSpPr>
          <p:spPr bwMode="auto">
            <a:xfrm>
              <a:off x="2195513" y="2849563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Line 69"/>
            <p:cNvSpPr>
              <a:spLocks noChangeShapeType="1"/>
            </p:cNvSpPr>
            <p:nvPr/>
          </p:nvSpPr>
          <p:spPr bwMode="auto">
            <a:xfrm flipH="1">
              <a:off x="6923088" y="2849563"/>
              <a:ext cx="4445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Rectangle 70"/>
            <p:cNvSpPr>
              <a:spLocks noChangeArrowheads="1"/>
            </p:cNvSpPr>
            <p:nvPr/>
          </p:nvSpPr>
          <p:spPr bwMode="auto">
            <a:xfrm>
              <a:off x="1952625" y="2770188"/>
              <a:ext cx="148291" cy="1262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1.5</a:t>
              </a:r>
              <a:endParaRPr lang="en-GB" sz="1800"/>
            </a:p>
          </p:txBody>
        </p:sp>
        <p:sp>
          <p:nvSpPr>
            <p:cNvPr id="51" name="Rectangle 73"/>
            <p:cNvSpPr>
              <a:spLocks noChangeArrowheads="1"/>
            </p:cNvSpPr>
            <p:nvPr/>
          </p:nvSpPr>
          <p:spPr bwMode="auto">
            <a:xfrm>
              <a:off x="2073275" y="2349500"/>
              <a:ext cx="59316" cy="1262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2</a:t>
              </a:r>
              <a:endParaRPr lang="en-GB" sz="1800"/>
            </a:p>
          </p:txBody>
        </p:sp>
        <p:sp>
          <p:nvSpPr>
            <p:cNvPr id="60" name="Rectangle 89"/>
            <p:cNvSpPr>
              <a:spLocks noChangeArrowheads="1"/>
            </p:cNvSpPr>
            <p:nvPr/>
          </p:nvSpPr>
          <p:spPr bwMode="auto">
            <a:xfrm>
              <a:off x="5445377" y="4392656"/>
              <a:ext cx="943672" cy="2020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600" b="1" i="1" dirty="0">
                  <a:solidFill>
                    <a:srgbClr val="000000"/>
                  </a:solidFill>
                  <a:latin typeface="+mj-lt"/>
                </a:rPr>
                <a:t>x</a:t>
              </a:r>
              <a:r>
                <a:rPr lang="en-GB" sz="1600" b="1" baseline="-25000" dirty="0">
                  <a:solidFill>
                    <a:srgbClr val="000000"/>
                  </a:solidFill>
                  <a:latin typeface="+mj-lt"/>
                </a:rPr>
                <a:t>2</a:t>
              </a:r>
              <a:r>
                <a:rPr lang="en-GB" sz="1600" b="1" dirty="0">
                  <a:solidFill>
                    <a:srgbClr val="000000"/>
                  </a:solidFill>
                  <a:latin typeface="Helvetica"/>
                </a:rPr>
                <a:t> (1/2, -12) </a:t>
              </a:r>
              <a:endParaRPr lang="en-GB" dirty="0"/>
            </a:p>
          </p:txBody>
        </p:sp>
        <p:sp>
          <p:nvSpPr>
            <p:cNvPr id="61" name="Rectangle 90"/>
            <p:cNvSpPr>
              <a:spLocks noChangeArrowheads="1"/>
            </p:cNvSpPr>
            <p:nvPr/>
          </p:nvSpPr>
          <p:spPr bwMode="auto">
            <a:xfrm>
              <a:off x="5844029" y="3388011"/>
              <a:ext cx="692925" cy="2020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600" b="1" i="1" dirty="0">
                  <a:solidFill>
                    <a:srgbClr val="000000"/>
                  </a:solidFill>
                  <a:latin typeface="+mj-lt"/>
                </a:rPr>
                <a:t>x</a:t>
              </a:r>
              <a:r>
                <a:rPr lang="en-GB" sz="1600" b="1" baseline="-25000" dirty="0">
                  <a:solidFill>
                    <a:srgbClr val="000000"/>
                  </a:solidFill>
                  <a:latin typeface="+mj-lt"/>
                </a:rPr>
                <a:t>3</a:t>
              </a:r>
              <a:r>
                <a:rPr lang="en-GB" sz="1600" b="1" dirty="0">
                  <a:solidFill>
                    <a:srgbClr val="000000"/>
                  </a:solidFill>
                  <a:latin typeface="Helvetica"/>
                </a:rPr>
                <a:t> (1,1/2)</a:t>
              </a:r>
              <a:endParaRPr lang="en-GB" dirty="0"/>
            </a:p>
          </p:txBody>
        </p:sp>
        <p:sp>
          <p:nvSpPr>
            <p:cNvPr id="62" name="Rectangle 91"/>
            <p:cNvSpPr>
              <a:spLocks noChangeArrowheads="1"/>
            </p:cNvSpPr>
            <p:nvPr/>
          </p:nvSpPr>
          <p:spPr bwMode="auto">
            <a:xfrm>
              <a:off x="5930900" y="3740149"/>
              <a:ext cx="36400" cy="1515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200" b="1">
                  <a:solidFill>
                    <a:srgbClr val="000000"/>
                  </a:solidFill>
                  <a:latin typeface="Helvetica"/>
                </a:rPr>
                <a:t> </a:t>
              </a:r>
              <a:endParaRPr lang="en-GB" sz="1800"/>
            </a:p>
          </p:txBody>
        </p:sp>
        <p:sp>
          <p:nvSpPr>
            <p:cNvPr id="63" name="Rectangle 92"/>
            <p:cNvSpPr>
              <a:spLocks noChangeArrowheads="1"/>
            </p:cNvSpPr>
            <p:nvPr/>
          </p:nvSpPr>
          <p:spPr bwMode="auto">
            <a:xfrm>
              <a:off x="3241675" y="3408363"/>
              <a:ext cx="799425" cy="2020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600" b="1" i="1" dirty="0">
                  <a:solidFill>
                    <a:srgbClr val="000000"/>
                  </a:solidFill>
                  <a:latin typeface="+mj-lt"/>
                </a:rPr>
                <a:t>x</a:t>
              </a:r>
              <a:r>
                <a:rPr lang="en-GB" sz="1600" b="1" baseline="-25000" dirty="0">
                  <a:solidFill>
                    <a:srgbClr val="000000"/>
                  </a:solidFill>
                  <a:latin typeface="+mj-lt"/>
                </a:rPr>
                <a:t>0</a:t>
              </a:r>
              <a:r>
                <a:rPr lang="en-GB" sz="1600" b="1" dirty="0">
                  <a:solidFill>
                    <a:srgbClr val="000000"/>
                  </a:solidFill>
                  <a:latin typeface="Helvetica"/>
                </a:rPr>
                <a:t> (-1,1/2) </a:t>
              </a:r>
              <a:endParaRPr lang="en-GB" dirty="0"/>
            </a:p>
          </p:txBody>
        </p:sp>
        <p:sp>
          <p:nvSpPr>
            <p:cNvPr id="64" name="Rectangle 93"/>
            <p:cNvSpPr>
              <a:spLocks noChangeArrowheads="1"/>
            </p:cNvSpPr>
            <p:nvPr/>
          </p:nvSpPr>
          <p:spPr bwMode="auto">
            <a:xfrm>
              <a:off x="3308350" y="4641850"/>
              <a:ext cx="761678" cy="2020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600" b="1" i="1" dirty="0">
                  <a:solidFill>
                    <a:srgbClr val="000000"/>
                  </a:solidFill>
                  <a:latin typeface="+mj-lt"/>
                </a:rPr>
                <a:t>x</a:t>
              </a:r>
              <a:r>
                <a:rPr lang="en-GB" sz="1600" b="1" baseline="-25000" dirty="0">
                  <a:solidFill>
                    <a:srgbClr val="000000"/>
                  </a:solidFill>
                  <a:latin typeface="+mj-lt"/>
                </a:rPr>
                <a:t>1</a:t>
              </a:r>
              <a:r>
                <a:rPr lang="en-GB" sz="1600" b="1" dirty="0">
                  <a:solidFill>
                    <a:srgbClr val="000000"/>
                  </a:solidFill>
                  <a:latin typeface="Helvetica"/>
                </a:rPr>
                <a:t> (-1, -1) </a:t>
              </a:r>
              <a:endParaRPr lang="en-GB" dirty="0"/>
            </a:p>
          </p:txBody>
        </p:sp>
        <p:cxnSp>
          <p:nvCxnSpPr>
            <p:cNvPr id="65" name="Straight Connector 83"/>
            <p:cNvCxnSpPr>
              <a:cxnSpLocks noChangeShapeType="1"/>
            </p:cNvCxnSpPr>
            <p:nvPr/>
          </p:nvCxnSpPr>
          <p:spPr bwMode="auto">
            <a:xfrm>
              <a:off x="2555875" y="4076699"/>
              <a:ext cx="4103688" cy="0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cxnSp>
        <p:cxnSp>
          <p:nvCxnSpPr>
            <p:cNvPr id="66" name="Straight Arrow Connector 85"/>
            <p:cNvCxnSpPr>
              <a:cxnSpLocks noChangeShapeType="1"/>
            </p:cNvCxnSpPr>
            <p:nvPr/>
          </p:nvCxnSpPr>
          <p:spPr bwMode="auto">
            <a:xfrm rot="5400000" flipH="1" flipV="1">
              <a:off x="4174332" y="3680619"/>
              <a:ext cx="793750" cy="1587"/>
            </a:xfrm>
            <a:prstGeom prst="straightConnector1">
              <a:avLst/>
            </a:prstGeom>
            <a:noFill/>
            <a:ln w="38100" cap="sq">
              <a:solidFill>
                <a:schemeClr val="accent1"/>
              </a:solidFill>
              <a:miter lim="800000"/>
              <a:headEnd type="none" w="sm" len="sm"/>
              <a:tailEnd type="triangle" w="med" len="med"/>
            </a:ln>
          </p:spPr>
        </p:cxnSp>
        <p:sp>
          <p:nvSpPr>
            <p:cNvPr id="67" name="Rectangle 89"/>
            <p:cNvSpPr>
              <a:spLocks noChangeArrowheads="1"/>
            </p:cNvSpPr>
            <p:nvPr/>
          </p:nvSpPr>
          <p:spPr bwMode="auto">
            <a:xfrm>
              <a:off x="4066975" y="3068677"/>
              <a:ext cx="823691" cy="2020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spcBef>
                  <a:spcPts val="0"/>
                </a:spcBef>
                <a:buClr>
                  <a:schemeClr val="accent2"/>
                </a:buClr>
                <a:buSzPct val="80000"/>
                <a:buFont typeface="Wingdings"/>
                <a:buChar char="l"/>
                <a:defRPr sz="2800" b="1">
                  <a:solidFill>
                    <a:schemeClr val="tx1"/>
                  </a:solidFill>
                  <a:latin typeface="Arial"/>
                </a:defRPr>
              </a:lvl1pPr>
              <a:lvl2pPr marL="742950" indent="-285750">
                <a:spcBef>
                  <a:spcPts val="0"/>
                </a:spcBef>
                <a:buFont typeface="Wingdings"/>
                <a:buChar char="§"/>
                <a:defRPr sz="2400" b="1">
                  <a:solidFill>
                    <a:schemeClr val="tx1"/>
                  </a:solidFill>
                  <a:latin typeface="Arial"/>
                </a:defRPr>
              </a:lvl2pPr>
              <a:lvl3pPr marL="1143000" indent="-228600">
                <a:spcBef>
                  <a:spcPts val="0"/>
                </a:spcBef>
                <a:buClr>
                  <a:schemeClr val="accent2"/>
                </a:buClr>
                <a:buChar char="•"/>
                <a:defRPr sz="2000" b="1">
                  <a:solidFill>
                    <a:schemeClr val="tx1"/>
                  </a:solidFill>
                  <a:latin typeface="Arial"/>
                </a:defRPr>
              </a:lvl3pPr>
              <a:lvl4pPr marL="1600200" indent="-228600">
                <a:spcBef>
                  <a:spcPts val="0"/>
                </a:spcBef>
                <a:buChar char="–"/>
                <a:defRPr b="1">
                  <a:solidFill>
                    <a:schemeClr val="tx1"/>
                  </a:solidFill>
                  <a:latin typeface="Arial"/>
                </a:defRPr>
              </a:lvl4pPr>
              <a:lvl5pPr marL="2057400" indent="-228600">
                <a:spcBef>
                  <a:spcPts val="0"/>
                </a:spcBef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Char char="•"/>
                <a:defRPr b="1">
                  <a:solidFill>
                    <a:schemeClr val="tx1"/>
                  </a:solidFill>
                  <a:latin typeface="Arial"/>
                </a:defRPr>
              </a:lvl9pPr>
            </a:lstStyle>
            <a:p>
              <a:pPr>
                <a:buClrTx/>
                <a:buSzTx/>
                <a:buNone/>
                <a:defRPr/>
              </a:pPr>
              <a:r>
                <a:rPr lang="en-GB" sz="1600" i="1">
                  <a:solidFill>
                    <a:srgbClr val="000000"/>
                  </a:solidFill>
                  <a:latin typeface="+mj-lt"/>
                </a:rPr>
                <a:t>w</a:t>
              </a:r>
              <a:r>
                <a:rPr lang="en-GB" sz="1600" baseline="-25000">
                  <a:solidFill>
                    <a:srgbClr val="000000"/>
                  </a:solidFill>
                  <a:latin typeface="+mj-lt"/>
                </a:rPr>
                <a:t>0</a:t>
              </a:r>
              <a:r>
                <a:rPr lang="en-GB" sz="1600">
                  <a:solidFill>
                    <a:srgbClr val="000000"/>
                  </a:solidFill>
                  <a:latin typeface="Helvetica"/>
                </a:rPr>
                <a:t> = (0, 1) </a:t>
              </a:r>
              <a:endParaRPr lang="en-GB" sz="2400" b="0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354FC4D7-EDB7-FD4B-ACA1-EBECD5F60650}"/>
              </a:ext>
            </a:extLst>
          </p:cNvPr>
          <p:cNvSpPr/>
          <p:nvPr/>
        </p:nvSpPr>
        <p:spPr bwMode="auto">
          <a:xfrm>
            <a:off x="4917332" y="3010965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●</a:t>
            </a:r>
            <a:endParaRPr lang="it-IT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45C0906-F136-7545-9F49-E6530D44149C}"/>
              </a:ext>
            </a:extLst>
          </p:cNvPr>
          <p:cNvSpPr/>
          <p:nvPr/>
        </p:nvSpPr>
        <p:spPr bwMode="auto">
          <a:xfrm>
            <a:off x="4917332" y="4578988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●</a:t>
            </a:r>
            <a:endParaRPr lang="it-IT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73E70CA-E78A-3141-88CF-068FF4A1E8FF}"/>
              </a:ext>
            </a:extLst>
          </p:cNvPr>
          <p:cNvSpPr/>
          <p:nvPr/>
        </p:nvSpPr>
        <p:spPr bwMode="auto">
          <a:xfrm>
            <a:off x="7235947" y="4008152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○</a:t>
            </a:r>
            <a:endParaRPr lang="it-IT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9E8AD2A-B6CB-D543-BEA5-254C6D667DB7}"/>
              </a:ext>
            </a:extLst>
          </p:cNvPr>
          <p:cNvSpPr/>
          <p:nvPr/>
        </p:nvSpPr>
        <p:spPr bwMode="auto">
          <a:xfrm>
            <a:off x="8056514" y="3013908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○</a:t>
            </a:r>
            <a:endParaRPr lang="it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9D397D-B9C4-524D-B5A5-511217FE3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Weights (random)</a:t>
            </a:r>
            <a:endParaRPr lang="en-IT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 bwMode="auto">
              <a:xfrm>
                <a:off x="1676401" y="1052736"/>
                <a:ext cx="9601200" cy="5616624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sz="2400" dirty="0"/>
                  <a:t>Learning rule is:</a:t>
                </a:r>
                <a:endParaRPr sz="2400" dirty="0"/>
              </a:p>
              <a:p>
                <a:pPr marL="457200" lvl="1" indent="0">
                  <a:buNone/>
                  <a:defRPr/>
                </a:pPr>
                <a:r>
                  <a:rPr lang="en-US" sz="2800" i="1" dirty="0">
                    <a:latin typeface="Times New Roman"/>
                  </a:rPr>
                  <a:t>w</a:t>
                </a:r>
                <a:r>
                  <a:rPr lang="en-US" sz="2800" i="1" baseline="-25000" dirty="0">
                    <a:latin typeface="Times New Roman"/>
                  </a:rPr>
                  <a:t>i</a:t>
                </a:r>
                <a:r>
                  <a:rPr lang="en-US" sz="2800" baseline="-25000" dirty="0">
                    <a:latin typeface="Times New Roman"/>
                  </a:rPr>
                  <a:t>+1</a:t>
                </a:r>
                <a:r>
                  <a:rPr lang="en-US" sz="2800" dirty="0">
                    <a:latin typeface="Times New Roman"/>
                  </a:rPr>
                  <a:t> = </a:t>
                </a:r>
                <a:r>
                  <a:rPr lang="en-US" sz="2800" i="1" dirty="0" err="1">
                    <a:latin typeface="Times New Roman"/>
                  </a:rPr>
                  <a:t>w</a:t>
                </a:r>
                <a:r>
                  <a:rPr lang="en-US" sz="2800" i="1" baseline="-25000" dirty="0" err="1">
                    <a:latin typeface="Times New Roman"/>
                  </a:rPr>
                  <a:t>i</a:t>
                </a:r>
                <a:r>
                  <a:rPr lang="en-US" sz="2800" dirty="0">
                    <a:latin typeface="Times New Roman"/>
                  </a:rPr>
                  <a:t>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800" i="1">
                        <a:solidFill>
                          <a:srgbClr val="000000"/>
                        </a:solidFill>
                        <a:latin typeface="Cambria Math"/>
                      </a:rPr>
                      <m:t>Δ</m:t>
                    </m:r>
                  </m:oMath>
                </a14:m>
                <a:r>
                  <a:rPr lang="en-US" sz="2800" i="1" dirty="0" err="1">
                    <a:latin typeface="Times New Roman"/>
                  </a:rPr>
                  <a:t>w</a:t>
                </a:r>
                <a:r>
                  <a:rPr lang="en-US" sz="2800" i="1" baseline="-25000" dirty="0" err="1">
                    <a:latin typeface="Times New Roman"/>
                  </a:rPr>
                  <a:t>i</a:t>
                </a:r>
                <a:br>
                  <a:rPr lang="en-US" sz="2800" i="1" baseline="-25000" dirty="0">
                    <a:latin typeface="Times New Roman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800" i="1">
                          <a:solidFill>
                            <a:srgbClr val="000000"/>
                          </a:solidFill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it-IT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it-IT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it-IT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it-IT" sz="28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it-IT" sz="2800" i="1">
                          <a:solidFill>
                            <a:srgbClr val="000000"/>
                          </a:solidFill>
                          <a:latin typeface="Cambria Math"/>
                        </a:rPr>
                        <m:t>𝜀</m:t>
                      </m:r>
                      <m:r>
                        <a:rPr lang="it-IT" sz="2800" i="1">
                          <a:solidFill>
                            <a:srgbClr val="000000"/>
                          </a:solidFill>
                          <a:latin typeface="Cambria Math"/>
                        </a:rPr>
                        <m:t> </m:t>
                      </m:r>
                      <m:sSub>
                        <m:sSubPr>
                          <m:ctrlPr>
                            <a:rPr lang="it-IT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it-IT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it-IT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it-IT" sz="2800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it-IT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it-IT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it-IT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it-IT" sz="2800" i="1">
                          <a:solidFill>
                            <a:srgbClr val="0000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it-IT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accPr>
                            <m:e>
                              <m:r>
                                <a:rPr lang="it-IT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it-IT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it-IT" sz="2800" i="1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  <a:p>
                <a:pPr marL="457200" lvl="1" indent="0">
                  <a:buNone/>
                  <a:defRPr/>
                </a:pPr>
                <a:endParaRPr lang="en-US" sz="1600" dirty="0"/>
              </a:p>
              <a:p>
                <a:pPr>
                  <a:defRPr/>
                </a:pPr>
                <a:r>
                  <a:rPr lang="en-US" sz="2400" dirty="0"/>
                  <a:t>where:</a:t>
                </a:r>
                <a:endParaRPr sz="2400" dirty="0"/>
              </a:p>
              <a:p>
                <a:pPr marL="457200" lvl="1" indent="0">
                  <a:buNone/>
                  <a:defRPr/>
                </a:pPr>
                <a14:m>
                  <m:oMath xmlns:m="http://schemas.openxmlformats.org/officeDocument/2006/math">
                    <m:r>
                      <a:rPr lang="it-IT" sz="2400" i="1">
                        <a:solidFill>
                          <a:srgbClr val="000000"/>
                        </a:solidFill>
                        <a:latin typeface="Cambria Math"/>
                      </a:rPr>
                      <m:t>𝜀</m:t>
                    </m:r>
                  </m:oMath>
                </a14:m>
                <a:r>
                  <a:rPr lang="en-US" sz="2400" dirty="0"/>
                  <a:t> is </a:t>
                </a:r>
                <a:r>
                  <a:rPr lang="en-US" sz="2400" b="1" dirty="0"/>
                  <a:t>learning rate</a:t>
                </a:r>
                <a:r>
                  <a:rPr lang="en-US" sz="2400" dirty="0"/>
                  <a:t> (how much of the error to use in the correction)</a:t>
                </a:r>
                <a:endParaRPr sz="2000" dirty="0"/>
              </a:p>
              <a:p>
                <a:pPr marL="457200" lvl="1" indent="0">
                  <a:buNone/>
                  <a:defRPr/>
                </a:pPr>
                <a:r>
                  <a:rPr lang="en-US" sz="2400" i="1" dirty="0">
                    <a:latin typeface="+mj-lt"/>
                  </a:rPr>
                  <a:t>x</a:t>
                </a:r>
                <a:r>
                  <a:rPr lang="en-US" sz="2400" i="1" baseline="-25000" dirty="0">
                    <a:latin typeface="+mj-lt"/>
                  </a:rPr>
                  <a:t>i</a:t>
                </a:r>
                <a:r>
                  <a:rPr lang="en-US" sz="2400" dirty="0"/>
                  <a:t> is misclassified point</a:t>
                </a:r>
                <a:endParaRPr dirty="0"/>
              </a:p>
              <a:p>
                <a:pPr marL="253603" indent="0">
                  <a:buNone/>
                  <a:defRPr/>
                </a:pPr>
                <a:endParaRPr lang="en-US" sz="1600" dirty="0"/>
              </a:p>
              <a:p>
                <a:pPr>
                  <a:buFont typeface="Wingdings"/>
                  <a:buNone/>
                  <a:defRPr/>
                </a:pPr>
                <a:r>
                  <a:rPr lang="en-US" sz="2400" dirty="0">
                    <a:latin typeface="Symbol"/>
                  </a:rPr>
                  <a:t>	e</a:t>
                </a:r>
                <a:r>
                  <a:rPr lang="en-US" sz="2400" dirty="0"/>
                  <a:t> </a:t>
                </a:r>
                <a:r>
                  <a:rPr lang="en-US" sz="2400" dirty="0">
                    <a:latin typeface="Times New Roman"/>
                  </a:rPr>
                  <a:t>= 1/5, </a:t>
                </a:r>
                <a:r>
                  <a:rPr lang="en-US" sz="2400" i="1" dirty="0">
                    <a:latin typeface="Times New Roman"/>
                  </a:rPr>
                  <a:t>w</a:t>
                </a:r>
                <a:r>
                  <a:rPr lang="en-US" sz="2400" baseline="-25000" dirty="0">
                    <a:latin typeface="Times New Roman"/>
                  </a:rPr>
                  <a:t>0</a:t>
                </a:r>
                <a:r>
                  <a:rPr lang="en-US" sz="2400" dirty="0">
                    <a:latin typeface="Times New Roman"/>
                  </a:rPr>
                  <a:t> = (0, 1), </a:t>
                </a:r>
                <a:r>
                  <a:rPr lang="en-US" sz="2400" i="1" dirty="0">
                    <a:latin typeface="Times New Roman"/>
                  </a:rPr>
                  <a:t>x</a:t>
                </a:r>
                <a:r>
                  <a:rPr lang="en-US" sz="2400" baseline="-25000" dirty="0">
                    <a:latin typeface="Times New Roman"/>
                  </a:rPr>
                  <a:t>0</a:t>
                </a:r>
                <a:r>
                  <a:rPr lang="en-US" sz="2400" dirty="0">
                    <a:latin typeface="Times New Roman"/>
                  </a:rPr>
                  <a:t> = (–1, ½)</a:t>
                </a:r>
                <a:endParaRPr sz="2400" dirty="0"/>
              </a:p>
              <a:p>
                <a:pPr>
                  <a:buFont typeface="Wingdings"/>
                  <a:buNone/>
                  <a:defRPr/>
                </a:pPr>
                <a:r>
                  <a:rPr lang="en-US" sz="2400" dirty="0">
                    <a:latin typeface="Symbol"/>
                  </a:rPr>
                  <a:t>	D</a:t>
                </a:r>
                <a:r>
                  <a:rPr lang="en-US" sz="2400" i="1" dirty="0">
                    <a:latin typeface="Times New Roman"/>
                  </a:rPr>
                  <a:t>w</a:t>
                </a:r>
                <a:r>
                  <a:rPr lang="en-US" sz="2400" baseline="-25000" dirty="0">
                    <a:latin typeface="Times New Roman"/>
                  </a:rPr>
                  <a:t>0</a:t>
                </a:r>
                <a:r>
                  <a:rPr lang="en-US" sz="2400" dirty="0">
                    <a:latin typeface="Times New Roman"/>
                  </a:rPr>
                  <a:t> = 1/5 (–1, ½) (–1 – </a:t>
                </a:r>
                <a:r>
                  <a:rPr lang="en-US" sz="2400" i="1" dirty="0">
                    <a:latin typeface="Times New Roman"/>
                  </a:rPr>
                  <a:t>sign</a:t>
                </a:r>
                <a:r>
                  <a:rPr lang="en-US" sz="2400" dirty="0">
                    <a:latin typeface="Times New Roman"/>
                  </a:rPr>
                  <a:t>(</a:t>
                </a:r>
                <a:r>
                  <a:rPr lang="en-US" sz="2400" i="1" dirty="0">
                    <a:latin typeface="Times New Roman"/>
                  </a:rPr>
                  <a:t>w</a:t>
                </a:r>
                <a:r>
                  <a:rPr lang="en-US" sz="2400" baseline="-25000" dirty="0">
                    <a:latin typeface="Times New Roman"/>
                  </a:rPr>
                  <a:t>0</a:t>
                </a:r>
                <a:r>
                  <a:rPr lang="en-US" sz="2400" dirty="0">
                    <a:latin typeface="Times New Roman"/>
                  </a:rPr>
                  <a:t> </a:t>
                </a:r>
                <a:r>
                  <a:rPr lang="en-US" sz="2400" i="1" dirty="0">
                    <a:latin typeface="Times New Roman"/>
                  </a:rPr>
                  <a:t>x</a:t>
                </a:r>
                <a:r>
                  <a:rPr lang="en-US" sz="2400" baseline="-25000" dirty="0">
                    <a:latin typeface="Times New Roman"/>
                  </a:rPr>
                  <a:t>0</a:t>
                </a:r>
                <a:r>
                  <a:rPr lang="en-US" sz="2400" dirty="0">
                    <a:latin typeface="Times New Roman"/>
                  </a:rPr>
                  <a:t>))</a:t>
                </a:r>
                <a:endParaRPr sz="2400" dirty="0"/>
              </a:p>
              <a:p>
                <a:pPr>
                  <a:buFont typeface="Wingdings"/>
                  <a:buNone/>
                  <a:defRPr/>
                </a:pPr>
                <a:r>
                  <a:rPr lang="en-US" sz="2400" dirty="0">
                    <a:latin typeface="Times New Roman"/>
                  </a:rPr>
                  <a:t>		= 1/5 (–1, 1/2) (–2)</a:t>
                </a:r>
                <a:endParaRPr sz="2400" dirty="0"/>
              </a:p>
              <a:p>
                <a:pPr>
                  <a:buFont typeface="Wingdings"/>
                  <a:buNone/>
                  <a:defRPr/>
                </a:pPr>
                <a:r>
                  <a:rPr lang="en-US" sz="2400" dirty="0">
                    <a:latin typeface="Times New Roman"/>
                  </a:rPr>
                  <a:t>		= (2/5, –2/10)</a:t>
                </a:r>
                <a:endParaRPr sz="2400" dirty="0"/>
              </a:p>
              <a:p>
                <a:pPr>
                  <a:buFont typeface="Wingdings"/>
                  <a:buNone/>
                  <a:defRPr/>
                </a:pPr>
                <a:r>
                  <a:rPr lang="en-US" sz="2400" i="1" dirty="0">
                    <a:latin typeface="Times New Roman"/>
                  </a:rPr>
                  <a:t>	w</a:t>
                </a:r>
                <a:r>
                  <a:rPr lang="en-US" sz="2400" baseline="-25000" dirty="0">
                    <a:latin typeface="Times New Roman"/>
                  </a:rPr>
                  <a:t>1</a:t>
                </a:r>
                <a:r>
                  <a:rPr lang="en-US" sz="2400" dirty="0">
                    <a:latin typeface="Times New Roman"/>
                  </a:rPr>
                  <a:t> = (0, 1) + (2/5, –2/10) = (2/5, 4/5)</a:t>
                </a:r>
                <a:endParaRPr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1676401" y="1052736"/>
                <a:ext cx="9601200" cy="5616624"/>
              </a:xfrm>
              <a:blipFill>
                <a:blip r:embed="rId2"/>
                <a:stretch>
                  <a:fillRect l="-529" t="-903" b="-67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ular Callout 1">
                <a:extLst>
                  <a:ext uri="{FF2B5EF4-FFF2-40B4-BE49-F238E27FC236}">
                    <a16:creationId xmlns:a16="http://schemas.microsoft.com/office/drawing/2014/main" id="{634E741C-C207-5E45-B6CF-631174999B7F}"/>
                  </a:ext>
                </a:extLst>
              </p:cNvPr>
              <p:cNvSpPr/>
              <p:nvPr/>
            </p:nvSpPr>
            <p:spPr bwMode="auto">
              <a:xfrm>
                <a:off x="5181527" y="2276872"/>
                <a:ext cx="4946922" cy="792088"/>
              </a:xfrm>
              <a:prstGeom prst="wedgeRoundRectCallout">
                <a:avLst>
                  <a:gd name="adj1" fmla="val -62206"/>
                  <a:gd name="adj2" fmla="val -38203"/>
                  <a:gd name="adj3" fmla="val 16667"/>
                </a:avLst>
              </a:prstGeom>
              <a:solidFill>
                <a:schemeClr val="bg2">
                  <a:lumMod val="40000"/>
                  <a:lumOff val="60000"/>
                </a:schemeClr>
              </a:solidFill>
              <a:ln w="12700" cap="sq" cmpd="sng" algn="ctr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kumimoji="0" lang="it-IT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Error</a:t>
                </a:r>
                <a:r>
                  <a:rPr lang="it-IT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it-IT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difference</a:t>
                </a:r>
                <a:r>
                  <a:rPr lang="it-IT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between</a:t>
                </a:r>
                <a:r>
                  <a:rPr lang="it-IT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expected</a:t>
                </a:r>
                <a:r>
                  <a:rPr lang="it-IT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value</a:t>
                </a:r>
                <a:r>
                  <a:rPr lang="it-IT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it-IT" sz="2000" i="1" dirty="0" err="1">
                    <a:latin typeface="+mj-lt"/>
                    <a:cs typeface="Calibri" panose="020F0502020204030204" pitchFamily="34" charset="0"/>
                  </a:rPr>
                  <a:t>y</a:t>
                </a:r>
                <a:r>
                  <a:rPr lang="it-IT" sz="2000" i="1" baseline="-25000" dirty="0" err="1">
                    <a:latin typeface="+mj-lt"/>
                    <a:cs typeface="Calibri" panose="020F0502020204030204" pitchFamily="34" charset="0"/>
                  </a:rPr>
                  <a:t>i</a:t>
                </a:r>
                <a:r>
                  <a:rPr lang="it-IT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and </a:t>
                </a:r>
                <a:r>
                  <a:rPr lang="it-IT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computed</a:t>
                </a:r>
                <a:r>
                  <a:rPr lang="it-IT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value</a:t>
                </a:r>
                <a:r>
                  <a:rPr lang="it-IT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it-IT" sz="20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it-IT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kumimoji="0" lang="it-IT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ounded Rectangular Callout 1">
                <a:extLst>
                  <a:ext uri="{FF2B5EF4-FFF2-40B4-BE49-F238E27FC236}">
                    <a16:creationId xmlns:a16="http://schemas.microsoft.com/office/drawing/2014/main" id="{634E741C-C207-5E45-B6CF-631174999B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1527" y="2276872"/>
                <a:ext cx="4946922" cy="792088"/>
              </a:xfrm>
              <a:prstGeom prst="wedgeRoundRectCallout">
                <a:avLst>
                  <a:gd name="adj1" fmla="val -62206"/>
                  <a:gd name="adj2" fmla="val -38203"/>
                  <a:gd name="adj3" fmla="val 16667"/>
                </a:avLst>
              </a:prstGeom>
              <a:blipFill>
                <a:blip r:embed="rId3"/>
                <a:stretch>
                  <a:fillRect r="-679" b="-4615"/>
                </a:stretch>
              </a:blipFill>
              <a:ln w="12700" cap="sq" cmpd="sng" algn="ctr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40732AEF-DA4E-BC42-8DF8-5C7FB0B36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Updating Weights</a:t>
            </a:r>
            <a:endParaRPr lang="en-IT" sz="36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 bwMode="auto">
          <a:xfrm>
            <a:off x="3287713" y="1484314"/>
            <a:ext cx="5545134" cy="4463477"/>
            <a:chOff x="2352675" y="2746375"/>
            <a:chExt cx="4373561" cy="3364006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2600325" y="2822575"/>
              <a:ext cx="4124325" cy="324802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600325" y="2822575"/>
              <a:ext cx="4124325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2600325" y="6070600"/>
              <a:ext cx="4124325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6724649" y="2822575"/>
              <a:ext cx="1587" cy="32480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V="1">
              <a:off x="2600325" y="2822575"/>
              <a:ext cx="1587" cy="32480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2600325" y="6070600"/>
              <a:ext cx="4124325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V="1">
              <a:off x="2600325" y="2822575"/>
              <a:ext cx="1587" cy="32480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2600325" y="6032500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2600325" y="2822575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V="1">
              <a:off x="3114675" y="6032500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3114675" y="2822575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 flipV="1">
              <a:off x="3629025" y="6032500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3629025" y="2822575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 flipV="1">
              <a:off x="4143375" y="6032500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>
              <a:off x="4143375" y="2822575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Line 24"/>
            <p:cNvSpPr>
              <a:spLocks noChangeShapeType="1"/>
            </p:cNvSpPr>
            <p:nvPr/>
          </p:nvSpPr>
          <p:spPr bwMode="auto">
            <a:xfrm flipV="1">
              <a:off x="4667250" y="6032500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>
              <a:off x="4667250" y="2822575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27"/>
            <p:cNvSpPr>
              <a:spLocks noChangeShapeType="1"/>
            </p:cNvSpPr>
            <p:nvPr/>
          </p:nvSpPr>
          <p:spPr bwMode="auto">
            <a:xfrm flipV="1">
              <a:off x="5181600" y="6032500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5181600" y="2822575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Line 30"/>
            <p:cNvSpPr>
              <a:spLocks noChangeShapeType="1"/>
            </p:cNvSpPr>
            <p:nvPr/>
          </p:nvSpPr>
          <p:spPr bwMode="auto">
            <a:xfrm flipV="1">
              <a:off x="5695950" y="6032500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Line 31"/>
            <p:cNvSpPr>
              <a:spLocks noChangeShapeType="1"/>
            </p:cNvSpPr>
            <p:nvPr/>
          </p:nvSpPr>
          <p:spPr bwMode="auto">
            <a:xfrm>
              <a:off x="5695950" y="2822575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Line 33"/>
            <p:cNvSpPr>
              <a:spLocks noChangeShapeType="1"/>
            </p:cNvSpPr>
            <p:nvPr/>
          </p:nvSpPr>
          <p:spPr bwMode="auto">
            <a:xfrm flipV="1">
              <a:off x="6210300" y="6032500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Line 34"/>
            <p:cNvSpPr>
              <a:spLocks noChangeShapeType="1"/>
            </p:cNvSpPr>
            <p:nvPr/>
          </p:nvSpPr>
          <p:spPr bwMode="auto">
            <a:xfrm>
              <a:off x="6210300" y="2822575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Line 36"/>
            <p:cNvSpPr>
              <a:spLocks noChangeShapeType="1"/>
            </p:cNvSpPr>
            <p:nvPr/>
          </p:nvSpPr>
          <p:spPr bwMode="auto">
            <a:xfrm flipV="1">
              <a:off x="6724649" y="6032500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Line 37"/>
            <p:cNvSpPr>
              <a:spLocks noChangeShapeType="1"/>
            </p:cNvSpPr>
            <p:nvPr/>
          </p:nvSpPr>
          <p:spPr bwMode="auto">
            <a:xfrm>
              <a:off x="6724649" y="2822575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Line 39"/>
            <p:cNvSpPr>
              <a:spLocks noChangeShapeType="1"/>
            </p:cNvSpPr>
            <p:nvPr/>
          </p:nvSpPr>
          <p:spPr bwMode="auto">
            <a:xfrm>
              <a:off x="2600325" y="6070600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Line 40"/>
            <p:cNvSpPr>
              <a:spLocks noChangeShapeType="1"/>
            </p:cNvSpPr>
            <p:nvPr/>
          </p:nvSpPr>
          <p:spPr bwMode="auto">
            <a:xfrm flipH="1">
              <a:off x="6686550" y="6070600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Rectangle 41"/>
            <p:cNvSpPr>
              <a:spLocks noChangeArrowheads="1"/>
            </p:cNvSpPr>
            <p:nvPr/>
          </p:nvSpPr>
          <p:spPr bwMode="auto">
            <a:xfrm>
              <a:off x="2457450" y="5994400"/>
              <a:ext cx="89767" cy="1159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-2</a:t>
              </a:r>
              <a:endParaRPr lang="en-GB" sz="1800"/>
            </a:p>
          </p:txBody>
        </p:sp>
        <p:sp>
          <p:nvSpPr>
            <p:cNvPr id="33" name="Line 42"/>
            <p:cNvSpPr>
              <a:spLocks noChangeShapeType="1"/>
            </p:cNvSpPr>
            <p:nvPr/>
          </p:nvSpPr>
          <p:spPr bwMode="auto">
            <a:xfrm>
              <a:off x="2600325" y="5661025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Line 43"/>
            <p:cNvSpPr>
              <a:spLocks noChangeShapeType="1"/>
            </p:cNvSpPr>
            <p:nvPr/>
          </p:nvSpPr>
          <p:spPr bwMode="auto">
            <a:xfrm flipH="1">
              <a:off x="6686550" y="5661025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Rectangle 44"/>
            <p:cNvSpPr>
              <a:spLocks noChangeArrowheads="1"/>
            </p:cNvSpPr>
            <p:nvPr/>
          </p:nvSpPr>
          <p:spPr bwMode="auto">
            <a:xfrm>
              <a:off x="2352675" y="5584825"/>
              <a:ext cx="173212" cy="1159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-1.5</a:t>
              </a:r>
              <a:endParaRPr lang="en-GB" sz="1800"/>
            </a:p>
          </p:txBody>
        </p:sp>
        <p:sp>
          <p:nvSpPr>
            <p:cNvPr id="36" name="Line 45"/>
            <p:cNvSpPr>
              <a:spLocks noChangeShapeType="1"/>
            </p:cNvSpPr>
            <p:nvPr/>
          </p:nvSpPr>
          <p:spPr bwMode="auto">
            <a:xfrm>
              <a:off x="2600325" y="5260975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Line 46"/>
            <p:cNvSpPr>
              <a:spLocks noChangeShapeType="1"/>
            </p:cNvSpPr>
            <p:nvPr/>
          </p:nvSpPr>
          <p:spPr bwMode="auto">
            <a:xfrm flipH="1">
              <a:off x="6686550" y="5260975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Rectangle 47"/>
            <p:cNvSpPr>
              <a:spLocks noChangeArrowheads="1"/>
            </p:cNvSpPr>
            <p:nvPr/>
          </p:nvSpPr>
          <p:spPr bwMode="auto">
            <a:xfrm>
              <a:off x="2457450" y="5184775"/>
              <a:ext cx="89767" cy="1159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-1</a:t>
              </a:r>
              <a:endParaRPr lang="en-GB" sz="1800"/>
            </a:p>
          </p:txBody>
        </p:sp>
        <p:sp>
          <p:nvSpPr>
            <p:cNvPr id="39" name="Line 48"/>
            <p:cNvSpPr>
              <a:spLocks noChangeShapeType="1"/>
            </p:cNvSpPr>
            <p:nvPr/>
          </p:nvSpPr>
          <p:spPr bwMode="auto">
            <a:xfrm>
              <a:off x="2600325" y="4851400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Line 49"/>
            <p:cNvSpPr>
              <a:spLocks noChangeShapeType="1"/>
            </p:cNvSpPr>
            <p:nvPr/>
          </p:nvSpPr>
          <p:spPr bwMode="auto">
            <a:xfrm flipH="1">
              <a:off x="6686550" y="4851400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Rectangle 50"/>
            <p:cNvSpPr>
              <a:spLocks noChangeArrowheads="1"/>
            </p:cNvSpPr>
            <p:nvPr/>
          </p:nvSpPr>
          <p:spPr bwMode="auto">
            <a:xfrm>
              <a:off x="2352675" y="4775200"/>
              <a:ext cx="173212" cy="1159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-0.5</a:t>
              </a:r>
              <a:endParaRPr lang="en-GB" sz="1800"/>
            </a:p>
          </p:txBody>
        </p:sp>
        <p:sp>
          <p:nvSpPr>
            <p:cNvPr id="42" name="Line 51"/>
            <p:cNvSpPr>
              <a:spLocks noChangeShapeType="1"/>
            </p:cNvSpPr>
            <p:nvPr/>
          </p:nvSpPr>
          <p:spPr bwMode="auto">
            <a:xfrm>
              <a:off x="2600325" y="4451350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Line 52"/>
            <p:cNvSpPr>
              <a:spLocks noChangeShapeType="1"/>
            </p:cNvSpPr>
            <p:nvPr/>
          </p:nvSpPr>
          <p:spPr bwMode="auto">
            <a:xfrm flipH="1">
              <a:off x="6686550" y="4451350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Rectangle 53"/>
            <p:cNvSpPr>
              <a:spLocks noChangeArrowheads="1"/>
            </p:cNvSpPr>
            <p:nvPr/>
          </p:nvSpPr>
          <p:spPr bwMode="auto">
            <a:xfrm>
              <a:off x="2495550" y="4375150"/>
              <a:ext cx="55630" cy="1159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0</a:t>
              </a:r>
              <a:endParaRPr lang="en-GB" sz="1800"/>
            </a:p>
          </p:txBody>
        </p:sp>
        <p:sp>
          <p:nvSpPr>
            <p:cNvPr id="45" name="Line 54"/>
            <p:cNvSpPr>
              <a:spLocks noChangeShapeType="1"/>
            </p:cNvSpPr>
            <p:nvPr/>
          </p:nvSpPr>
          <p:spPr bwMode="auto">
            <a:xfrm>
              <a:off x="2600325" y="4041775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Line 55"/>
            <p:cNvSpPr>
              <a:spLocks noChangeShapeType="1"/>
            </p:cNvSpPr>
            <p:nvPr/>
          </p:nvSpPr>
          <p:spPr bwMode="auto">
            <a:xfrm flipH="1">
              <a:off x="6686550" y="4041775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Rectangle 56"/>
            <p:cNvSpPr>
              <a:spLocks noChangeArrowheads="1"/>
            </p:cNvSpPr>
            <p:nvPr/>
          </p:nvSpPr>
          <p:spPr bwMode="auto">
            <a:xfrm>
              <a:off x="2390775" y="3965575"/>
              <a:ext cx="139075" cy="1159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0.5</a:t>
              </a:r>
              <a:endParaRPr lang="en-GB" sz="1800"/>
            </a:p>
          </p:txBody>
        </p:sp>
        <p:sp>
          <p:nvSpPr>
            <p:cNvPr id="48" name="Line 57"/>
            <p:cNvSpPr>
              <a:spLocks noChangeShapeType="1"/>
            </p:cNvSpPr>
            <p:nvPr/>
          </p:nvSpPr>
          <p:spPr bwMode="auto">
            <a:xfrm>
              <a:off x="2600325" y="3632200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Line 58"/>
            <p:cNvSpPr>
              <a:spLocks noChangeShapeType="1"/>
            </p:cNvSpPr>
            <p:nvPr/>
          </p:nvSpPr>
          <p:spPr bwMode="auto">
            <a:xfrm flipH="1">
              <a:off x="6686550" y="3632200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Rectangle 59"/>
            <p:cNvSpPr>
              <a:spLocks noChangeArrowheads="1"/>
            </p:cNvSpPr>
            <p:nvPr/>
          </p:nvSpPr>
          <p:spPr bwMode="auto">
            <a:xfrm>
              <a:off x="2495550" y="3556000"/>
              <a:ext cx="55630" cy="1159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1</a:t>
              </a:r>
              <a:endParaRPr lang="en-GB" sz="1800"/>
            </a:p>
          </p:txBody>
        </p:sp>
        <p:sp>
          <p:nvSpPr>
            <p:cNvPr id="51" name="Line 60"/>
            <p:cNvSpPr>
              <a:spLocks noChangeShapeType="1"/>
            </p:cNvSpPr>
            <p:nvPr/>
          </p:nvSpPr>
          <p:spPr bwMode="auto">
            <a:xfrm>
              <a:off x="2600325" y="3232150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Line 61"/>
            <p:cNvSpPr>
              <a:spLocks noChangeShapeType="1"/>
            </p:cNvSpPr>
            <p:nvPr/>
          </p:nvSpPr>
          <p:spPr bwMode="auto">
            <a:xfrm flipH="1">
              <a:off x="6686550" y="3232150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Rectangle 62"/>
            <p:cNvSpPr>
              <a:spLocks noChangeArrowheads="1"/>
            </p:cNvSpPr>
            <p:nvPr/>
          </p:nvSpPr>
          <p:spPr bwMode="auto">
            <a:xfrm>
              <a:off x="2390775" y="3155950"/>
              <a:ext cx="139075" cy="1159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1.5</a:t>
              </a:r>
              <a:endParaRPr lang="en-GB" sz="1800"/>
            </a:p>
          </p:txBody>
        </p:sp>
        <p:sp>
          <p:nvSpPr>
            <p:cNvPr id="54" name="Line 63"/>
            <p:cNvSpPr>
              <a:spLocks noChangeShapeType="1"/>
            </p:cNvSpPr>
            <p:nvPr/>
          </p:nvSpPr>
          <p:spPr bwMode="auto">
            <a:xfrm>
              <a:off x="2600325" y="2822575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Line 64"/>
            <p:cNvSpPr>
              <a:spLocks noChangeShapeType="1"/>
            </p:cNvSpPr>
            <p:nvPr/>
          </p:nvSpPr>
          <p:spPr bwMode="auto">
            <a:xfrm flipH="1">
              <a:off x="6686550" y="2822575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Rectangle 65"/>
            <p:cNvSpPr>
              <a:spLocks noChangeArrowheads="1"/>
            </p:cNvSpPr>
            <p:nvPr/>
          </p:nvSpPr>
          <p:spPr bwMode="auto">
            <a:xfrm>
              <a:off x="2495550" y="2746375"/>
              <a:ext cx="55630" cy="11598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2</a:t>
              </a:r>
              <a:endParaRPr lang="en-GB" sz="1800"/>
            </a:p>
          </p:txBody>
        </p:sp>
        <p:sp>
          <p:nvSpPr>
            <p:cNvPr id="65" name="Freeform 80"/>
            <p:cNvSpPr/>
            <p:nvPr/>
          </p:nvSpPr>
          <p:spPr bwMode="auto">
            <a:xfrm>
              <a:off x="3114675" y="3956050"/>
              <a:ext cx="3095625" cy="981075"/>
            </a:xfrm>
            <a:custGeom>
              <a:avLst/>
              <a:gdLst>
                <a:gd name="T0" fmla="*/ 0 w 1950"/>
                <a:gd name="T1" fmla="*/ 0 h 618"/>
                <a:gd name="T2" fmla="*/ 2147483647 w 1950"/>
                <a:gd name="T3" fmla="*/ 2147483647 h 618"/>
                <a:gd name="T4" fmla="*/ 2147483647 w 1950"/>
                <a:gd name="T5" fmla="*/ 2147483647 h 618"/>
                <a:gd name="T6" fmla="*/ 2147483647 w 1950"/>
                <a:gd name="T7" fmla="*/ 2147483647 h 618"/>
                <a:gd name="T8" fmla="*/ 2147483647 w 1950"/>
                <a:gd name="T9" fmla="*/ 2147483647 h 618"/>
                <a:gd name="T10" fmla="*/ 2147483647 w 1950"/>
                <a:gd name="T11" fmla="*/ 2147483647 h 618"/>
                <a:gd name="T12" fmla="*/ 2147483647 w 1950"/>
                <a:gd name="T13" fmla="*/ 2147483647 h 618"/>
                <a:gd name="T14" fmla="*/ 2147483647 w 1950"/>
                <a:gd name="T15" fmla="*/ 2147483647 h 618"/>
                <a:gd name="T16" fmla="*/ 2147483647 w 1950"/>
                <a:gd name="T17" fmla="*/ 2147483647 h 618"/>
                <a:gd name="T18" fmla="*/ 2147483647 w 1950"/>
                <a:gd name="T19" fmla="*/ 2147483647 h 618"/>
                <a:gd name="T20" fmla="*/ 2147483647 w 1950"/>
                <a:gd name="T21" fmla="*/ 2147483647 h 618"/>
                <a:gd name="T22" fmla="*/ 2147483647 w 1950"/>
                <a:gd name="T23" fmla="*/ 2147483647 h 618"/>
                <a:gd name="T24" fmla="*/ 2147483647 w 1950"/>
                <a:gd name="T25" fmla="*/ 2147483647 h 618"/>
                <a:gd name="T26" fmla="*/ 2147483647 w 1950"/>
                <a:gd name="T27" fmla="*/ 2147483647 h 618"/>
                <a:gd name="T28" fmla="*/ 2147483647 w 1950"/>
                <a:gd name="T29" fmla="*/ 2147483647 h 618"/>
                <a:gd name="T30" fmla="*/ 2147483647 w 1950"/>
                <a:gd name="T31" fmla="*/ 2147483647 h 618"/>
                <a:gd name="T32" fmla="*/ 2147483647 w 1950"/>
                <a:gd name="T33" fmla="*/ 2147483647 h 618"/>
                <a:gd name="T34" fmla="*/ 2147483647 w 1950"/>
                <a:gd name="T35" fmla="*/ 2147483647 h 618"/>
                <a:gd name="T36" fmla="*/ 2147483647 w 1950"/>
                <a:gd name="T37" fmla="*/ 2147483647 h 618"/>
                <a:gd name="T38" fmla="*/ 2147483647 w 1950"/>
                <a:gd name="T39" fmla="*/ 2147483647 h 618"/>
                <a:gd name="T40" fmla="*/ 2147483647 w 1950"/>
                <a:gd name="T41" fmla="*/ 2147483647 h 618"/>
                <a:gd name="T42" fmla="*/ 2147483647 w 1950"/>
                <a:gd name="T43" fmla="*/ 2147483647 h 618"/>
                <a:gd name="T44" fmla="*/ 2147483647 w 1950"/>
                <a:gd name="T45" fmla="*/ 2147483647 h 618"/>
                <a:gd name="T46" fmla="*/ 2147483647 w 1950"/>
                <a:gd name="T47" fmla="*/ 2147483647 h 618"/>
                <a:gd name="T48" fmla="*/ 2147483647 w 1950"/>
                <a:gd name="T49" fmla="*/ 2147483647 h 618"/>
                <a:gd name="T50" fmla="*/ 2147483647 w 1950"/>
                <a:gd name="T51" fmla="*/ 2147483647 h 618"/>
                <a:gd name="T52" fmla="*/ 2147483647 w 1950"/>
                <a:gd name="T53" fmla="*/ 2147483647 h 618"/>
                <a:gd name="T54" fmla="*/ 2147483647 w 1950"/>
                <a:gd name="T55" fmla="*/ 2147483647 h 618"/>
                <a:gd name="T56" fmla="*/ 2147483647 w 1950"/>
                <a:gd name="T57" fmla="*/ 2147483647 h 618"/>
                <a:gd name="T58" fmla="*/ 2147483647 w 1950"/>
                <a:gd name="T59" fmla="*/ 2147483647 h 618"/>
                <a:gd name="T60" fmla="*/ 2147483647 w 1950"/>
                <a:gd name="T61" fmla="*/ 2147483647 h 61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50"/>
                <a:gd name="T94" fmla="*/ 0 h 618"/>
                <a:gd name="T95" fmla="*/ 1950 w 1950"/>
                <a:gd name="T96" fmla="*/ 618 h 61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50" h="618" extrusionOk="0">
                  <a:moveTo>
                    <a:pt x="0" y="0"/>
                  </a:moveTo>
                  <a:lnTo>
                    <a:pt x="66" y="24"/>
                  </a:lnTo>
                  <a:lnTo>
                    <a:pt x="132" y="42"/>
                  </a:lnTo>
                  <a:lnTo>
                    <a:pt x="198" y="66"/>
                  </a:lnTo>
                  <a:lnTo>
                    <a:pt x="258" y="84"/>
                  </a:lnTo>
                  <a:lnTo>
                    <a:pt x="324" y="102"/>
                  </a:lnTo>
                  <a:lnTo>
                    <a:pt x="390" y="126"/>
                  </a:lnTo>
                  <a:lnTo>
                    <a:pt x="456" y="144"/>
                  </a:lnTo>
                  <a:lnTo>
                    <a:pt x="522" y="168"/>
                  </a:lnTo>
                  <a:lnTo>
                    <a:pt x="588" y="186"/>
                  </a:lnTo>
                  <a:lnTo>
                    <a:pt x="648" y="204"/>
                  </a:lnTo>
                  <a:lnTo>
                    <a:pt x="714" y="228"/>
                  </a:lnTo>
                  <a:lnTo>
                    <a:pt x="780" y="246"/>
                  </a:lnTo>
                  <a:lnTo>
                    <a:pt x="846" y="270"/>
                  </a:lnTo>
                  <a:lnTo>
                    <a:pt x="912" y="288"/>
                  </a:lnTo>
                  <a:lnTo>
                    <a:pt x="978" y="312"/>
                  </a:lnTo>
                  <a:lnTo>
                    <a:pt x="1038" y="330"/>
                  </a:lnTo>
                  <a:lnTo>
                    <a:pt x="1104" y="348"/>
                  </a:lnTo>
                  <a:lnTo>
                    <a:pt x="1170" y="372"/>
                  </a:lnTo>
                  <a:lnTo>
                    <a:pt x="1236" y="390"/>
                  </a:lnTo>
                  <a:lnTo>
                    <a:pt x="1302" y="414"/>
                  </a:lnTo>
                  <a:lnTo>
                    <a:pt x="1362" y="432"/>
                  </a:lnTo>
                  <a:lnTo>
                    <a:pt x="1428" y="450"/>
                  </a:lnTo>
                  <a:lnTo>
                    <a:pt x="1494" y="474"/>
                  </a:lnTo>
                  <a:lnTo>
                    <a:pt x="1560" y="492"/>
                  </a:lnTo>
                  <a:lnTo>
                    <a:pt x="1626" y="516"/>
                  </a:lnTo>
                  <a:lnTo>
                    <a:pt x="1692" y="534"/>
                  </a:lnTo>
                  <a:lnTo>
                    <a:pt x="1752" y="552"/>
                  </a:lnTo>
                  <a:lnTo>
                    <a:pt x="1818" y="576"/>
                  </a:lnTo>
                  <a:lnTo>
                    <a:pt x="1884" y="594"/>
                  </a:lnTo>
                  <a:lnTo>
                    <a:pt x="1950" y="618"/>
                  </a:lnTo>
                </a:path>
              </a:pathLst>
            </a:cu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Line 81"/>
            <p:cNvSpPr>
              <a:spLocks noChangeShapeType="1"/>
            </p:cNvSpPr>
            <p:nvPr/>
          </p:nvSpPr>
          <p:spPr bwMode="auto">
            <a:xfrm flipV="1">
              <a:off x="4657725" y="3357563"/>
              <a:ext cx="419100" cy="110331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Rectangle 84"/>
            <p:cNvSpPr>
              <a:spLocks noChangeArrowheads="1"/>
            </p:cNvSpPr>
            <p:nvPr/>
          </p:nvSpPr>
          <p:spPr bwMode="auto">
            <a:xfrm>
              <a:off x="4134404" y="3155563"/>
              <a:ext cx="1048123" cy="18557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 b="1" i="1" dirty="0">
                  <a:solidFill>
                    <a:srgbClr val="000000"/>
                  </a:solidFill>
                  <a:latin typeface="+mj-lt"/>
                  <a:ea typeface="宋体"/>
                  <a:cs typeface="宋体"/>
                </a:rPr>
                <a:t>w</a:t>
              </a:r>
              <a:r>
                <a:rPr lang="en-GB" b="1" baseline="-25000" dirty="0">
                  <a:solidFill>
                    <a:srgbClr val="000000"/>
                  </a:solidFill>
                  <a:latin typeface="Helvetica"/>
                  <a:ea typeface="宋体"/>
                  <a:cs typeface="宋体"/>
                </a:rPr>
                <a:t>1</a:t>
              </a:r>
              <a:r>
                <a:rPr lang="en-GB" b="1" dirty="0">
                  <a:solidFill>
                    <a:srgbClr val="000000"/>
                  </a:solidFill>
                  <a:latin typeface="Helvetica"/>
                  <a:ea typeface="宋体"/>
                  <a:cs typeface="宋体"/>
                </a:rPr>
                <a:t> = (2/5, 4/5) </a:t>
              </a:r>
              <a:endParaRPr lang="en-GB" sz="2800" dirty="0">
                <a:latin typeface="Arial"/>
                <a:ea typeface="宋体"/>
                <a:cs typeface="宋体"/>
              </a:endParaRP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4F43123D-432D-334E-A8AB-B66D8544BE8A}"/>
              </a:ext>
            </a:extLst>
          </p:cNvPr>
          <p:cNvSpPr/>
          <p:nvPr/>
        </p:nvSpPr>
        <p:spPr bwMode="auto">
          <a:xfrm>
            <a:off x="4755687" y="3034591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●</a:t>
            </a:r>
            <a:endParaRPr lang="it-IT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EC614CD-0E7A-BD4C-9203-6353CDA23BD9}"/>
              </a:ext>
            </a:extLst>
          </p:cNvPr>
          <p:cNvSpPr/>
          <p:nvPr/>
        </p:nvSpPr>
        <p:spPr bwMode="auto">
          <a:xfrm>
            <a:off x="4755687" y="4602614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●</a:t>
            </a:r>
            <a:endParaRPr lang="it-IT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FDC30D0-39BB-DC40-95C3-1AF17B34939E}"/>
              </a:ext>
            </a:extLst>
          </p:cNvPr>
          <p:cNvSpPr/>
          <p:nvPr/>
        </p:nvSpPr>
        <p:spPr bwMode="auto">
          <a:xfrm>
            <a:off x="7074302" y="4031778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○</a:t>
            </a:r>
            <a:endParaRPr lang="it-IT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7E50422-5DC7-BE48-B7F3-545294BF1EC9}"/>
              </a:ext>
            </a:extLst>
          </p:cNvPr>
          <p:cNvSpPr/>
          <p:nvPr/>
        </p:nvSpPr>
        <p:spPr bwMode="auto">
          <a:xfrm>
            <a:off x="7894869" y="3037534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○</a:t>
            </a:r>
            <a:endParaRPr lang="it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80DE64-8645-2640-A628-85046940C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Correction</a:t>
            </a:r>
            <a:endParaRPr lang="en-IT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>
                <a:spLocks noGrp="1" noChangeArrowheads="1"/>
              </p:cNvSpPr>
              <p:nvPr>
                <p:ph idx="1"/>
              </p:nvPr>
            </p:nvSpPr>
            <p:spPr bwMode="auto"/>
            <p:txBody>
              <a:bodyPr/>
              <a:lstStyle/>
              <a:p>
                <a:pPr>
                  <a:defRPr/>
                </a:pPr>
                <a:r>
                  <a:rPr lang="en-US" sz="2400" dirty="0"/>
                  <a:t>Upper left point is still wrongly classified</a:t>
                </a:r>
                <a:endParaRPr sz="2400" dirty="0"/>
              </a:p>
              <a:p>
                <a:pPr>
                  <a:buFont typeface="Wingdings"/>
                  <a:buNone/>
                  <a:defRPr/>
                </a:pPr>
                <a:r>
                  <a:rPr lang="en-US" sz="2400" b="1" i="1" dirty="0">
                    <a:latin typeface="Times New Roman"/>
                  </a:rPr>
                  <a:t>	w</a:t>
                </a:r>
                <a:r>
                  <a:rPr lang="en-US" sz="2400" b="1" baseline="-25000" dirty="0">
                    <a:latin typeface="Times New Roman"/>
                  </a:rPr>
                  <a:t>2</a:t>
                </a:r>
                <a:r>
                  <a:rPr lang="en-US" sz="2400" dirty="0"/>
                  <a:t> = </a:t>
                </a:r>
                <a:r>
                  <a:rPr lang="en-US" sz="2400" b="1" i="1" dirty="0">
                    <a:latin typeface="Times New Roman"/>
                  </a:rPr>
                  <a:t>w</a:t>
                </a:r>
                <a:r>
                  <a:rPr lang="en-US" sz="2400" b="1" baseline="-25000" dirty="0">
                    <a:latin typeface="Times New Roman"/>
                  </a:rPr>
                  <a:t>1</a:t>
                </a:r>
                <a:r>
                  <a:rPr lang="en-US" sz="2400" dirty="0">
                    <a:latin typeface="Times New Roman"/>
                  </a:rPr>
                  <a:t> + </a:t>
                </a:r>
                <a:r>
                  <a:rPr lang="en-US" sz="2400" dirty="0">
                    <a:latin typeface="Symbol"/>
                  </a:rPr>
                  <a:t>D</a:t>
                </a:r>
                <a:r>
                  <a:rPr lang="en-US" sz="2400" i="1" dirty="0">
                    <a:latin typeface="Times New Roman"/>
                  </a:rPr>
                  <a:t>w</a:t>
                </a:r>
                <a:r>
                  <a:rPr lang="en-US" sz="2400" baseline="-25000" dirty="0">
                    <a:latin typeface="Times New Roman"/>
                  </a:rPr>
                  <a:t>1</a:t>
                </a:r>
              </a:p>
              <a:p>
                <a:pPr>
                  <a:buFont typeface="Wingdings"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400" i="1">
                          <a:solidFill>
                            <a:srgbClr val="000000"/>
                          </a:solidFill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it-IT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𝑤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it-IT" sz="24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it-IT" sz="2400" i="1">
                          <a:solidFill>
                            <a:srgbClr val="000000"/>
                          </a:solidFill>
                          <a:latin typeface="Cambria Math"/>
                        </a:rPr>
                        <m:t>𝜀</m:t>
                      </m:r>
                      <m:r>
                        <a:rPr lang="it-IT" sz="2400" i="1">
                          <a:solidFill>
                            <a:srgbClr val="000000"/>
                          </a:solidFill>
                          <a:latin typeface="Cambria Math"/>
                        </a:rPr>
                        <m:t> </m:t>
                      </m:r>
                      <m:sSub>
                        <m:sSubPr>
                          <m:ctrlPr>
                            <a:rPr lang="it-IT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it-IT" sz="2400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it-IT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it-IT" sz="2400" i="1">
                          <a:solidFill>
                            <a:srgbClr val="00000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it-IT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accPr>
                            <m:e>
                              <m:r>
                                <a:rPr lang="it-IT" sz="2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it-IT" sz="2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it-IT" sz="2400" i="1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Times New Roman"/>
                </a:endParaRPr>
              </a:p>
              <a:p>
                <a:pPr>
                  <a:buFont typeface="Wingdings"/>
                  <a:buNone/>
                  <a:defRPr/>
                </a:pPr>
                <a:endParaRPr lang="en-US" sz="2400" dirty="0">
                  <a:latin typeface="Symbol"/>
                </a:endParaRPr>
              </a:p>
              <a:p>
                <a:pPr>
                  <a:buFont typeface="Wingdings"/>
                  <a:buNone/>
                  <a:defRPr/>
                </a:pPr>
                <a:r>
                  <a:rPr lang="en-US" sz="2400" dirty="0">
                    <a:latin typeface="Symbol"/>
                  </a:rPr>
                  <a:t>	</a:t>
                </a:r>
                <a:r>
                  <a:rPr lang="en-US" sz="2400" i="1" dirty="0">
                    <a:latin typeface="Times New Roman"/>
                  </a:rPr>
                  <a:t>w</a:t>
                </a:r>
                <a:r>
                  <a:rPr lang="en-US" sz="2400" baseline="-25000" dirty="0">
                    <a:latin typeface="Times New Roman"/>
                  </a:rPr>
                  <a:t>1</a:t>
                </a:r>
                <a:r>
                  <a:rPr lang="en-US" sz="2400" dirty="0">
                    <a:latin typeface="Times New Roman"/>
                  </a:rPr>
                  <a:t> = (2/5, 4/5), </a:t>
                </a:r>
                <a:r>
                  <a:rPr lang="en-US" sz="2400" i="1" dirty="0">
                    <a:latin typeface="+mj-lt"/>
                  </a:rPr>
                  <a:t>x</a:t>
                </a:r>
                <a:r>
                  <a:rPr lang="en-US" sz="2400" baseline="-25000" dirty="0">
                    <a:latin typeface="+mj-lt"/>
                  </a:rPr>
                  <a:t>1</a:t>
                </a:r>
                <a:r>
                  <a:rPr lang="en-US" sz="2400" dirty="0">
                    <a:latin typeface="+mj-lt"/>
                  </a:rPr>
                  <a:t> = (</a:t>
                </a:r>
                <a:r>
                  <a:rPr lang="en-US" sz="2400" dirty="0">
                    <a:latin typeface="Symbol"/>
                  </a:rPr>
                  <a:t>1/2, -1/2)</a:t>
                </a:r>
              </a:p>
              <a:p>
                <a:pPr>
                  <a:buFont typeface="Wingdings"/>
                  <a:buNone/>
                  <a:defRPr/>
                </a:pPr>
                <a:r>
                  <a:rPr lang="en-US" sz="2400" dirty="0">
                    <a:latin typeface="Symbol"/>
                  </a:rPr>
                  <a:t>	D</a:t>
                </a:r>
                <a:r>
                  <a:rPr lang="en-US" sz="2400" i="1" dirty="0">
                    <a:latin typeface="Times New Roman"/>
                  </a:rPr>
                  <a:t>w</a:t>
                </a:r>
                <a:r>
                  <a:rPr lang="en-US" sz="2400" baseline="-25000" dirty="0">
                    <a:latin typeface="Times New Roman"/>
                  </a:rPr>
                  <a:t>1</a:t>
                </a:r>
                <a:r>
                  <a:rPr lang="en-US" sz="2400" dirty="0">
                    <a:latin typeface="Times New Roman"/>
                  </a:rPr>
                  <a:t> = 1/5 (1/2, –1/2) (1 – </a:t>
                </a:r>
                <a:r>
                  <a:rPr lang="en-US" sz="2400" i="1" dirty="0">
                    <a:latin typeface="Times New Roman"/>
                  </a:rPr>
                  <a:t>sign</a:t>
                </a:r>
                <a:r>
                  <a:rPr lang="en-US" sz="2400" dirty="0">
                    <a:latin typeface="Times New Roman"/>
                  </a:rPr>
                  <a:t>(</a:t>
                </a:r>
                <a:r>
                  <a:rPr lang="en-US" sz="2400" i="1" dirty="0">
                    <a:latin typeface="Times New Roman"/>
                  </a:rPr>
                  <a:t>w</a:t>
                </a:r>
                <a:r>
                  <a:rPr lang="en-US" sz="2400" baseline="-25000" dirty="0">
                    <a:latin typeface="Times New Roman"/>
                  </a:rPr>
                  <a:t>1</a:t>
                </a:r>
                <a:r>
                  <a:rPr lang="en-US" sz="2400" dirty="0">
                    <a:latin typeface="Times New Roman"/>
                  </a:rPr>
                  <a:t> </a:t>
                </a:r>
                <a:r>
                  <a:rPr lang="en-US" sz="2400" i="1" dirty="0">
                    <a:latin typeface="Times New Roman"/>
                  </a:rPr>
                  <a:t>x</a:t>
                </a:r>
                <a:r>
                  <a:rPr lang="en-US" sz="2400" baseline="-25000" dirty="0">
                    <a:latin typeface="Times New Roman"/>
                  </a:rPr>
                  <a:t>1</a:t>
                </a:r>
                <a:r>
                  <a:rPr lang="en-US" sz="2400" dirty="0">
                    <a:latin typeface="Times New Roman"/>
                  </a:rPr>
                  <a:t>))</a:t>
                </a:r>
                <a:endParaRPr lang="en-US" sz="2400" dirty="0"/>
              </a:p>
              <a:p>
                <a:pPr>
                  <a:buFont typeface="Wingdings"/>
                  <a:buNone/>
                  <a:defRPr/>
                </a:pPr>
                <a:endParaRPr lang="en-US" sz="2400" dirty="0">
                  <a:latin typeface="Times New Roman"/>
                </a:endParaRPr>
              </a:p>
              <a:p>
                <a:pPr>
                  <a:buFont typeface="Wingdings"/>
                  <a:buNone/>
                  <a:defRPr/>
                </a:pPr>
                <a:r>
                  <a:rPr lang="en-US" sz="2400" b="1" i="1" dirty="0">
                    <a:latin typeface="Times New Roman"/>
                  </a:rPr>
                  <a:t>	w</a:t>
                </a:r>
                <a:r>
                  <a:rPr lang="en-US" sz="2400" b="1" baseline="-25000" dirty="0">
                    <a:latin typeface="Times New Roman"/>
                  </a:rPr>
                  <a:t>2</a:t>
                </a:r>
                <a:r>
                  <a:rPr lang="en-US" sz="2400" dirty="0">
                    <a:latin typeface="+mj-lt"/>
                  </a:rPr>
                  <a:t> = (</a:t>
                </a:r>
                <a:r>
                  <a:rPr lang="en-US" sz="2400" dirty="0">
                    <a:latin typeface="Times New Roman"/>
                  </a:rPr>
                  <a:t>2/5</a:t>
                </a:r>
                <a:r>
                  <a:rPr lang="en-US" sz="2400" dirty="0">
                    <a:latin typeface="+mj-lt"/>
                  </a:rPr>
                  <a:t>, </a:t>
                </a:r>
                <a:r>
                  <a:rPr lang="en-US" sz="2400" dirty="0">
                    <a:latin typeface="Times New Roman"/>
                  </a:rPr>
                  <a:t>4/5</a:t>
                </a:r>
                <a:r>
                  <a:rPr lang="en-US" sz="2400" dirty="0">
                    <a:latin typeface="+mj-lt"/>
                  </a:rPr>
                  <a:t>) + 1/5 (1/2, </a:t>
                </a:r>
                <a:r>
                  <a:rPr lang="en-US" sz="2400" dirty="0">
                    <a:latin typeface="Times New Roman"/>
                  </a:rPr>
                  <a:t>–</a:t>
                </a:r>
                <a:r>
                  <a:rPr lang="en-US" sz="2400" dirty="0">
                    <a:latin typeface="+mj-lt"/>
                  </a:rPr>
                  <a:t>1/2) (2) = (3/5, 3/5)</a:t>
                </a:r>
                <a:endParaRPr lang="en-US" sz="2400" b="1" dirty="0">
                  <a:latin typeface="+mj-lt"/>
                </a:endParaRPr>
              </a:p>
              <a:p>
                <a:pPr>
                  <a:defRPr/>
                </a:pPr>
                <a:endParaRPr lang="en-US" sz="2400" b="1" dirty="0"/>
              </a:p>
              <a:p>
                <a:pPr>
                  <a:buFontTx/>
                  <a:buNone/>
                  <a:defRPr/>
                </a:pPr>
                <a:endParaRPr lang="en-US" sz="2400" b="1" dirty="0"/>
              </a:p>
              <a:p>
                <a:pPr>
                  <a:defRPr/>
                </a:pPr>
                <a:endParaRPr lang="en-GB" sz="2400" dirty="0"/>
              </a:p>
            </p:txBody>
          </p:sp>
        </mc:Choice>
        <mc:Fallback xmlns="">
          <p:sp>
            <p:nvSpPr>
              <p:cNvPr id="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blipFill>
                <a:blip r:embed="rId2"/>
                <a:stretch>
                  <a:fillRect l="-529" t="-9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3515714-73DE-224C-9F8D-A08441A8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Updating Weights</a:t>
            </a:r>
            <a:endParaRPr lang="en-IT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 noChangeAspect="1"/>
          </p:cNvGrpSpPr>
          <p:nvPr/>
        </p:nvGrpSpPr>
        <p:grpSpPr bwMode="auto">
          <a:xfrm>
            <a:off x="3071814" y="1484314"/>
            <a:ext cx="6297611" cy="4831405"/>
            <a:chOff x="2505074" y="2349500"/>
            <a:chExt cx="4373563" cy="3354883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752725" y="2425700"/>
              <a:ext cx="4124325" cy="3248025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7" name="Line 12"/>
            <p:cNvSpPr>
              <a:spLocks noChangeShapeType="1"/>
            </p:cNvSpPr>
            <p:nvPr/>
          </p:nvSpPr>
          <p:spPr bwMode="auto">
            <a:xfrm flipV="1">
              <a:off x="2752725" y="5635625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2752725" y="2425700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15"/>
            <p:cNvSpPr>
              <a:spLocks noChangeShapeType="1"/>
            </p:cNvSpPr>
            <p:nvPr/>
          </p:nvSpPr>
          <p:spPr bwMode="auto">
            <a:xfrm flipV="1">
              <a:off x="3267075" y="5635625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267075" y="2425700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Line 18"/>
            <p:cNvSpPr>
              <a:spLocks noChangeShapeType="1"/>
            </p:cNvSpPr>
            <p:nvPr/>
          </p:nvSpPr>
          <p:spPr bwMode="auto">
            <a:xfrm flipV="1">
              <a:off x="3781425" y="5635625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>
              <a:off x="3781425" y="2425700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Line 21"/>
            <p:cNvSpPr>
              <a:spLocks noChangeShapeType="1"/>
            </p:cNvSpPr>
            <p:nvPr/>
          </p:nvSpPr>
          <p:spPr bwMode="auto">
            <a:xfrm flipV="1">
              <a:off x="4295775" y="5635625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Line 22"/>
            <p:cNvSpPr>
              <a:spLocks noChangeShapeType="1"/>
            </p:cNvSpPr>
            <p:nvPr/>
          </p:nvSpPr>
          <p:spPr bwMode="auto">
            <a:xfrm>
              <a:off x="4295775" y="2425700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 flipV="1">
              <a:off x="4819650" y="5635625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Line 25"/>
            <p:cNvSpPr>
              <a:spLocks noChangeShapeType="1"/>
            </p:cNvSpPr>
            <p:nvPr/>
          </p:nvSpPr>
          <p:spPr bwMode="auto">
            <a:xfrm>
              <a:off x="4819650" y="2425700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27"/>
            <p:cNvSpPr>
              <a:spLocks noChangeShapeType="1"/>
            </p:cNvSpPr>
            <p:nvPr/>
          </p:nvSpPr>
          <p:spPr bwMode="auto">
            <a:xfrm flipV="1">
              <a:off x="5334000" y="5635625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28"/>
            <p:cNvSpPr>
              <a:spLocks noChangeShapeType="1"/>
            </p:cNvSpPr>
            <p:nvPr/>
          </p:nvSpPr>
          <p:spPr bwMode="auto">
            <a:xfrm>
              <a:off x="5334000" y="2425700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auto">
            <a:xfrm flipV="1">
              <a:off x="5848350" y="5635625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Line 31"/>
            <p:cNvSpPr>
              <a:spLocks noChangeShapeType="1"/>
            </p:cNvSpPr>
            <p:nvPr/>
          </p:nvSpPr>
          <p:spPr bwMode="auto">
            <a:xfrm>
              <a:off x="5848350" y="2425700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Line 33"/>
            <p:cNvSpPr>
              <a:spLocks noChangeShapeType="1"/>
            </p:cNvSpPr>
            <p:nvPr/>
          </p:nvSpPr>
          <p:spPr bwMode="auto">
            <a:xfrm flipV="1">
              <a:off x="6362700" y="5635625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34"/>
            <p:cNvSpPr>
              <a:spLocks noChangeShapeType="1"/>
            </p:cNvSpPr>
            <p:nvPr/>
          </p:nvSpPr>
          <p:spPr bwMode="auto">
            <a:xfrm>
              <a:off x="6362700" y="2425700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Line 36"/>
            <p:cNvSpPr>
              <a:spLocks noChangeShapeType="1"/>
            </p:cNvSpPr>
            <p:nvPr/>
          </p:nvSpPr>
          <p:spPr bwMode="auto">
            <a:xfrm flipV="1">
              <a:off x="6877050" y="5635625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Line 37"/>
            <p:cNvSpPr>
              <a:spLocks noChangeShapeType="1"/>
            </p:cNvSpPr>
            <p:nvPr/>
          </p:nvSpPr>
          <p:spPr bwMode="auto">
            <a:xfrm>
              <a:off x="6877050" y="2425700"/>
              <a:ext cx="1587" cy="38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Line 39"/>
            <p:cNvSpPr>
              <a:spLocks noChangeShapeType="1"/>
            </p:cNvSpPr>
            <p:nvPr/>
          </p:nvSpPr>
          <p:spPr bwMode="auto">
            <a:xfrm>
              <a:off x="2752725" y="5673725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Line 40"/>
            <p:cNvSpPr>
              <a:spLocks noChangeShapeType="1"/>
            </p:cNvSpPr>
            <p:nvPr/>
          </p:nvSpPr>
          <p:spPr bwMode="auto">
            <a:xfrm flipH="1">
              <a:off x="6838950" y="5673725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Rectangle 41"/>
            <p:cNvSpPr>
              <a:spLocks noChangeArrowheads="1"/>
            </p:cNvSpPr>
            <p:nvPr/>
          </p:nvSpPr>
          <p:spPr bwMode="auto">
            <a:xfrm>
              <a:off x="2609850" y="5597525"/>
              <a:ext cx="79042" cy="106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-2</a:t>
              </a:r>
              <a:endParaRPr lang="en-GB" sz="1800"/>
            </a:p>
          </p:txBody>
        </p:sp>
        <p:sp>
          <p:nvSpPr>
            <p:cNvPr id="28" name="Line 42"/>
            <p:cNvSpPr>
              <a:spLocks noChangeShapeType="1"/>
            </p:cNvSpPr>
            <p:nvPr/>
          </p:nvSpPr>
          <p:spPr bwMode="auto">
            <a:xfrm>
              <a:off x="2752725" y="5264150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Line 43"/>
            <p:cNvSpPr>
              <a:spLocks noChangeShapeType="1"/>
            </p:cNvSpPr>
            <p:nvPr/>
          </p:nvSpPr>
          <p:spPr bwMode="auto">
            <a:xfrm flipH="1">
              <a:off x="6838950" y="5264150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Rectangle 44"/>
            <p:cNvSpPr>
              <a:spLocks noChangeArrowheads="1"/>
            </p:cNvSpPr>
            <p:nvPr/>
          </p:nvSpPr>
          <p:spPr bwMode="auto">
            <a:xfrm>
              <a:off x="2505074" y="5187950"/>
              <a:ext cx="152516" cy="106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-1.5</a:t>
              </a:r>
              <a:endParaRPr lang="en-GB" sz="1800"/>
            </a:p>
          </p:txBody>
        </p:sp>
        <p:sp>
          <p:nvSpPr>
            <p:cNvPr id="31" name="Line 45"/>
            <p:cNvSpPr>
              <a:spLocks noChangeShapeType="1"/>
            </p:cNvSpPr>
            <p:nvPr/>
          </p:nvSpPr>
          <p:spPr bwMode="auto">
            <a:xfrm>
              <a:off x="2752725" y="4864100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Line 46"/>
            <p:cNvSpPr>
              <a:spLocks noChangeShapeType="1"/>
            </p:cNvSpPr>
            <p:nvPr/>
          </p:nvSpPr>
          <p:spPr bwMode="auto">
            <a:xfrm flipH="1">
              <a:off x="6838950" y="4864100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Rectangle 47"/>
            <p:cNvSpPr>
              <a:spLocks noChangeArrowheads="1"/>
            </p:cNvSpPr>
            <p:nvPr/>
          </p:nvSpPr>
          <p:spPr bwMode="auto">
            <a:xfrm>
              <a:off x="2609850" y="4787900"/>
              <a:ext cx="79042" cy="106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-1</a:t>
              </a:r>
              <a:endParaRPr lang="en-GB" sz="1800"/>
            </a:p>
          </p:txBody>
        </p:sp>
        <p:sp>
          <p:nvSpPr>
            <p:cNvPr id="34" name="Line 48"/>
            <p:cNvSpPr>
              <a:spLocks noChangeShapeType="1"/>
            </p:cNvSpPr>
            <p:nvPr/>
          </p:nvSpPr>
          <p:spPr bwMode="auto">
            <a:xfrm>
              <a:off x="2752725" y="4454525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Line 49"/>
            <p:cNvSpPr>
              <a:spLocks noChangeShapeType="1"/>
            </p:cNvSpPr>
            <p:nvPr/>
          </p:nvSpPr>
          <p:spPr bwMode="auto">
            <a:xfrm flipH="1">
              <a:off x="6838950" y="4454525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Rectangle 50"/>
            <p:cNvSpPr>
              <a:spLocks noChangeArrowheads="1"/>
            </p:cNvSpPr>
            <p:nvPr/>
          </p:nvSpPr>
          <p:spPr bwMode="auto">
            <a:xfrm>
              <a:off x="2505074" y="4378325"/>
              <a:ext cx="152516" cy="106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-0.5</a:t>
              </a:r>
              <a:endParaRPr lang="en-GB" sz="1800"/>
            </a:p>
          </p:txBody>
        </p:sp>
        <p:sp>
          <p:nvSpPr>
            <p:cNvPr id="37" name="Line 51"/>
            <p:cNvSpPr>
              <a:spLocks noChangeShapeType="1"/>
            </p:cNvSpPr>
            <p:nvPr/>
          </p:nvSpPr>
          <p:spPr bwMode="auto">
            <a:xfrm>
              <a:off x="2752725" y="4054475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Line 52"/>
            <p:cNvSpPr>
              <a:spLocks noChangeShapeType="1"/>
            </p:cNvSpPr>
            <p:nvPr/>
          </p:nvSpPr>
          <p:spPr bwMode="auto">
            <a:xfrm flipH="1">
              <a:off x="6838950" y="4054475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Rectangle 53"/>
            <p:cNvSpPr>
              <a:spLocks noChangeArrowheads="1"/>
            </p:cNvSpPr>
            <p:nvPr/>
          </p:nvSpPr>
          <p:spPr bwMode="auto">
            <a:xfrm>
              <a:off x="2647949" y="3978275"/>
              <a:ext cx="48983" cy="106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0</a:t>
              </a:r>
              <a:endParaRPr lang="en-GB" sz="1800"/>
            </a:p>
          </p:txBody>
        </p:sp>
        <p:sp>
          <p:nvSpPr>
            <p:cNvPr id="40" name="Line 54"/>
            <p:cNvSpPr>
              <a:spLocks noChangeShapeType="1"/>
            </p:cNvSpPr>
            <p:nvPr/>
          </p:nvSpPr>
          <p:spPr bwMode="auto">
            <a:xfrm>
              <a:off x="2752725" y="3644900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Line 55"/>
            <p:cNvSpPr>
              <a:spLocks noChangeShapeType="1"/>
            </p:cNvSpPr>
            <p:nvPr/>
          </p:nvSpPr>
          <p:spPr bwMode="auto">
            <a:xfrm flipH="1">
              <a:off x="6838950" y="3644900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Rectangle 56"/>
            <p:cNvSpPr>
              <a:spLocks noChangeArrowheads="1"/>
            </p:cNvSpPr>
            <p:nvPr/>
          </p:nvSpPr>
          <p:spPr bwMode="auto">
            <a:xfrm>
              <a:off x="2543175" y="3568700"/>
              <a:ext cx="122458" cy="106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0.5</a:t>
              </a:r>
              <a:endParaRPr lang="en-GB" sz="1800"/>
            </a:p>
          </p:txBody>
        </p:sp>
        <p:sp>
          <p:nvSpPr>
            <p:cNvPr id="43" name="Line 57"/>
            <p:cNvSpPr>
              <a:spLocks noChangeShapeType="1"/>
            </p:cNvSpPr>
            <p:nvPr/>
          </p:nvSpPr>
          <p:spPr bwMode="auto">
            <a:xfrm>
              <a:off x="2752725" y="3235325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Line 58"/>
            <p:cNvSpPr>
              <a:spLocks noChangeShapeType="1"/>
            </p:cNvSpPr>
            <p:nvPr/>
          </p:nvSpPr>
          <p:spPr bwMode="auto">
            <a:xfrm flipH="1">
              <a:off x="6838950" y="3235325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Rectangle 59"/>
            <p:cNvSpPr>
              <a:spLocks noChangeArrowheads="1"/>
            </p:cNvSpPr>
            <p:nvPr/>
          </p:nvSpPr>
          <p:spPr bwMode="auto">
            <a:xfrm>
              <a:off x="2647949" y="3159125"/>
              <a:ext cx="48983" cy="106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1</a:t>
              </a:r>
              <a:endParaRPr lang="en-GB" sz="1800"/>
            </a:p>
          </p:txBody>
        </p:sp>
        <p:sp>
          <p:nvSpPr>
            <p:cNvPr id="46" name="Line 60"/>
            <p:cNvSpPr>
              <a:spLocks noChangeShapeType="1"/>
            </p:cNvSpPr>
            <p:nvPr/>
          </p:nvSpPr>
          <p:spPr bwMode="auto">
            <a:xfrm>
              <a:off x="2752725" y="2835275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Line 61"/>
            <p:cNvSpPr>
              <a:spLocks noChangeShapeType="1"/>
            </p:cNvSpPr>
            <p:nvPr/>
          </p:nvSpPr>
          <p:spPr bwMode="auto">
            <a:xfrm flipH="1">
              <a:off x="6838950" y="2835275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Rectangle 62"/>
            <p:cNvSpPr>
              <a:spLocks noChangeArrowheads="1"/>
            </p:cNvSpPr>
            <p:nvPr/>
          </p:nvSpPr>
          <p:spPr bwMode="auto">
            <a:xfrm>
              <a:off x="2543175" y="2759075"/>
              <a:ext cx="122458" cy="106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1.5</a:t>
              </a:r>
              <a:endParaRPr lang="en-GB" sz="1800"/>
            </a:p>
          </p:txBody>
        </p:sp>
        <p:sp>
          <p:nvSpPr>
            <p:cNvPr id="49" name="Line 63"/>
            <p:cNvSpPr>
              <a:spLocks noChangeShapeType="1"/>
            </p:cNvSpPr>
            <p:nvPr/>
          </p:nvSpPr>
          <p:spPr bwMode="auto">
            <a:xfrm>
              <a:off x="2752725" y="2425700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Line 64"/>
            <p:cNvSpPr>
              <a:spLocks noChangeShapeType="1"/>
            </p:cNvSpPr>
            <p:nvPr/>
          </p:nvSpPr>
          <p:spPr bwMode="auto">
            <a:xfrm flipH="1">
              <a:off x="6838950" y="2425700"/>
              <a:ext cx="38100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Rectangle 65"/>
            <p:cNvSpPr>
              <a:spLocks noChangeArrowheads="1"/>
            </p:cNvSpPr>
            <p:nvPr/>
          </p:nvSpPr>
          <p:spPr bwMode="auto">
            <a:xfrm>
              <a:off x="2647949" y="2349500"/>
              <a:ext cx="48983" cy="106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GB" sz="1000">
                  <a:solidFill>
                    <a:srgbClr val="000000"/>
                  </a:solidFill>
                  <a:latin typeface="Helvetica"/>
                </a:rPr>
                <a:t>2</a:t>
              </a:r>
              <a:endParaRPr lang="en-GB" sz="1800"/>
            </a:p>
          </p:txBody>
        </p:sp>
        <p:sp>
          <p:nvSpPr>
            <p:cNvPr id="60" name="Line 81"/>
            <p:cNvSpPr>
              <a:spLocks noChangeShapeType="1"/>
            </p:cNvSpPr>
            <p:nvPr/>
          </p:nvSpPr>
          <p:spPr bwMode="auto">
            <a:xfrm flipV="1">
              <a:off x="4787900" y="3357563"/>
              <a:ext cx="720724" cy="719137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Rectangle 84"/>
            <p:cNvSpPr>
              <a:spLocks noChangeArrowheads="1"/>
            </p:cNvSpPr>
            <p:nvPr/>
          </p:nvSpPr>
          <p:spPr bwMode="auto">
            <a:xfrm>
              <a:off x="4286693" y="2759572"/>
              <a:ext cx="918434" cy="1709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GB" b="1" i="1" dirty="0">
                  <a:solidFill>
                    <a:srgbClr val="000000"/>
                  </a:solidFill>
                  <a:latin typeface="+mj-lt"/>
                  <a:ea typeface="宋体"/>
                  <a:cs typeface="宋体"/>
                </a:rPr>
                <a:t>w</a:t>
              </a:r>
              <a:r>
                <a:rPr lang="en-GB" b="1" baseline="-25000" dirty="0">
                  <a:solidFill>
                    <a:srgbClr val="000000"/>
                  </a:solidFill>
                  <a:latin typeface="+mj-lt"/>
                  <a:ea typeface="宋体"/>
                  <a:cs typeface="宋体"/>
                </a:rPr>
                <a:t>2</a:t>
              </a:r>
              <a:r>
                <a:rPr lang="en-GB" b="1" dirty="0">
                  <a:solidFill>
                    <a:srgbClr val="000000"/>
                  </a:solidFill>
                  <a:latin typeface="Helvetica"/>
                  <a:ea typeface="宋体"/>
                  <a:cs typeface="宋体"/>
                </a:rPr>
                <a:t> = (3/5, 3/5) </a:t>
              </a:r>
              <a:endParaRPr lang="en-GB" dirty="0">
                <a:latin typeface="Arial"/>
                <a:ea typeface="宋体"/>
                <a:cs typeface="宋体"/>
              </a:endParaRPr>
            </a:p>
          </p:txBody>
        </p:sp>
        <p:sp>
          <p:nvSpPr>
            <p:cNvPr id="62" name="Freeform 80"/>
            <p:cNvSpPr/>
            <p:nvPr/>
          </p:nvSpPr>
          <p:spPr bwMode="auto">
            <a:xfrm>
              <a:off x="3708400" y="3141663"/>
              <a:ext cx="2087563" cy="1800225"/>
            </a:xfrm>
            <a:custGeom>
              <a:avLst/>
              <a:gdLst>
                <a:gd name="T0" fmla="*/ 0 w 1950"/>
                <a:gd name="T1" fmla="*/ 0 h 618"/>
                <a:gd name="T2" fmla="*/ 2147483647 w 1950"/>
                <a:gd name="T3" fmla="*/ 2147483647 h 618"/>
                <a:gd name="T4" fmla="*/ 2147483647 w 1950"/>
                <a:gd name="T5" fmla="*/ 2147483647 h 618"/>
                <a:gd name="T6" fmla="*/ 2147483647 w 1950"/>
                <a:gd name="T7" fmla="*/ 2147483647 h 618"/>
                <a:gd name="T8" fmla="*/ 2147483647 w 1950"/>
                <a:gd name="T9" fmla="*/ 2147483647 h 618"/>
                <a:gd name="T10" fmla="*/ 2147483647 w 1950"/>
                <a:gd name="T11" fmla="*/ 2147483647 h 618"/>
                <a:gd name="T12" fmla="*/ 2147483647 w 1950"/>
                <a:gd name="T13" fmla="*/ 2147483647 h 618"/>
                <a:gd name="T14" fmla="*/ 2147483647 w 1950"/>
                <a:gd name="T15" fmla="*/ 2147483647 h 618"/>
                <a:gd name="T16" fmla="*/ 2147483647 w 1950"/>
                <a:gd name="T17" fmla="*/ 2147483647 h 618"/>
                <a:gd name="T18" fmla="*/ 2147483647 w 1950"/>
                <a:gd name="T19" fmla="*/ 2147483647 h 618"/>
                <a:gd name="T20" fmla="*/ 2147483647 w 1950"/>
                <a:gd name="T21" fmla="*/ 2147483647 h 618"/>
                <a:gd name="T22" fmla="*/ 2147483647 w 1950"/>
                <a:gd name="T23" fmla="*/ 2147483647 h 618"/>
                <a:gd name="T24" fmla="*/ 2147483647 w 1950"/>
                <a:gd name="T25" fmla="*/ 2147483647 h 618"/>
                <a:gd name="T26" fmla="*/ 2147483647 w 1950"/>
                <a:gd name="T27" fmla="*/ 2147483647 h 618"/>
                <a:gd name="T28" fmla="*/ 2147483647 w 1950"/>
                <a:gd name="T29" fmla="*/ 2147483647 h 618"/>
                <a:gd name="T30" fmla="*/ 2147483647 w 1950"/>
                <a:gd name="T31" fmla="*/ 2147483647 h 618"/>
                <a:gd name="T32" fmla="*/ 2147483647 w 1950"/>
                <a:gd name="T33" fmla="*/ 2147483647 h 618"/>
                <a:gd name="T34" fmla="*/ 2147483647 w 1950"/>
                <a:gd name="T35" fmla="*/ 2147483647 h 618"/>
                <a:gd name="T36" fmla="*/ 2147483647 w 1950"/>
                <a:gd name="T37" fmla="*/ 2147483647 h 618"/>
                <a:gd name="T38" fmla="*/ 2147483647 w 1950"/>
                <a:gd name="T39" fmla="*/ 2147483647 h 618"/>
                <a:gd name="T40" fmla="*/ 2147483647 w 1950"/>
                <a:gd name="T41" fmla="*/ 2147483647 h 618"/>
                <a:gd name="T42" fmla="*/ 2147483647 w 1950"/>
                <a:gd name="T43" fmla="*/ 2147483647 h 618"/>
                <a:gd name="T44" fmla="*/ 2147483647 w 1950"/>
                <a:gd name="T45" fmla="*/ 2147483647 h 618"/>
                <a:gd name="T46" fmla="*/ 2147483647 w 1950"/>
                <a:gd name="T47" fmla="*/ 2147483647 h 618"/>
                <a:gd name="T48" fmla="*/ 2147483647 w 1950"/>
                <a:gd name="T49" fmla="*/ 2147483647 h 618"/>
                <a:gd name="T50" fmla="*/ 2147483647 w 1950"/>
                <a:gd name="T51" fmla="*/ 2147483647 h 618"/>
                <a:gd name="T52" fmla="*/ 2147483647 w 1950"/>
                <a:gd name="T53" fmla="*/ 2147483647 h 618"/>
                <a:gd name="T54" fmla="*/ 2147483647 w 1950"/>
                <a:gd name="T55" fmla="*/ 2147483647 h 618"/>
                <a:gd name="T56" fmla="*/ 2147483647 w 1950"/>
                <a:gd name="T57" fmla="*/ 2147483647 h 618"/>
                <a:gd name="T58" fmla="*/ 2147483647 w 1950"/>
                <a:gd name="T59" fmla="*/ 2147483647 h 618"/>
                <a:gd name="T60" fmla="*/ 2147483647 w 1950"/>
                <a:gd name="T61" fmla="*/ 2147483647 h 61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50"/>
                <a:gd name="T94" fmla="*/ 0 h 618"/>
                <a:gd name="T95" fmla="*/ 1950 w 1950"/>
                <a:gd name="T96" fmla="*/ 618 h 61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50" h="618" extrusionOk="0">
                  <a:moveTo>
                    <a:pt x="0" y="0"/>
                  </a:moveTo>
                  <a:lnTo>
                    <a:pt x="66" y="24"/>
                  </a:lnTo>
                  <a:lnTo>
                    <a:pt x="132" y="42"/>
                  </a:lnTo>
                  <a:lnTo>
                    <a:pt x="198" y="66"/>
                  </a:lnTo>
                  <a:lnTo>
                    <a:pt x="258" y="84"/>
                  </a:lnTo>
                  <a:lnTo>
                    <a:pt x="324" y="102"/>
                  </a:lnTo>
                  <a:lnTo>
                    <a:pt x="390" y="126"/>
                  </a:lnTo>
                  <a:lnTo>
                    <a:pt x="456" y="144"/>
                  </a:lnTo>
                  <a:lnTo>
                    <a:pt x="522" y="168"/>
                  </a:lnTo>
                  <a:lnTo>
                    <a:pt x="588" y="186"/>
                  </a:lnTo>
                  <a:lnTo>
                    <a:pt x="648" y="204"/>
                  </a:lnTo>
                  <a:lnTo>
                    <a:pt x="714" y="228"/>
                  </a:lnTo>
                  <a:lnTo>
                    <a:pt x="780" y="246"/>
                  </a:lnTo>
                  <a:lnTo>
                    <a:pt x="846" y="270"/>
                  </a:lnTo>
                  <a:lnTo>
                    <a:pt x="912" y="288"/>
                  </a:lnTo>
                  <a:lnTo>
                    <a:pt x="978" y="312"/>
                  </a:lnTo>
                  <a:lnTo>
                    <a:pt x="1038" y="330"/>
                  </a:lnTo>
                  <a:lnTo>
                    <a:pt x="1104" y="348"/>
                  </a:lnTo>
                  <a:lnTo>
                    <a:pt x="1170" y="372"/>
                  </a:lnTo>
                  <a:lnTo>
                    <a:pt x="1236" y="390"/>
                  </a:lnTo>
                  <a:lnTo>
                    <a:pt x="1302" y="414"/>
                  </a:lnTo>
                  <a:lnTo>
                    <a:pt x="1362" y="432"/>
                  </a:lnTo>
                  <a:lnTo>
                    <a:pt x="1428" y="450"/>
                  </a:lnTo>
                  <a:lnTo>
                    <a:pt x="1494" y="474"/>
                  </a:lnTo>
                  <a:lnTo>
                    <a:pt x="1560" y="492"/>
                  </a:lnTo>
                  <a:lnTo>
                    <a:pt x="1626" y="516"/>
                  </a:lnTo>
                  <a:lnTo>
                    <a:pt x="1692" y="534"/>
                  </a:lnTo>
                  <a:lnTo>
                    <a:pt x="1752" y="552"/>
                  </a:lnTo>
                  <a:lnTo>
                    <a:pt x="1818" y="576"/>
                  </a:lnTo>
                  <a:lnTo>
                    <a:pt x="1884" y="594"/>
                  </a:lnTo>
                  <a:lnTo>
                    <a:pt x="1950" y="618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30B500FD-792D-5A41-9749-06FCFF53F7FC}"/>
              </a:ext>
            </a:extLst>
          </p:cNvPr>
          <p:cNvSpPr/>
          <p:nvPr/>
        </p:nvSpPr>
        <p:spPr bwMode="auto">
          <a:xfrm>
            <a:off x="4755687" y="3178607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●</a:t>
            </a:r>
            <a:endParaRPr lang="it-IT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5B055FE-9E42-944E-8120-D04857273891}"/>
              </a:ext>
            </a:extLst>
          </p:cNvPr>
          <p:cNvSpPr/>
          <p:nvPr/>
        </p:nvSpPr>
        <p:spPr bwMode="auto">
          <a:xfrm>
            <a:off x="4755687" y="4746630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●</a:t>
            </a:r>
            <a:endParaRPr lang="it-IT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B831095-C0AB-D84E-9531-D0D534751425}"/>
              </a:ext>
            </a:extLst>
          </p:cNvPr>
          <p:cNvSpPr/>
          <p:nvPr/>
        </p:nvSpPr>
        <p:spPr bwMode="auto">
          <a:xfrm>
            <a:off x="7074302" y="4175794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○</a:t>
            </a:r>
            <a:endParaRPr lang="it-IT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2BFE58B-9695-6E4C-8883-BE739358C30D}"/>
              </a:ext>
            </a:extLst>
          </p:cNvPr>
          <p:cNvSpPr/>
          <p:nvPr/>
        </p:nvSpPr>
        <p:spPr bwMode="auto">
          <a:xfrm>
            <a:off x="7894869" y="3181550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○</a:t>
            </a:r>
            <a:endParaRPr lang="it-I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1D6767-14F0-5E40-AAAF-4F8118B25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Second Correction</a:t>
            </a:r>
            <a:endParaRPr lang="en-IT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3F23F-E50D-5047-B229-462DAF1D5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Finish</a:t>
            </a:r>
            <a:endParaRPr lang="en-IT" sz="40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2400" dirty="0"/>
              <a:t>All 4 points are classified correctly</a:t>
            </a:r>
            <a:endParaRPr sz="2400" dirty="0"/>
          </a:p>
          <a:p>
            <a:pPr>
              <a:defRPr/>
            </a:pPr>
            <a:r>
              <a:rPr lang="en-US" sz="2400" dirty="0"/>
              <a:t>Toy problem – only 2 updates required</a:t>
            </a:r>
            <a:endParaRPr sz="2400" dirty="0"/>
          </a:p>
          <a:p>
            <a:pPr>
              <a:defRPr/>
            </a:pPr>
            <a:r>
              <a:rPr lang="en-US" sz="2400" dirty="0"/>
              <a:t>Correction of weights was simply a </a:t>
            </a:r>
            <a:endParaRPr sz="2400" dirty="0"/>
          </a:p>
          <a:p>
            <a:pPr>
              <a:buFontTx/>
              <a:buNone/>
              <a:defRPr/>
            </a:pPr>
            <a:r>
              <a:rPr lang="en-US" sz="2400" dirty="0"/>
              <a:t>	</a:t>
            </a:r>
            <a:r>
              <a:rPr lang="en-US" sz="2400" b="1" dirty="0">
                <a:solidFill>
                  <a:schemeClr val="accent1"/>
                </a:solidFill>
              </a:rPr>
              <a:t>rotation of the separating hyper plane</a:t>
            </a:r>
            <a:endParaRPr sz="2400" dirty="0"/>
          </a:p>
          <a:p>
            <a:pPr>
              <a:defRPr/>
            </a:pPr>
            <a:r>
              <a:rPr lang="en-US" sz="2400" dirty="0"/>
              <a:t>Rotation can be applied to the right direction, but may require many updates</a:t>
            </a:r>
            <a:endParaRPr sz="2400" dirty="0"/>
          </a:p>
          <a:p>
            <a:pPr>
              <a:defRPr/>
            </a:pPr>
            <a:endParaRPr lang="en-GB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1847527" y="1484015"/>
            <a:ext cx="4366269" cy="5113337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66"/>
                </a:solidFill>
                <a:latin typeface="+mn-lt"/>
                <a:cs typeface="Times New Roman"/>
              </a:rPr>
              <a:t>Define the error as the sum of squared residuals (SSR) over all training cases (~ Mean Squared Error)</a:t>
            </a:r>
            <a:endParaRPr dirty="0"/>
          </a:p>
          <a:p>
            <a:pPr>
              <a:defRPr/>
            </a:pPr>
            <a:endParaRPr lang="en-US" sz="2000" dirty="0">
              <a:solidFill>
                <a:srgbClr val="003366"/>
              </a:solidFill>
              <a:latin typeface="+mn-lt"/>
              <a:cs typeface="Times New Roman"/>
            </a:endParaRPr>
          </a:p>
          <a:p>
            <a:pPr>
              <a:defRPr/>
            </a:pPr>
            <a:endParaRPr lang="en-US" sz="2000" dirty="0">
              <a:latin typeface="+mn-lt"/>
              <a:cs typeface="Times New Roman"/>
            </a:endParaRPr>
          </a:p>
          <a:p>
            <a:pPr>
              <a:defRPr/>
            </a:pPr>
            <a:r>
              <a:rPr lang="en-US" sz="2000" dirty="0">
                <a:solidFill>
                  <a:srgbClr val="003366"/>
                </a:solidFill>
                <a:latin typeface="+mn-lt"/>
                <a:cs typeface="Times New Roman"/>
              </a:rPr>
              <a:t>Now differentiate to get error derivatives for weights</a:t>
            </a:r>
            <a:endParaRPr dirty="0"/>
          </a:p>
          <a:p>
            <a:pPr>
              <a:defRPr/>
            </a:pPr>
            <a:endParaRPr lang="en-US" sz="2000" dirty="0">
              <a:solidFill>
                <a:srgbClr val="003366"/>
              </a:solidFill>
              <a:latin typeface="+mn-lt"/>
              <a:cs typeface="Times New Roman"/>
            </a:endParaRPr>
          </a:p>
          <a:p>
            <a:pPr>
              <a:defRPr/>
            </a:pPr>
            <a:endParaRPr lang="en-US" sz="2000" dirty="0">
              <a:latin typeface="+mn-lt"/>
              <a:cs typeface="Times New Roman"/>
            </a:endParaRPr>
          </a:p>
          <a:p>
            <a:pPr marL="0" indent="0">
              <a:buNone/>
              <a:defRPr/>
            </a:pPr>
            <a:endParaRPr lang="en-US" sz="2000" dirty="0">
              <a:latin typeface="+mn-lt"/>
              <a:cs typeface="Times New Roman"/>
            </a:endParaRPr>
          </a:p>
          <a:p>
            <a:pPr>
              <a:defRPr/>
            </a:pPr>
            <a:r>
              <a:rPr lang="en-US" sz="2000" dirty="0">
                <a:solidFill>
                  <a:srgbClr val="003366"/>
                </a:solidFill>
                <a:latin typeface="+mn-lt"/>
                <a:cs typeface="Times New Roman"/>
              </a:rPr>
              <a:t>The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>
                <a:solidFill>
                  <a:srgbClr val="00CC66"/>
                </a:solidFill>
                <a:latin typeface="+mn-lt"/>
                <a:cs typeface="Times New Roman"/>
              </a:rPr>
              <a:t>batch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>
                <a:solidFill>
                  <a:srgbClr val="003366"/>
                </a:solidFill>
                <a:latin typeface="+mn-lt"/>
                <a:cs typeface="Times New Roman"/>
              </a:rPr>
              <a:t>delta rule changes the weights in proportion to their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>
                <a:solidFill>
                  <a:srgbClr val="003366"/>
                </a:solidFill>
                <a:latin typeface="+mn-lt"/>
                <a:cs typeface="Times New Roman"/>
              </a:rPr>
              <a:t>error derivatives</a:t>
            </a:r>
            <a:r>
              <a:rPr lang="en-US" sz="2000" dirty="0">
                <a:latin typeface="+mn-lt"/>
                <a:cs typeface="Times New Roman"/>
              </a:rPr>
              <a:t> </a:t>
            </a:r>
            <a:r>
              <a:rPr lang="en-US" sz="2000" dirty="0">
                <a:solidFill>
                  <a:srgbClr val="00CC66"/>
                </a:solidFill>
                <a:latin typeface="+mn-lt"/>
                <a:cs typeface="Times New Roman"/>
              </a:rPr>
              <a:t>summed over all training cases</a:t>
            </a:r>
            <a:endParaRPr dirty="0"/>
          </a:p>
          <a:p>
            <a:pPr>
              <a:defRPr/>
            </a:pPr>
            <a:endParaRPr lang="en-US" sz="2000" dirty="0">
              <a:solidFill>
                <a:srgbClr val="00CC66"/>
              </a:solidFill>
              <a:latin typeface="+mn-lt"/>
              <a:cs typeface="Times New Roman"/>
            </a:endParaRPr>
          </a:p>
          <a:p>
            <a:pPr>
              <a:defRPr/>
            </a:pPr>
            <a:endParaRPr lang="en-US" sz="2000" dirty="0">
              <a:latin typeface="+mn-lt"/>
              <a:cs typeface="Times New Roman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661341"/>
              </p:ext>
            </p:extLst>
          </p:nvPr>
        </p:nvGraphicFramePr>
        <p:xfrm>
          <a:off x="7259638" y="1585961"/>
          <a:ext cx="3070225" cy="460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9" name="oleObj" r:id="rId3" imgW="1422400" imgH="2133600" progId="Equation.3">
                  <p:embed/>
                </p:oleObj>
              </mc:Choice>
              <mc:Fallback>
                <p:oleObj name="oleObj" r:id="rId3" imgW="1422400" imgH="2133600" progId="Equation.3">
                  <p:embed/>
                  <p:pic>
                    <p:nvPicPr>
                      <p:cNvPr id="6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 bwMode="auto">
                      <a:xfrm>
                        <a:off x="7259638" y="1585961"/>
                        <a:ext cx="3070225" cy="4605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6289998" y="1915814"/>
            <a:ext cx="574675" cy="144462"/>
          </a:xfrm>
          <a:prstGeom prst="rightArrow">
            <a:avLst>
              <a:gd name="adj1" fmla="val 50000"/>
              <a:gd name="adj2" fmla="val 99451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6218561" y="3571577"/>
            <a:ext cx="574675" cy="144463"/>
          </a:xfrm>
          <a:prstGeom prst="rightArrow">
            <a:avLst>
              <a:gd name="adj1" fmla="val 50000"/>
              <a:gd name="adj2" fmla="val 99450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6289998" y="5660727"/>
            <a:ext cx="574675" cy="144463"/>
          </a:xfrm>
          <a:prstGeom prst="rightArrow">
            <a:avLst>
              <a:gd name="adj1" fmla="val 50000"/>
              <a:gd name="adj2" fmla="val 99450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17EDF4-A56C-B74A-A749-55EEA5A30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Deriving the delta rule</a:t>
            </a:r>
            <a:endParaRPr lang="en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0E9DC3E-CDE9-BA4D-88F1-0335B989C2D9}"/>
                  </a:ext>
                </a:extLst>
              </p:cNvPr>
              <p:cNvSpPr txBox="1"/>
              <p:nvPr/>
            </p:nvSpPr>
            <p:spPr>
              <a:xfrm>
                <a:off x="7259638" y="866566"/>
                <a:ext cx="1826269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IT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IT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0E9DC3E-CDE9-BA4D-88F1-0335B989C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9638" y="866566"/>
                <a:ext cx="1826269" cy="369332"/>
              </a:xfrm>
              <a:prstGeom prst="rect">
                <a:avLst/>
              </a:prstGeom>
              <a:blipFill>
                <a:blip r:embed="rId5"/>
                <a:stretch>
                  <a:fillRect l="-3472" t="-13333" r="-3472" b="-2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4000">
                <a:solidFill>
                  <a:schemeClr val="tx1"/>
                </a:solidFill>
              </a:rPr>
              <a:t>Na</a:t>
            </a:r>
            <a:r>
              <a:rPr lang="en-US" sz="4000">
                <a:solidFill>
                  <a:schemeClr val="tx1"/>
                </a:solidFill>
                <a:latin typeface="Arial"/>
              </a:rPr>
              <a:t>ï</a:t>
            </a:r>
            <a:r>
              <a:rPr lang="en-US" sz="4000">
                <a:solidFill>
                  <a:schemeClr val="tx1"/>
                </a:solidFill>
              </a:rPr>
              <a:t>ve Bayes: Strengths</a:t>
            </a:r>
            <a:endParaRPr sz="400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2400"/>
              <a:t>Very simple model</a:t>
            </a:r>
            <a:endParaRPr sz="2400"/>
          </a:p>
          <a:p>
            <a:pPr lvl="1">
              <a:defRPr/>
            </a:pPr>
            <a:r>
              <a:rPr lang="en-US" sz="2000"/>
              <a:t>Easy to understand</a:t>
            </a:r>
            <a:endParaRPr sz="2000"/>
          </a:p>
          <a:p>
            <a:pPr lvl="1">
              <a:defRPr/>
            </a:pPr>
            <a:r>
              <a:rPr lang="en-US" sz="2000"/>
              <a:t>Very easy to implement</a:t>
            </a:r>
            <a:endParaRPr sz="2000"/>
          </a:p>
          <a:p>
            <a:pPr>
              <a:defRPr/>
            </a:pPr>
            <a:r>
              <a:rPr lang="en-US" sz="2400"/>
              <a:t>Can scale easily to millions of training examples (just need counts!) </a:t>
            </a:r>
            <a:endParaRPr sz="2400"/>
          </a:p>
          <a:p>
            <a:pPr>
              <a:defRPr/>
            </a:pPr>
            <a:r>
              <a:rPr lang="en-US" sz="2400"/>
              <a:t>Very efficient, fast training and classification</a:t>
            </a:r>
            <a:endParaRPr sz="2400"/>
          </a:p>
          <a:p>
            <a:pPr>
              <a:defRPr/>
            </a:pPr>
            <a:r>
              <a:rPr lang="en-US" sz="2400"/>
              <a:t>Modest space storage</a:t>
            </a:r>
            <a:endParaRPr sz="2400"/>
          </a:p>
          <a:p>
            <a:pPr>
              <a:defRPr/>
            </a:pPr>
            <a:r>
              <a:rPr lang="en-US" sz="2400"/>
              <a:t>Widely used because it works really well for text categorization</a:t>
            </a:r>
            <a:endParaRPr sz="2400"/>
          </a:p>
          <a:p>
            <a:pPr>
              <a:defRPr/>
            </a:pPr>
            <a:r>
              <a:rPr lang="en-US" sz="2400"/>
              <a:t>Linear, but non parallel decision boundaries</a:t>
            </a:r>
            <a:endParaRPr sz="2400"/>
          </a:p>
        </p:txBody>
      </p:sp>
      <p:sp>
        <p:nvSpPr>
          <p:cNvPr id="6" name="Rectangle 15"/>
          <p:cNvSpPr/>
          <p:nvPr/>
        </p:nvSpPr>
        <p:spPr bwMode="auto">
          <a:xfrm>
            <a:off x="3490914" y="6626226"/>
            <a:ext cx="1635125" cy="201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r>
              <a:rPr lang="en-US" sz="1600">
                <a:latin typeface="Tw Cen MT"/>
              </a:rPr>
              <a:t>Slide from Heng Ji</a:t>
            </a:r>
            <a:endParaRPr/>
          </a:p>
          <a:p>
            <a:pPr>
              <a:defRPr/>
            </a:pPr>
            <a:endParaRPr lang="en-US" sz="1600">
              <a:latin typeface="Tw Cen M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847529" y="1125539"/>
            <a:ext cx="8712967" cy="2087438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003366"/>
                </a:solidFill>
                <a:cs typeface="Times New Roman"/>
              </a:rPr>
              <a:t>The error surface lies in a space with a horizontal axis for each weight and one vertical axis for the error. </a:t>
            </a:r>
            <a:endParaRPr sz="2000" dirty="0"/>
          </a:p>
          <a:p>
            <a:pPr lvl="1">
              <a:defRPr/>
            </a:pPr>
            <a:r>
              <a:rPr lang="en-US" sz="2000" dirty="0">
                <a:ea typeface="ＭＳ Ｐゴシック"/>
                <a:cs typeface="Times New Roman"/>
              </a:rPr>
              <a:t>For a linear neuron, it is a quadratic bowl </a:t>
            </a:r>
            <a:endParaRPr sz="2000" dirty="0"/>
          </a:p>
          <a:p>
            <a:pPr lvl="1">
              <a:defRPr/>
            </a:pPr>
            <a:r>
              <a:rPr lang="en-US" sz="2000" dirty="0">
                <a:ea typeface="ＭＳ Ｐゴシック"/>
                <a:cs typeface="Times New Roman"/>
              </a:rPr>
              <a:t>Vertical cross-sections are parabolas</a:t>
            </a:r>
            <a:endParaRPr sz="2000" dirty="0"/>
          </a:p>
          <a:p>
            <a:pPr lvl="1">
              <a:defRPr/>
            </a:pPr>
            <a:r>
              <a:rPr lang="en-US" sz="2000" dirty="0">
                <a:ea typeface="ＭＳ Ｐゴシック"/>
                <a:cs typeface="Times New Roman"/>
              </a:rPr>
              <a:t>Horizontal cross-sections are ellipses</a:t>
            </a:r>
            <a:endParaRPr sz="2000" dirty="0"/>
          </a:p>
        </p:txBody>
      </p:sp>
      <p:sp>
        <p:nvSpPr>
          <p:cNvPr id="9" name="Text Box 7"/>
          <p:cNvSpPr/>
          <p:nvPr/>
        </p:nvSpPr>
        <p:spPr bwMode="auto">
          <a:xfrm>
            <a:off x="2413745" y="4493874"/>
            <a:ext cx="369887" cy="457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400" b="1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000" b="1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2400" b="0" i="1" dirty="0">
                <a:latin typeface="Times New Roman"/>
                <a:ea typeface="宋体"/>
                <a:cs typeface="Times New Roman"/>
              </a:rPr>
              <a:t>E</a:t>
            </a:r>
            <a:endParaRPr i="1" dirty="0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7030864" y="3789041"/>
            <a:ext cx="2449512" cy="237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2" name="Text Box 10"/>
          <p:cNvSpPr/>
          <p:nvPr/>
        </p:nvSpPr>
        <p:spPr bwMode="auto">
          <a:xfrm>
            <a:off x="6521276" y="4692326"/>
            <a:ext cx="44132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400" b="1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000" b="1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2000" b="0" i="1">
                <a:latin typeface="Times New Roman"/>
                <a:ea typeface="宋体"/>
                <a:cs typeface="Times New Roman"/>
              </a:rPr>
              <a:t>w</a:t>
            </a:r>
            <a:r>
              <a:rPr lang="en-US" sz="2000" b="0" baseline="-25000">
                <a:latin typeface="Times New Roman"/>
                <a:ea typeface="宋体"/>
                <a:cs typeface="Times New Roman"/>
              </a:rPr>
              <a:t>1</a:t>
            </a:r>
            <a:endParaRPr/>
          </a:p>
        </p:txBody>
      </p:sp>
      <p:sp>
        <p:nvSpPr>
          <p:cNvPr id="13" name="Text Box 11"/>
          <p:cNvSpPr/>
          <p:nvPr/>
        </p:nvSpPr>
        <p:spPr bwMode="auto">
          <a:xfrm>
            <a:off x="8034165" y="6132190"/>
            <a:ext cx="44132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400" b="1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000" b="1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2000" b="0" i="1">
                <a:latin typeface="Times New Roman"/>
                <a:ea typeface="宋体"/>
                <a:cs typeface="Times New Roman"/>
              </a:rPr>
              <a:t>w</a:t>
            </a:r>
            <a:r>
              <a:rPr lang="en-US" sz="2000" b="0" baseline="-25000">
                <a:latin typeface="Times New Roman"/>
                <a:ea typeface="宋体"/>
                <a:cs typeface="Times New Roman"/>
              </a:rPr>
              <a:t>2</a:t>
            </a:r>
            <a:endParaRPr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V="1">
            <a:off x="6743526" y="4292278"/>
            <a:ext cx="0" cy="360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8615190" y="6308402"/>
            <a:ext cx="43179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 rot="2463578">
            <a:off x="7894464" y="4004941"/>
            <a:ext cx="792162" cy="19446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 rot="2463578">
            <a:off x="7989714" y="4220841"/>
            <a:ext cx="615950" cy="1512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 rot="2463578">
            <a:off x="8038926" y="4478015"/>
            <a:ext cx="452438" cy="1111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 rot="2463578">
            <a:off x="8105601" y="4578027"/>
            <a:ext cx="352425" cy="8651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DFB37B-BC2E-0347-BFEE-F65623D77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67" y="3764622"/>
            <a:ext cx="3109731" cy="242532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000CD3B-F0D8-784D-B78D-58621A7E9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The error surface</a:t>
            </a:r>
            <a:endParaRPr lang="en-IT" sz="40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1608138" y="1241541"/>
            <a:ext cx="8736334" cy="1068387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003366"/>
                </a:solidFill>
                <a:cs typeface="Calibri"/>
              </a:rPr>
              <a:t>Online learning zig-zags around the direction of steepest descent</a:t>
            </a:r>
            <a:endParaRPr dirty="0">
              <a:cs typeface="Calibri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104062" y="3334841"/>
            <a:ext cx="2449512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7" name="Text Box 5"/>
          <p:cNvSpPr/>
          <p:nvPr/>
        </p:nvSpPr>
        <p:spPr bwMode="auto">
          <a:xfrm>
            <a:off x="6592889" y="4238129"/>
            <a:ext cx="44132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400" b="1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000" b="1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2000" b="0" i="1">
                <a:latin typeface="Times New Roman"/>
                <a:ea typeface="宋体"/>
                <a:cs typeface="Times New Roman"/>
              </a:rPr>
              <a:t>w</a:t>
            </a:r>
            <a:r>
              <a:rPr lang="en-US" sz="2000" b="0" baseline="-25000">
                <a:latin typeface="Times New Roman"/>
                <a:ea typeface="宋体"/>
                <a:cs typeface="Times New Roman"/>
              </a:rPr>
              <a:t>1</a:t>
            </a:r>
            <a:endParaRPr/>
          </a:p>
        </p:txBody>
      </p:sp>
      <p:sp>
        <p:nvSpPr>
          <p:cNvPr id="8" name="Text Box 6"/>
          <p:cNvSpPr/>
          <p:nvPr/>
        </p:nvSpPr>
        <p:spPr bwMode="auto">
          <a:xfrm>
            <a:off x="7958932" y="5661248"/>
            <a:ext cx="441325" cy="4000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400" b="1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000" b="1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2000" b="0" i="1">
                <a:latin typeface="Times New Roman"/>
                <a:ea typeface="宋体"/>
                <a:cs typeface="Times New Roman"/>
              </a:rPr>
              <a:t>w</a:t>
            </a:r>
            <a:r>
              <a:rPr lang="en-US" sz="2000" b="0" baseline="-25000">
                <a:latin typeface="Times New Roman"/>
                <a:ea typeface="宋体"/>
                <a:cs typeface="Times New Roman"/>
              </a:rPr>
              <a:t>2</a:t>
            </a:r>
            <a:endParaRPr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6815138" y="3838079"/>
            <a:ext cx="0" cy="360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8686801" y="5854204"/>
            <a:ext cx="43179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 rot="2463578">
            <a:off x="7966076" y="3550741"/>
            <a:ext cx="792163" cy="19446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 rot="2463578">
            <a:off x="8061325" y="3766640"/>
            <a:ext cx="615950" cy="1512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 rot="2463578">
            <a:off x="8110539" y="4023816"/>
            <a:ext cx="452437" cy="1111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 rot="2463578">
            <a:off x="8177214" y="4123830"/>
            <a:ext cx="352425" cy="8651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endParaRPr lang="en-US" sz="1800"/>
          </a:p>
        </p:txBody>
      </p:sp>
      <p:sp>
        <p:nvSpPr>
          <p:cNvPr id="15" name="Line 29"/>
          <p:cNvSpPr>
            <a:spLocks noChangeShapeType="1"/>
          </p:cNvSpPr>
          <p:nvPr/>
        </p:nvSpPr>
        <p:spPr bwMode="auto">
          <a:xfrm flipV="1">
            <a:off x="7104063" y="3911104"/>
            <a:ext cx="2447925" cy="129540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16" name="Line 30"/>
          <p:cNvSpPr>
            <a:spLocks noChangeShapeType="1"/>
          </p:cNvSpPr>
          <p:nvPr/>
        </p:nvSpPr>
        <p:spPr bwMode="auto">
          <a:xfrm flipH="1">
            <a:off x="7824788" y="3334841"/>
            <a:ext cx="1079500" cy="2376488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17" name="Text Box 31"/>
          <p:cNvSpPr/>
          <p:nvPr/>
        </p:nvSpPr>
        <p:spPr bwMode="auto">
          <a:xfrm>
            <a:off x="6743701" y="2564905"/>
            <a:ext cx="1682833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400" b="1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000" b="1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1800" b="0">
                <a:solidFill>
                  <a:srgbClr val="3333CC"/>
                </a:solidFill>
                <a:latin typeface="Calibri"/>
                <a:ea typeface="宋体"/>
                <a:cs typeface="Calibri"/>
              </a:rPr>
              <a:t>constraint from </a:t>
            </a:r>
            <a:endParaRPr>
              <a:latin typeface="Calibri"/>
              <a:cs typeface="Calibri"/>
            </a:endParaRPr>
          </a:p>
          <a:p>
            <a:pPr>
              <a:defRPr/>
            </a:pPr>
            <a:r>
              <a:rPr lang="en-US" sz="1800" b="0">
                <a:solidFill>
                  <a:srgbClr val="3333CC"/>
                </a:solidFill>
                <a:latin typeface="Calibri"/>
                <a:ea typeface="宋体"/>
                <a:cs typeface="Calibri"/>
              </a:rPr>
              <a:t>training case 1</a:t>
            </a:r>
            <a:endParaRPr>
              <a:latin typeface="Calibri"/>
              <a:cs typeface="Calibri"/>
            </a:endParaRPr>
          </a:p>
        </p:txBody>
      </p:sp>
      <p:sp>
        <p:nvSpPr>
          <p:cNvPr id="18" name="Text Box 32"/>
          <p:cNvSpPr/>
          <p:nvPr/>
        </p:nvSpPr>
        <p:spPr bwMode="auto">
          <a:xfrm>
            <a:off x="5375276" y="5431930"/>
            <a:ext cx="1682833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>
              <a:defRPr sz="2400" b="1"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>
              <a:defRPr sz="2000" b="1"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>
              <a:defRPr b="1"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>
              <a:defRPr/>
            </a:pPr>
            <a:r>
              <a:rPr lang="en-US" sz="1800" b="0">
                <a:solidFill>
                  <a:srgbClr val="3333CC"/>
                </a:solidFill>
                <a:latin typeface="Calibri"/>
                <a:ea typeface="宋体"/>
                <a:cs typeface="Calibri"/>
              </a:rPr>
              <a:t>constraint from </a:t>
            </a:r>
            <a:endParaRPr>
              <a:latin typeface="Calibri"/>
              <a:cs typeface="Calibri"/>
            </a:endParaRPr>
          </a:p>
          <a:p>
            <a:pPr>
              <a:defRPr/>
            </a:pPr>
            <a:r>
              <a:rPr lang="en-US" sz="1800" b="0">
                <a:solidFill>
                  <a:srgbClr val="3333CC"/>
                </a:solidFill>
                <a:latin typeface="Calibri"/>
                <a:ea typeface="宋体"/>
                <a:cs typeface="Calibri"/>
              </a:rPr>
              <a:t>training case 2</a:t>
            </a:r>
            <a:endParaRPr>
              <a:latin typeface="Calibri"/>
              <a:cs typeface="Calibri"/>
            </a:endParaRPr>
          </a:p>
        </p:txBody>
      </p:sp>
      <p:sp>
        <p:nvSpPr>
          <p:cNvPr id="19" name="AutoShape 33"/>
          <p:cNvSpPr>
            <a:spLocks noChangeArrowheads="1"/>
          </p:cNvSpPr>
          <p:nvPr/>
        </p:nvSpPr>
        <p:spPr bwMode="auto">
          <a:xfrm rot="-1317263">
            <a:off x="6456364" y="5350967"/>
            <a:ext cx="503237" cy="73025"/>
          </a:xfrm>
          <a:prstGeom prst="rightArrow">
            <a:avLst>
              <a:gd name="adj1" fmla="val 50000"/>
              <a:gd name="adj2" fmla="val 172282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20" name="AutoShape 34"/>
          <p:cNvSpPr>
            <a:spLocks noChangeArrowheads="1"/>
          </p:cNvSpPr>
          <p:nvPr/>
        </p:nvSpPr>
        <p:spPr bwMode="auto">
          <a:xfrm rot="2936949">
            <a:off x="8401845" y="2973686"/>
            <a:ext cx="503237" cy="73025"/>
          </a:xfrm>
          <a:prstGeom prst="rightArrow">
            <a:avLst>
              <a:gd name="adj1" fmla="val 50000"/>
              <a:gd name="adj2" fmla="val 172282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21" name="Oval 36"/>
          <p:cNvSpPr>
            <a:spLocks noChangeArrowheads="1"/>
          </p:cNvSpPr>
          <p:nvPr/>
        </p:nvSpPr>
        <p:spPr bwMode="auto">
          <a:xfrm>
            <a:off x="7608889" y="4990605"/>
            <a:ext cx="71437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22" name="Oval 37"/>
          <p:cNvSpPr>
            <a:spLocks noChangeArrowheads="1"/>
          </p:cNvSpPr>
          <p:nvPr/>
        </p:nvSpPr>
        <p:spPr bwMode="auto">
          <a:xfrm>
            <a:off x="7896225" y="5135066"/>
            <a:ext cx="71438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23" name="Oval 38"/>
          <p:cNvSpPr>
            <a:spLocks noChangeArrowheads="1"/>
          </p:cNvSpPr>
          <p:nvPr/>
        </p:nvSpPr>
        <p:spPr bwMode="auto">
          <a:xfrm>
            <a:off x="7824789" y="4919166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24" name="Oval 39"/>
          <p:cNvSpPr>
            <a:spLocks noChangeArrowheads="1"/>
          </p:cNvSpPr>
          <p:nvPr/>
        </p:nvSpPr>
        <p:spPr bwMode="auto">
          <a:xfrm>
            <a:off x="7967664" y="4990605"/>
            <a:ext cx="71437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25" name="Line 40"/>
          <p:cNvSpPr>
            <a:spLocks noChangeShapeType="1"/>
          </p:cNvSpPr>
          <p:nvPr/>
        </p:nvSpPr>
        <p:spPr bwMode="auto">
          <a:xfrm>
            <a:off x="7859713" y="4955680"/>
            <a:ext cx="73025" cy="21589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26" name="Line 41"/>
          <p:cNvSpPr>
            <a:spLocks noChangeShapeType="1"/>
          </p:cNvSpPr>
          <p:nvPr/>
        </p:nvSpPr>
        <p:spPr bwMode="auto">
          <a:xfrm>
            <a:off x="7859712" y="4955680"/>
            <a:ext cx="144462" cy="714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27" name="Line 42"/>
          <p:cNvSpPr>
            <a:spLocks noChangeShapeType="1"/>
          </p:cNvSpPr>
          <p:nvPr/>
        </p:nvSpPr>
        <p:spPr bwMode="auto">
          <a:xfrm>
            <a:off x="7678739" y="5027116"/>
            <a:ext cx="217487" cy="144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/>
              <a:ea typeface="宋体"/>
              <a:cs typeface="宋体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457AF0-C16F-CB45-A550-9DE282E7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Gradient Descent</a:t>
            </a:r>
            <a:endParaRPr lang="en-IT" sz="36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C3FF4C-5596-114B-8D2C-53770DB381A3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IT" sz="5400" dirty="0"/>
              <a:t>Softmax Classifier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4605281-C96D-4C46-9370-6EF38BBCA500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65634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30FD384D-6C54-4F74-99FF-88A06F9C2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083" name="Content Placeholder 2">
                <a:extLst>
                  <a:ext uri="{FF2B5EF4-FFF2-40B4-BE49-F238E27FC236}">
                    <a16:creationId xmlns:a16="http://schemas.microsoft.com/office/drawing/2014/main" id="{96EBEA18-5A2C-4E78-9E37-10CC269767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eaLnBrk="1" hangingPunct="1"/>
                <a:r>
                  <a:rPr lang="en-US" altLang="it-IT" dirty="0"/>
                  <a:t>In language problems we are doing classification</a:t>
                </a:r>
              </a:p>
              <a:p>
                <a:pPr marL="357187" lvl="1" indent="0" eaLnBrk="1" hangingPunct="1">
                  <a:buNone/>
                </a:pPr>
                <a:r>
                  <a:rPr lang="en-US" altLang="it-IT" dirty="0"/>
                  <a:t>Predicting one of a small set of discrete values</a:t>
                </a:r>
              </a:p>
              <a:p>
                <a:pPr marL="357187" lvl="1" indent="0" eaLnBrk="1" hangingPunct="1">
                  <a:buNone/>
                </a:pPr>
                <a:r>
                  <a:rPr lang="en-US" altLang="it-IT" dirty="0"/>
                  <a:t>For binary classification </a:t>
                </a:r>
                <a14:m>
                  <m:oMath xmlns:m="http://schemas.openxmlformats.org/officeDocument/2006/math">
                    <m:r>
                      <a:rPr lang="en-US" altLang="it-IT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∈{1, −1}</m:t>
                    </m:r>
                  </m:oMath>
                </a14:m>
                <a:endParaRPr lang="en-US" altLang="it-IT" dirty="0"/>
              </a:p>
              <a:p>
                <a:pPr eaLnBrk="1" hangingPunct="1"/>
                <a:r>
                  <a:rPr lang="en-US" altLang="it-IT" dirty="0"/>
                  <a:t>Could we just use linear regression for this?</a:t>
                </a:r>
              </a:p>
            </p:txBody>
          </p:sp>
        </mc:Choice>
        <mc:Fallback xmlns="">
          <p:sp>
            <p:nvSpPr>
              <p:cNvPr id="46083" name="Content Placeholder 2">
                <a:extLst>
                  <a:ext uri="{FF2B5EF4-FFF2-40B4-BE49-F238E27FC236}">
                    <a16:creationId xmlns:a16="http://schemas.microsoft.com/office/drawing/2014/main" id="{96EBEA18-5A2C-4E78-9E37-10CC269767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9" t="-95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12110B-F5E7-4F2A-B540-4098C1DFCB2F}"/>
                  </a:ext>
                </a:extLst>
              </p:cNvPr>
              <p:cNvSpPr txBox="1"/>
              <p:nvPr/>
            </p:nvSpPr>
            <p:spPr>
              <a:xfrm>
                <a:off x="3505200" y="3200400"/>
                <a:ext cx="4248471" cy="12119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612110B-F5E7-4F2A-B540-4098C1DFC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3200400"/>
                <a:ext cx="4248471" cy="1211935"/>
              </a:xfrm>
              <a:prstGeom prst="rect">
                <a:avLst/>
              </a:prstGeom>
              <a:blipFill>
                <a:blip r:embed="rId3"/>
                <a:stretch>
                  <a:fillRect l="-1493" t="-113684" b="-17684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39896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8CB09-D220-42EC-80CF-06EEE8D23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B2DFF56-A7E7-42BF-AFA7-3D71DB37D0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76400" y="1239920"/>
                <a:ext cx="7371928" cy="4133295"/>
              </a:xfrm>
            </p:spPr>
            <p:txBody>
              <a:bodyPr>
                <a:normAutofit/>
              </a:bodyPr>
              <a:lstStyle/>
              <a:p>
                <a:pPr eaLnBrk="1" hangingPunct="1"/>
                <a:r>
                  <a:rPr lang="en-US" altLang="it-IT" b="1" dirty="0">
                    <a:solidFill>
                      <a:srgbClr val="C00000"/>
                    </a:solidFill>
                  </a:rPr>
                  <a:t>Not possible</a:t>
                </a:r>
                <a:r>
                  <a:rPr lang="en-US" altLang="it-IT" dirty="0"/>
                  <a:t>: the result doesn</a:t>
                </a:r>
                <a:r>
                  <a:rPr lang="en-US" altLang="en-US" dirty="0"/>
                  <a:t>’</a:t>
                </a:r>
                <a:r>
                  <a:rPr lang="en-US" altLang="it-IT" dirty="0"/>
                  <a:t>t fall between 0 and 1</a:t>
                </a:r>
              </a:p>
              <a:p>
                <a:pPr marL="0" indent="0" eaLnBrk="1" hangingPunct="1">
                  <a:buNone/>
                </a:pPr>
                <a:endParaRPr lang="en-US" altLang="it-IT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kern="12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kumimoji="0" lang="en-US" sz="28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8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e>
                          <m:r>
                            <a:rPr kumimoji="0" lang="en-US" sz="2800" i="1" kern="12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0" lang="en-US" sz="280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sz="280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kumimoji="0" lang="en-US" sz="280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0" lang="en-US" sz="2800" i="1" kern="12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altLang="it-IT" dirty="0"/>
              </a:p>
              <a:p>
                <a:pPr eaLnBrk="1" hangingPunct="1"/>
                <a:endParaRPr lang="en-US" altLang="it-IT" dirty="0"/>
              </a:p>
              <a:p>
                <a:pPr eaLnBrk="1" hangingPunct="1"/>
                <a:r>
                  <a:rPr lang="en-US" altLang="it-IT" dirty="0"/>
                  <a:t>Use the sigmoid: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it-IT" dirty="0"/>
              </a:p>
              <a:p>
                <a:r>
                  <a:rPr lang="en-US" altLang="it-IT" dirty="0"/>
                  <a:t>Logistic regression is like a perceptron with</a:t>
                </a:r>
                <a:br>
                  <a:rPr lang="en-US" altLang="it-IT" dirty="0"/>
                </a:br>
                <a:r>
                  <a:rPr lang="en-US" altLang="it-IT" dirty="0"/>
                  <a:t>a sigmoid activation instead of sign</a:t>
                </a:r>
              </a:p>
              <a:p>
                <a:pPr eaLnBrk="1" hangingPunct="1"/>
                <a:endParaRPr lang="en-US" altLang="it-IT" dirty="0"/>
              </a:p>
              <a:p>
                <a:pPr eaLnBrk="1" hangingPunct="1"/>
                <a:endParaRPr lang="en-US" altLang="it-IT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B2DFF56-A7E7-42BF-AFA7-3D71DB37D0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76400" y="1239920"/>
                <a:ext cx="7371928" cy="4133295"/>
              </a:xfrm>
              <a:blipFill>
                <a:blip r:embed="rId2"/>
                <a:stretch>
                  <a:fillRect l="-690" t="-122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4">
            <a:extLst>
              <a:ext uri="{FF2B5EF4-FFF2-40B4-BE49-F238E27FC236}">
                <a16:creationId xmlns:a16="http://schemas.microsoft.com/office/drawing/2014/main" id="{2FDF62C4-79FE-5E49-BF8C-5E95F3A1B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391382"/>
            <a:ext cx="4033698" cy="268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CA7F8C1-4C65-614C-B134-8DAFA7D00B22}"/>
                  </a:ext>
                </a:extLst>
              </p:cNvPr>
              <p:cNvSpPr/>
              <p:nvPr/>
            </p:nvSpPr>
            <p:spPr>
              <a:xfrm>
                <a:off x="9331726" y="6049648"/>
                <a:ext cx="76264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CA7F8C1-4C65-614C-B134-8DAFA7D00B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726" y="6049648"/>
                <a:ext cx="762645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83578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FAC6B-70CB-41A3-83E4-EBE2DE11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688" y="-16823"/>
            <a:ext cx="8469312" cy="755003"/>
          </a:xfrm>
        </p:spPr>
        <p:txBody>
          <a:bodyPr/>
          <a:lstStyle/>
          <a:p>
            <a:r>
              <a:rPr lang="en-US" altLang="it-IT" dirty="0"/>
              <a:t>Logistic Function</a:t>
            </a:r>
          </a:p>
        </p:txBody>
      </p:sp>
      <p:pic>
        <p:nvPicPr>
          <p:cNvPr id="41986" name="Picture 4">
            <a:extLst>
              <a:ext uri="{FF2B5EF4-FFF2-40B4-BE49-F238E27FC236}">
                <a16:creationId xmlns:a16="http://schemas.microsoft.com/office/drawing/2014/main" id="{BF316E82-6869-4520-97D7-910C4D089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02" y="3940268"/>
            <a:ext cx="4033698" cy="268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4">
            <a:extLst>
              <a:ext uri="{FF2B5EF4-FFF2-40B4-BE49-F238E27FC236}">
                <a16:creationId xmlns:a16="http://schemas.microsoft.com/office/drawing/2014/main" id="{39093E21-B643-451C-9864-383BD4EE4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688" y="5867401"/>
            <a:ext cx="4362995" cy="4001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Sigmoid function: maps </a:t>
            </a:r>
            <a:r>
              <a:rPr lang="en-US" altLang="it-IT" sz="2000" i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to range [0-1]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D154DA-696C-461D-A085-548F6E4E3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102" y="915838"/>
            <a:ext cx="3733800" cy="2817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3D8A57-5A4B-44F0-92E9-9DC6433B599A}"/>
                  </a:ext>
                </a:extLst>
              </p:cNvPr>
              <p:cNvSpPr txBox="1"/>
              <p:nvPr/>
            </p:nvSpPr>
            <p:spPr>
              <a:xfrm>
                <a:off x="3052902" y="1977447"/>
                <a:ext cx="2863091" cy="6947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logit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⁡(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3D8A57-5A4B-44F0-92E9-9DC6433B5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2902" y="1977447"/>
                <a:ext cx="2863091" cy="6947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E258AF-B58F-45D8-B1D4-561B46D5ED34}"/>
                  </a:ext>
                </a:extLst>
              </p:cNvPr>
              <p:cNvSpPr txBox="1"/>
              <p:nvPr/>
            </p:nvSpPr>
            <p:spPr>
              <a:xfrm>
                <a:off x="2877789" y="4927145"/>
                <a:ext cx="3683894" cy="7172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logit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E258AF-B58F-45D8-B1D4-561B46D5E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89" y="4927145"/>
                <a:ext cx="3683894" cy="7172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77809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itle 1">
            <a:extLst>
              <a:ext uri="{FF2B5EF4-FFF2-40B4-BE49-F238E27FC236}">
                <a16:creationId xmlns:a16="http://schemas.microsoft.com/office/drawing/2014/main" id="{C78C4699-BF6E-4BE9-8475-C94702390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/>
              <a:t>Logistic Regression</a:t>
            </a:r>
          </a:p>
        </p:txBody>
      </p:sp>
      <p:sp>
        <p:nvSpPr>
          <p:cNvPr id="49158" name="Content Placeholder 6">
            <a:extLst>
              <a:ext uri="{FF2B5EF4-FFF2-40B4-BE49-F238E27FC236}">
                <a16:creationId xmlns:a16="http://schemas.microsoft.com/office/drawing/2014/main" id="{E29E46A1-EB76-4566-A1E0-91D68A731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0"/>
            <a:ext cx="6858000" cy="529423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it-IT" dirty="0"/>
              <a:t>How do we do classification?</a:t>
            </a:r>
          </a:p>
          <a:p>
            <a:pPr eaLnBrk="1" hangingPunct="1"/>
            <a:endParaRPr lang="en-US" altLang="it-IT" dirty="0"/>
          </a:p>
          <a:p>
            <a:pPr eaLnBrk="1" hangingPunct="1"/>
            <a:endParaRPr lang="en-US" altLang="it-IT" dirty="0"/>
          </a:p>
          <a:p>
            <a:pPr eaLnBrk="1" hangingPunct="1"/>
            <a:endParaRPr lang="en-US" altLang="it-IT" dirty="0"/>
          </a:p>
          <a:p>
            <a:pPr eaLnBrk="1" hangingPunct="1">
              <a:buFont typeface="Times" panose="02020603050405020304" pitchFamily="18" charset="0"/>
              <a:buNone/>
            </a:pPr>
            <a:endParaRPr lang="en-US" altLang="it-IT" dirty="0"/>
          </a:p>
          <a:p>
            <a:pPr eaLnBrk="1" hangingPunct="1">
              <a:buFont typeface="Times" panose="02020603050405020304" pitchFamily="18" charset="0"/>
              <a:buNone/>
            </a:pPr>
            <a:endParaRPr lang="en-US" altLang="it-IT" dirty="0"/>
          </a:p>
          <a:p>
            <a:pPr eaLnBrk="1" hangingPunct="1">
              <a:buFont typeface="Times" panose="02020603050405020304" pitchFamily="18" charset="0"/>
              <a:buNone/>
            </a:pPr>
            <a:endParaRPr lang="en-US" altLang="it-IT" dirty="0"/>
          </a:p>
          <a:p>
            <a:pPr eaLnBrk="1" hangingPunct="1">
              <a:buFont typeface="Times" panose="02020603050405020304" pitchFamily="18" charset="0"/>
              <a:buNone/>
            </a:pPr>
            <a:r>
              <a:rPr lang="en-US" altLang="it-IT" dirty="0"/>
              <a:t>Or:</a:t>
            </a:r>
          </a:p>
          <a:p>
            <a:pPr>
              <a:spcAft>
                <a:spcPts val="1200"/>
              </a:spcAft>
              <a:buNone/>
            </a:pPr>
            <a:endParaRPr lang="en-US" altLang="it-IT" dirty="0"/>
          </a:p>
          <a:p>
            <a:pPr eaLnBrk="1" hangingPunct="1">
              <a:buFont typeface="Times" panose="02020603050405020304" pitchFamily="18" charset="0"/>
              <a:buNone/>
            </a:pPr>
            <a:endParaRPr lang="en-US" altLang="it-IT" dirty="0"/>
          </a:p>
          <a:p>
            <a:pPr eaLnBrk="1" hangingPunct="1">
              <a:buFont typeface="Times" panose="02020603050405020304" pitchFamily="18" charset="0"/>
              <a:buNone/>
            </a:pPr>
            <a:endParaRPr lang="en-US" alt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E21F418-3F27-5643-8DA0-802293CF85BC}"/>
                  </a:ext>
                </a:extLst>
              </p:cNvPr>
              <p:cNvSpPr txBox="1"/>
              <p:nvPr/>
            </p:nvSpPr>
            <p:spPr>
              <a:xfrm>
                <a:off x="2895600" y="1752600"/>
                <a:ext cx="3583930" cy="46450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800" b="0" i="0" smtClean="0">
                                  <a:latin typeface="Cambria Math" panose="02040503050406030204" pitchFamily="18" charset="0"/>
                                </a:rPr>
                                <m:t>argax</m:t>
                              </m:r>
                            </m:e>
                            <m:li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lim>
                          </m:limLow>
                        </m:fName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b="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iff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=−1|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b="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=1|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=−1|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1800" b="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=1|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=1|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1800" b="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𝑤𝑥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𝑤𝑥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𝑤𝑥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𝑤𝑥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𝑤𝑥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𝑤𝑥</m:t>
                                  </m:r>
                                </m:sup>
                              </m:sSup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𝑤𝑥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𝑤𝑥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1800" b="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𝑤𝑥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1800" b="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E21F418-3F27-5643-8DA0-802293CF85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1752600"/>
                <a:ext cx="3583930" cy="4645054"/>
              </a:xfrm>
              <a:prstGeom prst="rect">
                <a:avLst/>
              </a:prstGeom>
              <a:blipFill>
                <a:blip r:embed="rId2"/>
                <a:stretch>
                  <a:fillRect l="-1418" r="-177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521378-1463-9548-B333-E7CA87286CAD}"/>
                  </a:ext>
                </a:extLst>
              </p:cNvPr>
              <p:cNvSpPr txBox="1"/>
              <p:nvPr/>
            </p:nvSpPr>
            <p:spPr>
              <a:xfrm>
                <a:off x="8520896" y="5105400"/>
                <a:ext cx="2589876" cy="82381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&lt;0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521378-1463-9548-B333-E7CA87286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0896" y="5105400"/>
                <a:ext cx="2589876" cy="823815"/>
              </a:xfrm>
              <a:prstGeom prst="rect">
                <a:avLst/>
              </a:prstGeom>
              <a:blipFill>
                <a:blip r:embed="rId3"/>
                <a:stretch>
                  <a:fillRect l="-35610" t="-224242" r="-1463" b="-3242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3180F09-A84C-114D-B747-0F71C2FB6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2770245"/>
            <a:ext cx="2702542" cy="202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80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D96845D2-4950-4AB5-A6B8-20586FE34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z="4800" dirty="0"/>
              <a:t>Multinomial Logistic Regression</a:t>
            </a:r>
          </a:p>
        </p:txBody>
      </p:sp>
      <p:sp>
        <p:nvSpPr>
          <p:cNvPr id="50179" name="Content Placeholder 6">
            <a:extLst>
              <a:ext uri="{FF2B5EF4-FFF2-40B4-BE49-F238E27FC236}">
                <a16:creationId xmlns:a16="http://schemas.microsoft.com/office/drawing/2014/main" id="{C358A397-6DA9-4F65-8643-F91036124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0"/>
            <a:ext cx="6934200" cy="5294235"/>
          </a:xfrm>
        </p:spPr>
        <p:txBody>
          <a:bodyPr/>
          <a:lstStyle/>
          <a:p>
            <a:pPr eaLnBrk="1" hangingPunct="1"/>
            <a:r>
              <a:rPr lang="en-US" altLang="it-IT" sz="2800" b="1" dirty="0">
                <a:solidFill>
                  <a:srgbClr val="C00000"/>
                </a:solidFill>
              </a:rPr>
              <a:t>Multiple classes</a:t>
            </a:r>
            <a:r>
              <a:rPr lang="en-US" altLang="it-IT" sz="2800" dirty="0"/>
              <a:t>: weights </a:t>
            </a:r>
            <a:r>
              <a:rPr lang="en-US" altLang="it-IT" sz="28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  <a:r>
              <a:rPr lang="en-US" altLang="it-IT" sz="2800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altLang="it-IT" sz="2800" dirty="0"/>
              <a:t> for each class </a:t>
            </a:r>
            <a:r>
              <a:rPr lang="en-US" altLang="it-IT" sz="28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US" altLang="it-IT" sz="2800" dirty="0"/>
          </a:p>
          <a:p>
            <a:pPr eaLnBrk="1" hangingPunct="1"/>
            <a:endParaRPr lang="en-US" altLang="it-IT" sz="2800" dirty="0"/>
          </a:p>
          <a:p>
            <a:pPr eaLnBrk="1" hangingPunct="1"/>
            <a:endParaRPr lang="en-US" altLang="it-IT" sz="2800" dirty="0"/>
          </a:p>
          <a:p>
            <a:pPr marL="0" indent="0">
              <a:buNone/>
            </a:pPr>
            <a:endParaRPr lang="en-GB" dirty="0">
              <a:effectLst/>
            </a:endParaRPr>
          </a:p>
          <a:p>
            <a:r>
              <a:rPr lang="en-GB" dirty="0" err="1">
                <a:effectLst/>
              </a:rPr>
              <a:t>Softmax</a:t>
            </a:r>
            <a:r>
              <a:rPr lang="en-GB" dirty="0">
                <a:effectLst/>
              </a:rPr>
              <a:t> takes a vector of real numbers and normalizes it into a </a:t>
            </a:r>
            <a:r>
              <a:rPr lang="en-GB" dirty="0">
                <a:effectLst/>
                <a:hlinkClick r:id="rId2" tooltip="Probability distribution"/>
              </a:rPr>
              <a:t>probability distribution</a:t>
            </a:r>
            <a:endParaRPr lang="en-US" altLang="it-IT" sz="2800" dirty="0"/>
          </a:p>
          <a:p>
            <a:pPr marL="0" indent="0" eaLnBrk="1" hangingPunct="1">
              <a:buNone/>
            </a:pPr>
            <a:endParaRPr lang="en-US" altLang="it-IT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C6C4F36-6791-3540-9823-BF281CF181CA}"/>
                  </a:ext>
                </a:extLst>
              </p:cNvPr>
              <p:cNvSpPr txBox="1"/>
              <p:nvPr/>
            </p:nvSpPr>
            <p:spPr>
              <a:xfrm>
                <a:off x="2133600" y="2133600"/>
                <a:ext cx="5464060" cy="13536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′∈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softmax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C6C4F36-6791-3540-9823-BF281CF18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2133600"/>
                <a:ext cx="5464060" cy="1353640"/>
              </a:xfrm>
              <a:prstGeom prst="rect">
                <a:avLst/>
              </a:prstGeom>
              <a:blipFill>
                <a:blip r:embed="rId3"/>
                <a:stretch>
                  <a:fillRect l="-465" t="-17757" r="-930" b="-4579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B21BEE-BF0F-9A43-A3B7-C0A58AF3A211}"/>
                  </a:ext>
                </a:extLst>
              </p:cNvPr>
              <p:cNvSpPr txBox="1"/>
              <p:nvPr/>
            </p:nvSpPr>
            <p:spPr>
              <a:xfrm>
                <a:off x="8832304" y="2276872"/>
                <a:ext cx="2978123" cy="83548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𝑠𝑜𝑓𝑡𝑚𝑎𝑥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B21BEE-BF0F-9A43-A3B7-C0A58AF3A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2304" y="2276872"/>
                <a:ext cx="2978123" cy="835485"/>
              </a:xfrm>
              <a:prstGeom prst="rect">
                <a:avLst/>
              </a:prstGeom>
              <a:blipFill>
                <a:blip r:embed="rId4"/>
                <a:stretch>
                  <a:fillRect l="-2542" t="-25373" b="-10447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09481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E5ECD-7A61-CE42-AAEF-9E5A60CFD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sz="3600" dirty="0"/>
              <a:t>S</a:t>
            </a:r>
            <a:r>
              <a:rPr lang="en-GB" sz="3600" dirty="0"/>
              <a:t>o</a:t>
            </a:r>
            <a:r>
              <a:rPr lang="en-IT" sz="3600" dirty="0"/>
              <a:t>ftmax/Logistic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DC9796-5A7D-AB45-8FA7-633B60B561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IT" sz="2400" dirty="0"/>
                  <a:t>Train a classifier to learn a linear decision buondary (hyperplane)</a:t>
                </a:r>
              </a:p>
              <a:p>
                <a:pPr marL="0" indent="0">
                  <a:buNone/>
                </a:pPr>
                <a:r>
                  <a:rPr lang="en-IT" sz="2400" dirty="0"/>
                  <a:t>Using </a:t>
                </a:r>
                <a:r>
                  <a:rPr lang="en-IT" sz="2400" b="1" dirty="0">
                    <a:solidFill>
                      <a:srgbClr val="C00000"/>
                    </a:solidFill>
                  </a:rPr>
                  <a:t>softmax</a:t>
                </a:r>
                <a:r>
                  <a:rPr lang="en-IT" sz="2400" dirty="0"/>
                  <a:t> instead of </a:t>
                </a:r>
                <a:r>
                  <a:rPr lang="en-IT" sz="2400" b="1" dirty="0">
                    <a:solidFill>
                      <a:srgbClr val="C00000"/>
                    </a:solidFill>
                  </a:rPr>
                  <a:t>sign</a:t>
                </a:r>
                <a:r>
                  <a:rPr lang="en-IT" sz="2400" dirty="0"/>
                  <a:t> as activation function</a:t>
                </a:r>
              </a:p>
              <a:p>
                <a:endParaRPr lang="en-IT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IT" sz="2400" dirty="0"/>
              </a:p>
              <a:p>
                <a:pPr marL="0" indent="0">
                  <a:buNone/>
                </a:pPr>
                <a:endParaRPr lang="en-IT" sz="2400" dirty="0"/>
              </a:p>
              <a:p>
                <a:pPr marL="0" indent="0">
                  <a:buNone/>
                </a:pPr>
                <a:endParaRPr lang="en-IT" sz="2400" dirty="0"/>
              </a:p>
              <a:p>
                <a:pPr marL="0" indent="0">
                  <a:buNone/>
                </a:pPr>
                <a:endParaRPr lang="en-IT" sz="2400" dirty="0"/>
              </a:p>
              <a:p>
                <a:pPr marL="0" indent="0">
                  <a:buNone/>
                </a:pPr>
                <a:endParaRPr lang="en-IT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DC9796-5A7D-AB45-8FA7-633B60B561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90" t="-95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34870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49C8A-B1B2-DE4E-B726-B12A92CA4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sz="3600" dirty="0"/>
              <a:t>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8FF548-33E2-3248-9B07-06135AA2D5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IT" sz="2400" dirty="0"/>
                  <a:t>For each </a:t>
                </a:r>
                <a:r>
                  <a:rPr lang="en-GB" sz="2400" dirty="0">
                    <a:effectLst/>
                  </a:rPr>
                  <a:t>training example </a:t>
                </a:r>
                <a:r>
                  <a:rPr lang="en-GB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GB" sz="2400" i="1" dirty="0" err="1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GB" sz="2400" dirty="0" err="1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  <a:r>
                  <a:rPr lang="en-GB" sz="2400" i="1" dirty="0" err="1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y</a:t>
                </a:r>
                <a:r>
                  <a:rPr lang="en-GB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GB" sz="2400" dirty="0">
                    <a:effectLst/>
                  </a:rPr>
                  <a:t>, our objective is to </a:t>
                </a:r>
                <a:r>
                  <a:rPr lang="en-GB" sz="2400" b="1" dirty="0">
                    <a:solidFill>
                      <a:srgbClr val="C00000"/>
                    </a:solidFill>
                    <a:effectLst/>
                  </a:rPr>
                  <a:t>maximize</a:t>
                </a:r>
                <a:r>
                  <a:rPr lang="en-GB" sz="2400" dirty="0">
                    <a:effectLst/>
                  </a:rPr>
                  <a:t> the probability of the correct class </a:t>
                </a:r>
                <a:r>
                  <a:rPr lang="en-GB" sz="2400" i="1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y</a:t>
                </a:r>
                <a:r>
                  <a:rPr lang="en-GB" sz="2400" i="1" dirty="0">
                    <a:effectLst/>
                  </a:rPr>
                  <a:t> </a:t>
                </a:r>
              </a:p>
              <a:p>
                <a:r>
                  <a:rPr lang="en-GB" sz="2400" dirty="0">
                    <a:effectLst/>
                  </a:rPr>
                  <a:t>This is </a:t>
                </a:r>
                <a:r>
                  <a:rPr lang="en-GB" sz="2400" b="1" dirty="0">
                    <a:solidFill>
                      <a:srgbClr val="C00000"/>
                    </a:solidFill>
                    <a:effectLst/>
                  </a:rPr>
                  <a:t>equivalent to minimizing </a:t>
                </a:r>
                <a:r>
                  <a:rPr lang="en-GB" sz="2400" dirty="0">
                    <a:effectLst/>
                  </a:rPr>
                  <a:t>the </a:t>
                </a:r>
                <a:r>
                  <a:rPr lang="en-GB" sz="2400" b="1" dirty="0">
                    <a:solidFill>
                      <a:srgbClr val="C00000"/>
                    </a:solidFill>
                    <a:effectLst/>
                  </a:rPr>
                  <a:t>negative log</a:t>
                </a:r>
                <a:r>
                  <a:rPr lang="en-GB" sz="2400" dirty="0">
                    <a:effectLst/>
                  </a:rPr>
                  <a:t> probability of that class: </a:t>
                </a:r>
              </a:p>
              <a:p>
                <a:endParaRPr lang="en-GB" sz="2400" dirty="0">
                  <a:effectLst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T" sz="2400" dirty="0"/>
              </a:p>
              <a:p>
                <a:r>
                  <a:rPr lang="en-GB" sz="2400" dirty="0">
                    <a:effectLst/>
                  </a:rPr>
                  <a:t>Using log probability converts our objective function to sums, which is easier to work with on paper and in implementation. </a:t>
                </a:r>
              </a:p>
              <a:p>
                <a:pPr marL="0" indent="0">
                  <a:buNone/>
                </a:pPr>
                <a:endParaRPr lang="en-IT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8FF548-33E2-3248-9B07-06135AA2D5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9" t="-957" r="-119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4483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4000">
                <a:solidFill>
                  <a:schemeClr val="tx1"/>
                </a:solidFill>
              </a:rPr>
              <a:t>Na</a:t>
            </a:r>
            <a:r>
              <a:rPr lang="en-US" sz="4000">
                <a:solidFill>
                  <a:schemeClr val="tx1"/>
                </a:solidFill>
                <a:latin typeface="Arial"/>
              </a:rPr>
              <a:t>ï</a:t>
            </a:r>
            <a:r>
              <a:rPr lang="en-US" sz="4000">
                <a:solidFill>
                  <a:schemeClr val="tx1"/>
                </a:solidFill>
              </a:rPr>
              <a:t>ve Bayes: weaknesses</a:t>
            </a:r>
            <a:endParaRPr sz="400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847528" y="1282037"/>
            <a:ext cx="8350250" cy="5337174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Naïve Bayes independence assumption has two consequences:</a:t>
            </a:r>
            <a:endParaRPr dirty="0"/>
          </a:p>
          <a:p>
            <a:pPr lvl="1">
              <a:defRPr/>
            </a:pPr>
            <a:r>
              <a:rPr lang="en-US" sz="2200" dirty="0">
                <a:latin typeface="Tahoma"/>
              </a:rPr>
              <a:t>The linear ordering of words is ignored (</a:t>
            </a:r>
            <a:r>
              <a:rPr lang="en-US" sz="2200" i="1" dirty="0">
                <a:solidFill>
                  <a:srgbClr val="C00000"/>
                </a:solidFill>
                <a:latin typeface="Tahoma"/>
              </a:rPr>
              <a:t>bag of words</a:t>
            </a:r>
            <a:r>
              <a:rPr lang="en-US" sz="2200" dirty="0">
                <a:latin typeface="Tahoma"/>
              </a:rPr>
              <a:t> model)</a:t>
            </a:r>
            <a:endParaRPr dirty="0"/>
          </a:p>
          <a:p>
            <a:pPr lvl="1">
              <a:defRPr/>
            </a:pPr>
            <a:r>
              <a:rPr lang="en-US" sz="2200" dirty="0">
                <a:latin typeface="Tahoma"/>
              </a:rPr>
              <a:t>The words are independent of each other given the class:</a:t>
            </a:r>
            <a:endParaRPr dirty="0"/>
          </a:p>
          <a:p>
            <a:pPr lvl="2">
              <a:defRPr/>
            </a:pPr>
            <a:r>
              <a:rPr lang="en-US" sz="2200" i="1" dirty="0">
                <a:latin typeface="Tahoma"/>
              </a:rPr>
              <a:t>President</a:t>
            </a:r>
            <a:r>
              <a:rPr lang="en-US" sz="2200" dirty="0">
                <a:latin typeface="Tahoma"/>
              </a:rPr>
              <a:t> is more likely to occur in a context that contains </a:t>
            </a:r>
            <a:r>
              <a:rPr lang="en-US" sz="2200" i="1" dirty="0">
                <a:latin typeface="Tahoma"/>
              </a:rPr>
              <a:t>election</a:t>
            </a:r>
            <a:r>
              <a:rPr lang="en-US" sz="2200" dirty="0">
                <a:latin typeface="Tahoma"/>
              </a:rPr>
              <a:t> than in a context that contains </a:t>
            </a:r>
            <a:r>
              <a:rPr lang="en-US" sz="2200" i="1" dirty="0">
                <a:latin typeface="Tahoma"/>
              </a:rPr>
              <a:t>poet</a:t>
            </a:r>
            <a:endParaRPr dirty="0"/>
          </a:p>
          <a:p>
            <a:pPr>
              <a:defRPr/>
            </a:pPr>
            <a:r>
              <a:rPr lang="en-US" sz="2400" dirty="0"/>
              <a:t>Naïve Bayes assumption is inappropriate if there are strong conditional dependencies between the variables</a:t>
            </a:r>
            <a:endParaRPr dirty="0"/>
          </a:p>
          <a:p>
            <a:pPr>
              <a:defRPr/>
            </a:pPr>
            <a:r>
              <a:rPr lang="en-US" sz="2400" dirty="0"/>
              <a:t>Nonetheless, Naïve Bayes models do well in a surprisingly large number of cases because often we are interested in </a:t>
            </a:r>
            <a:r>
              <a:rPr lang="en-US" sz="2400" i="1" dirty="0"/>
              <a:t>classification accuracy</a:t>
            </a:r>
            <a:r>
              <a:rPr lang="en-US" sz="2400" dirty="0"/>
              <a:t> and not in accurate </a:t>
            </a:r>
            <a:r>
              <a:rPr lang="en-US" sz="2400" i="1" dirty="0"/>
              <a:t>probability estimations</a:t>
            </a:r>
            <a:r>
              <a:rPr lang="en-US" sz="2400" dirty="0"/>
              <a:t>) </a:t>
            </a:r>
            <a:endParaRPr sz="2000" dirty="0"/>
          </a:p>
          <a:p>
            <a:pPr>
              <a:defRPr/>
            </a:pPr>
            <a:r>
              <a:rPr lang="en-US" sz="2400" dirty="0"/>
              <a:t>Does not optimize prediction accuracy </a:t>
            </a:r>
            <a:endParaRPr dirty="0"/>
          </a:p>
        </p:txBody>
      </p:sp>
      <p:sp>
        <p:nvSpPr>
          <p:cNvPr id="6" name="Rectangle 15"/>
          <p:cNvSpPr/>
          <p:nvPr/>
        </p:nvSpPr>
        <p:spPr bwMode="auto">
          <a:xfrm>
            <a:off x="3490914" y="6626226"/>
            <a:ext cx="1635125" cy="201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r>
              <a:rPr lang="en-US" sz="1600">
                <a:latin typeface="Tw Cen MT"/>
              </a:rPr>
              <a:t>Slide from Heng Ji</a:t>
            </a:r>
            <a:endParaRPr/>
          </a:p>
          <a:p>
            <a:pPr>
              <a:defRPr/>
            </a:pPr>
            <a:endParaRPr lang="en-US" sz="1600">
              <a:latin typeface="Tw Cen M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67E-92B3-9344-9A19-935B8BC4C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sz="3600" dirty="0"/>
              <a:t>Cross 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CFCC3D-241B-9649-A427-A1D842406B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2000" dirty="0">
                    <a:effectLst/>
                  </a:rPr>
                  <a:t>Concept of “cross entropy” is from information theory </a:t>
                </a:r>
              </a:p>
              <a:p>
                <a:pPr marL="0" indent="0">
                  <a:buNone/>
                </a:pPr>
                <a:r>
                  <a:rPr lang="en-GB" sz="2000" dirty="0">
                    <a:effectLst/>
                  </a:rPr>
                  <a:t>Let the true probability distribution be </a:t>
                </a:r>
                <a:r>
                  <a:rPr lang="en-GB" sz="2000" i="1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GB" sz="2000" i="1" dirty="0">
                    <a:effectLst/>
                  </a:rPr>
                  <a:t> </a:t>
                </a:r>
                <a:endParaRPr lang="en-GB" sz="2000" dirty="0">
                  <a:effectLst/>
                </a:endParaRPr>
              </a:p>
              <a:p>
                <a:pPr marL="0" indent="0">
                  <a:buNone/>
                </a:pPr>
                <a:r>
                  <a:rPr lang="en-GB" sz="2000" dirty="0">
                    <a:effectLst/>
                  </a:rPr>
                  <a:t>Let our computed model probability be </a:t>
                </a:r>
                <a:r>
                  <a:rPr lang="en-GB" sz="2000" i="1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en-GB" sz="2000" i="1" dirty="0">
                    <a:effectLst/>
                  </a:rPr>
                  <a:t> </a:t>
                </a:r>
                <a:endParaRPr lang="en-GB" sz="2000" dirty="0">
                  <a:effectLst/>
                </a:endParaRPr>
              </a:p>
              <a:p>
                <a:pPr marL="0" indent="0">
                  <a:buNone/>
                </a:pPr>
                <a:r>
                  <a:rPr lang="en-GB" sz="2000" dirty="0">
                    <a:effectLst/>
                  </a:rPr>
                  <a:t>The </a:t>
                </a:r>
                <a:r>
                  <a:rPr lang="en-GB" sz="2000" b="1" dirty="0">
                    <a:solidFill>
                      <a:srgbClr val="C00000"/>
                    </a:solidFill>
                    <a:effectLst/>
                  </a:rPr>
                  <a:t>cross entropy</a:t>
                </a:r>
                <a:r>
                  <a:rPr lang="en-GB" sz="2000" dirty="0">
                    <a:effectLst/>
                  </a:rPr>
                  <a:t> is: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effectLst/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000" b="0" i="1" smtClean="0">
                              <a:effectLst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effectLst/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2000" b="0" i="1" smtClean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effectLst/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effectLst/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000" b="0" i="0" smtClean="0">
                              <a:effectLst/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sz="2000" b="0" i="1" smtClean="0">
                              <a:effectLst/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sz="2000" b="0" i="1" smtClean="0">
                              <a:effectLst/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en-US" sz="2000" b="0" i="1" smtClean="0">
                              <a:effectLst/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000" dirty="0">
                  <a:effectLst/>
                </a:endParaRPr>
              </a:p>
              <a:p>
                <a:pPr marL="0" indent="0">
                  <a:buNone/>
                </a:pPr>
                <a:r>
                  <a:rPr lang="en-GB" sz="2000" dirty="0">
                    <a:effectLst/>
                  </a:rPr>
                  <a:t>Assuming a ground truth (or true or gold or target) probability distribution that is </a:t>
                </a:r>
                <a:r>
                  <a:rPr lang="en-GB" sz="20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GB" sz="2000" dirty="0">
                    <a:effectLst/>
                  </a:rPr>
                  <a:t> at the right class and </a:t>
                </a:r>
                <a:r>
                  <a:rPr lang="en-GB" sz="20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r>
                  <a:rPr lang="en-GB" sz="2000" dirty="0">
                    <a:effectLst/>
                  </a:rPr>
                  <a:t> everywhere else:</a:t>
                </a:r>
              </a:p>
              <a:p>
                <a:pPr marL="0" indent="0" algn="ctr">
                  <a:buNone/>
                </a:pPr>
                <a:r>
                  <a:rPr lang="en-GB" sz="2000" i="1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p </a:t>
                </a:r>
                <a:r>
                  <a:rPr lang="en-GB" sz="20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= [0,...,0,1,0,...0]</a:t>
                </a:r>
              </a:p>
              <a:p>
                <a:pPr marL="0" indent="0">
                  <a:buNone/>
                </a:pPr>
                <a:r>
                  <a:rPr lang="en-GB" sz="2000" dirty="0">
                    <a:effectLst/>
                  </a:rPr>
                  <a:t>then: </a:t>
                </a:r>
              </a:p>
              <a:p>
                <a:pPr marL="0" indent="0">
                  <a:buNone/>
                </a:pPr>
                <a:r>
                  <a:rPr lang="en-GB" sz="2000" b="1" dirty="0">
                    <a:effectLst/>
                  </a:rPr>
                  <a:t>Because of one-hot </a:t>
                </a:r>
                <a:r>
                  <a:rPr lang="en-GB" sz="2000" i="1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p</a:t>
                </a:r>
                <a:r>
                  <a:rPr lang="en-GB" sz="2000" b="1" dirty="0">
                    <a:effectLst/>
                  </a:rPr>
                  <a:t>, the only term left is the negative log probability of the true class</a:t>
                </a:r>
              </a:p>
              <a:p>
                <a:pPr marL="0" indent="0">
                  <a:buNone/>
                </a:pPr>
                <a:r>
                  <a:rPr lang="en-GB" dirty="0">
                    <a:effectLst/>
                  </a:rPr>
                  <a:t>Maximizing the likelihood is the same as minimizing the cross entropy</a:t>
                </a:r>
                <a:r>
                  <a:rPr lang="en-GB" sz="2000" b="1" dirty="0">
                    <a:effectLst/>
                  </a:rPr>
                  <a:t> </a:t>
                </a:r>
                <a:endParaRPr lang="en-GB" sz="2000" dirty="0">
                  <a:effectLst/>
                </a:endParaRPr>
              </a:p>
              <a:p>
                <a:pPr marL="0" indent="0">
                  <a:buNone/>
                </a:pPr>
                <a:endParaRPr lang="en-IT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CFCC3D-241B-9649-A427-A1D842406B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58" t="-47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95707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152F2-C91B-EB4C-A582-BB131B72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Derivative of Cross Entropy Loss with Softmax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D5F899-8EBC-C04A-9742-F53410F9D7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87488" y="1196752"/>
                <a:ext cx="8452048" cy="5294235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IT" dirty="0"/>
              </a:p>
              <a:p>
                <a:pPr marL="0" indent="0">
                  <a:buNone/>
                </a:pPr>
                <a:r>
                  <a:rPr lang="en-IT" dirty="0"/>
                  <a:t>From the derivative of softmax: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IT" dirty="0"/>
              </a:p>
              <a:p>
                <a:pPr marL="0" indent="0">
                  <a:buNone/>
                </a:pPr>
                <a:endParaRPr lang="en-IT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D5F899-8EBC-C04A-9742-F53410F9D7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7488" y="1196752"/>
                <a:ext cx="8452048" cy="5294235"/>
              </a:xfrm>
              <a:blipFill>
                <a:blip r:embed="rId2"/>
                <a:stretch>
                  <a:fillRect l="-1199" t="-24402" b="-311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CAA8AA-DDD8-5545-8499-5335A0AAAD8B}"/>
                  </a:ext>
                </a:extLst>
              </p:cNvPr>
              <p:cNvSpPr txBox="1"/>
              <p:nvPr/>
            </p:nvSpPr>
            <p:spPr>
              <a:xfrm>
                <a:off x="9672736" y="5559367"/>
                <a:ext cx="2063552" cy="461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since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IT" sz="2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IT" sz="240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=1</m:t>
                    </m:r>
                  </m:oMath>
                </a14:m>
                <a:endParaRPr lang="en-IT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CAA8AA-DDD8-5545-8499-5335A0AAA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2736" y="5559367"/>
                <a:ext cx="2063552" cy="461921"/>
              </a:xfrm>
              <a:prstGeom prst="rect">
                <a:avLst/>
              </a:prstGeom>
              <a:blipFill>
                <a:blip r:embed="rId3"/>
                <a:stretch>
                  <a:fillRect l="-4294" t="-124324" b="-19189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72889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2B08A6-A7A5-4348-AE6B-1323EDCCBBC8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IT" dirty="0"/>
              <a:t>Experiments with Keras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1C64BC2-A3FC-4944-9C5F-7C34D563B440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IT" dirty="0"/>
              <a:t>See Jupyter notebook:</a:t>
            </a:r>
          </a:p>
          <a:p>
            <a:r>
              <a:rPr lang="en-GB" dirty="0"/>
              <a:t>http://attardi-4.di.unipi.it:8000/user/</a:t>
            </a:r>
            <a:r>
              <a:rPr lang="en-GB" dirty="0" err="1"/>
              <a:t>attardi</a:t>
            </a:r>
            <a:r>
              <a:rPr lang="en-GB" dirty="0"/>
              <a:t>/notebooks/HLT/</a:t>
            </a:r>
            <a:r>
              <a:rPr lang="en-GB" dirty="0" err="1"/>
              <a:t>MLP.ipynb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4400231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1A92D-EF93-114E-B3A9-D950760B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Keras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AEF0F-A677-2A40-BE2E-10B495A03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keras.models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import Sequential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keras.layers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import Dense, Activation, Input, 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keras.layers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import Flatten, Embedding</a:t>
            </a:r>
          </a:p>
          <a:p>
            <a:pPr marL="0" indent="0">
              <a:buNone/>
            </a:pPr>
            <a:endParaRPr lang="en-GB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Parameters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num_words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= 5000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maxlen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= 80    </a:t>
            </a: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max sentence length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batch_size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= 32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embedding_dims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= 50</a:t>
            </a:r>
          </a:p>
          <a:p>
            <a:pPr marL="0" indent="0">
              <a:buNone/>
            </a:pPr>
            <a:endParaRPr lang="en-GB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IT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788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F3116-5E94-A346-834D-CF48324D4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Binary Perceptron Classifier with Keras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7AF26-D8E0-AE4D-96B6-44C4CA86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1"/>
            <a:ext cx="9964216" cy="52942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model = Sequential()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trick to build a one-hot representation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model.add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(Embedding(5000, </a:t>
            </a: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size of vocabulary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    50,   </a:t>
            </a: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embeddings size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   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input_length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=80,</a:t>
            </a: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# max sentence length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   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embeddings_initializer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='identity’,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    trainable=False))  </a:t>
            </a: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do not train the embeddings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model.add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(Flatten())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model.add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(Dense(1)) </a:t>
            </a: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single value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model.add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(Activation('sigmoid'))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model.compile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(loss='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binary_crossentropy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',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    optimizer='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adam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',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    metrics=['accuracy’])</a:t>
            </a:r>
          </a:p>
        </p:txBody>
      </p:sp>
    </p:spTree>
    <p:extLst>
      <p:ext uri="{BB962C8B-B14F-4D97-AF65-F5344CB8AC3E}">
        <p14:creationId xmlns:p14="http://schemas.microsoft.com/office/powerpoint/2010/main" val="12514205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77887-E587-CF40-82B3-AAD93DC2D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Load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CEB59-E664-D546-9E9B-74AE160BF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1"/>
            <a:ext cx="10036224" cy="5294235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keras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 import 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imdb</a:t>
            </a:r>
            <a:endParaRPr lang="en-GB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x_train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y_train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), (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x_test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y_test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) = 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imdb.load_data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num_words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max_words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endParaRPr lang="en-GB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pad sequences to the same length</a:t>
            </a:r>
          </a:p>
          <a:p>
            <a:pPr marL="0" indent="0">
              <a:buNone/>
            </a:pP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from 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keras.preprocessing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 import sequence</a:t>
            </a:r>
          </a:p>
          <a:p>
            <a:pPr marL="0" indent="0">
              <a:buNone/>
            </a:pP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x_train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sequence.pad_sequences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x_train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maxlen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maxlen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x_test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sequence.pad_sequences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x_test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maxlen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maxlen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endParaRPr lang="en-GB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vocabulary</a:t>
            </a:r>
          </a:p>
          <a:p>
            <a:pPr marL="0" indent="0">
              <a:buNone/>
            </a:pP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word_index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GB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imdb.get_word_index</a:t>
            </a:r>
            <a:r>
              <a:rPr lang="en-GB" sz="1800" dirty="0">
                <a:latin typeface="Consolas" panose="020B0609020204030204" pitchFamily="49" charset="0"/>
                <a:cs typeface="Consolas" panose="020B0609020204030204" pitchFamily="49" charset="0"/>
              </a:rPr>
              <a:t>()</a:t>
            </a:r>
          </a:p>
          <a:p>
            <a:pPr marL="0" indent="0">
              <a:buNone/>
            </a:pPr>
            <a:endParaRPr lang="en-GB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3513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D811-6211-CF4F-94A7-D7A0F2B2A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Train the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06101-1629-FE4D-9399-C884A1585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model.fit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x_train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y_train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batch_size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=32,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epochs=10,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validation_data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=(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x_test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y_test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))</a:t>
            </a:r>
            <a:endParaRPr lang="en-IT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8130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9CFA8-634A-F140-859C-785F8191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Test the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B5A74-E9EE-CE43-90E1-B40EC4483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predictions =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model.predict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x_test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endParaRPr lang="en-GB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GB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errors =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y_test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-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predictions.round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().flatten()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accuracy =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len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(errors[errors==0])/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len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(errors)</a:t>
            </a:r>
            <a:endParaRPr lang="en-IT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0735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D90D-E863-7148-AE76-1F8B1323C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sz="3600" dirty="0"/>
              <a:t>Traditional NLP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508DE8-6D31-2540-BDF5-0C3F0AF1BA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sz="2400" dirty="0">
                    <a:effectLst/>
                  </a:rPr>
                  <a:t>Parameters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effectLst/>
                  </a:rPr>
                  <a:t>consists just </a:t>
                </a:r>
                <a:r>
                  <a:rPr lang="en-GB" i="1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𝐶𝑑</m:t>
                          </m:r>
                        </m:sup>
                      </m:sSup>
                    </m:oMath>
                  </m:oMathPara>
                </a14:m>
                <a:endParaRPr lang="en-GB" sz="2400" dirty="0">
                  <a:effectLst/>
                </a:endParaRPr>
              </a:p>
              <a:p>
                <a:r>
                  <a:rPr lang="en-GB" dirty="0" err="1">
                    <a:effectLst/>
                  </a:rPr>
                  <a:t>Learn</a:t>
                </a:r>
                <a:r>
                  <a:rPr lang="en-GB" i="1" dirty="0" err="1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  <a:r>
                  <a:rPr lang="en-GB" i="1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GB" dirty="0">
                    <a:effectLst/>
                    <a:ea typeface="Cambria Math" panose="02040503050406030204" pitchFamily="18" charset="0"/>
                    <a:cs typeface="Calibri" panose="020F0502020204030204" pitchFamily="34" charset="0"/>
                  </a:rPr>
                  <a:t>by updates through the gradients</a:t>
                </a:r>
                <a:endParaRPr lang="en-GB" dirty="0">
                  <a:effectLst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IT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508DE8-6D31-2540-BDF5-0C3F0AF1BA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29" t="-95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DC7B56F-C294-7646-84E7-0897C4D5E1E6}"/>
                  </a:ext>
                </a:extLst>
              </p:cNvPr>
              <p:cNvSpPr txBox="1"/>
              <p:nvPr/>
            </p:nvSpPr>
            <p:spPr>
              <a:xfrm>
                <a:off x="4367808" y="4005064"/>
                <a:ext cx="3581365" cy="1263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IT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IT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∇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∇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𝐶𝑑</m:t>
                          </m:r>
                        </m:sup>
                      </m:sSup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DC7B56F-C294-7646-84E7-0897C4D5E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808" y="4005064"/>
                <a:ext cx="3581365" cy="1263231"/>
              </a:xfrm>
              <a:prstGeom prst="rect">
                <a:avLst/>
              </a:prstGeom>
              <a:blipFill>
                <a:blip r:embed="rId3"/>
                <a:stretch>
                  <a:fillRect l="-1767" t="-990" b="-396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27830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D90D-E863-7148-AE76-1F8B1323C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sz="3600" dirty="0"/>
              <a:t>Classification with W</a:t>
            </a:r>
            <a:r>
              <a:rPr lang="en-GB" sz="3600" dirty="0"/>
              <a:t>o</a:t>
            </a:r>
            <a:r>
              <a:rPr lang="en-IT" sz="3600" dirty="0"/>
              <a:t>rd 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08DE8-6D31-2540-BDF5-0C3F0AF1B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1"/>
            <a:ext cx="9601200" cy="1396991"/>
          </a:xfrm>
        </p:spPr>
        <p:txBody>
          <a:bodyPr/>
          <a:lstStyle/>
          <a:p>
            <a:r>
              <a:rPr lang="en-GB" sz="2400" dirty="0" err="1">
                <a:effectLst/>
              </a:rPr>
              <a:t>Tipically</a:t>
            </a:r>
            <a:r>
              <a:rPr lang="en-GB" sz="2400" dirty="0">
                <a:effectLst/>
              </a:rPr>
              <a:t> in NLP deep learning: </a:t>
            </a:r>
          </a:p>
          <a:p>
            <a:pPr lvl="1"/>
            <a:r>
              <a:rPr lang="en-GB" dirty="0">
                <a:effectLst/>
              </a:rPr>
              <a:t>Learn </a:t>
            </a:r>
            <a:r>
              <a:rPr lang="en-GB" b="1" dirty="0">
                <a:solidFill>
                  <a:srgbClr val="C00000"/>
                </a:solidFill>
                <a:effectLst/>
              </a:rPr>
              <a:t>both</a:t>
            </a:r>
            <a:r>
              <a:rPr lang="en-GB" b="1" dirty="0">
                <a:effectLst/>
              </a:rPr>
              <a:t> </a:t>
            </a:r>
            <a:r>
              <a:rPr lang="en-GB" i="1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  <a:r>
              <a:rPr lang="en-GB" i="1" dirty="0">
                <a:effectLst/>
              </a:rPr>
              <a:t> </a:t>
            </a:r>
            <a:r>
              <a:rPr lang="en-GB" b="1" dirty="0">
                <a:solidFill>
                  <a:srgbClr val="C00000"/>
                </a:solidFill>
                <a:effectLst/>
              </a:rPr>
              <a:t>and</a:t>
            </a:r>
            <a:r>
              <a:rPr lang="en-GB" b="1" dirty="0">
                <a:effectLst/>
              </a:rPr>
              <a:t> </a:t>
            </a:r>
            <a:r>
              <a:rPr lang="en-GB" dirty="0">
                <a:effectLst/>
              </a:rPr>
              <a:t>word vectors </a:t>
            </a:r>
            <a:r>
              <a:rPr lang="en-GB" i="1" dirty="0"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GB" i="1" dirty="0">
                <a:effectLst/>
              </a:rPr>
              <a:t> </a:t>
            </a:r>
            <a:endParaRPr lang="en-GB" dirty="0">
              <a:effectLst/>
            </a:endParaRPr>
          </a:p>
          <a:p>
            <a:pPr lvl="1"/>
            <a:r>
              <a:rPr lang="en-GB" dirty="0">
                <a:effectLst/>
              </a:rPr>
              <a:t>Learn </a:t>
            </a:r>
            <a:r>
              <a:rPr lang="en-GB" b="1" dirty="0">
                <a:solidFill>
                  <a:srgbClr val="C00000"/>
                </a:solidFill>
                <a:effectLst/>
              </a:rPr>
              <a:t>both</a:t>
            </a:r>
            <a:r>
              <a:rPr lang="en-GB" b="1" dirty="0">
                <a:effectLst/>
              </a:rPr>
              <a:t> </a:t>
            </a:r>
            <a:r>
              <a:rPr lang="en-GB" dirty="0">
                <a:effectLst/>
              </a:rPr>
              <a:t>conventional parameters </a:t>
            </a:r>
            <a:r>
              <a:rPr lang="en-GB" b="1" dirty="0">
                <a:solidFill>
                  <a:srgbClr val="C00000"/>
                </a:solidFill>
                <a:effectLst/>
              </a:rPr>
              <a:t>and</a:t>
            </a:r>
            <a:r>
              <a:rPr lang="en-GB" b="1" dirty="0">
                <a:effectLst/>
              </a:rPr>
              <a:t> </a:t>
            </a:r>
            <a:r>
              <a:rPr lang="en-GB" dirty="0">
                <a:effectLst/>
              </a:rPr>
              <a:t>representations </a:t>
            </a:r>
            <a:endParaRPr lang="en-GB" sz="2400" dirty="0">
              <a:effectLst/>
            </a:endParaRPr>
          </a:p>
          <a:p>
            <a:endParaRPr lang="en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DC7B56F-C294-7646-84E7-0897C4D5E1E6}"/>
                  </a:ext>
                </a:extLst>
              </p:cNvPr>
              <p:cNvSpPr txBox="1"/>
              <p:nvPr/>
            </p:nvSpPr>
            <p:spPr>
              <a:xfrm>
                <a:off x="3215680" y="3258994"/>
                <a:ext cx="5032596" cy="25217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IT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IT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∇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∇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𝑊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𝐶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∇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𝑊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𝑎𝑎𝑟𝑑𝑣𝑎𝑟𝑘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∇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𝑊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𝑧𝑒𝑏𝑟𝑎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𝐶𝑑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𝑉𝑑</m:t>
                          </m:r>
                        </m:sup>
                      </m:sSup>
                    </m:oMath>
                  </m:oMathPara>
                </a14:m>
                <a:endParaRPr lang="en-IT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DC7B56F-C294-7646-84E7-0897C4D5E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680" y="3258994"/>
                <a:ext cx="5032596" cy="2521781"/>
              </a:xfrm>
              <a:prstGeom prst="rect">
                <a:avLst/>
              </a:prstGeom>
              <a:blipFill>
                <a:blip r:embed="rId2"/>
                <a:stretch>
                  <a:fillRect l="-1008" t="-1005" b="-150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ame 4">
            <a:extLst>
              <a:ext uri="{FF2B5EF4-FFF2-40B4-BE49-F238E27FC236}">
                <a16:creationId xmlns:a16="http://schemas.microsoft.com/office/drawing/2014/main" id="{D1485B31-8A73-2448-901F-5AC8B2704AF7}"/>
              </a:ext>
            </a:extLst>
          </p:cNvPr>
          <p:cNvSpPr/>
          <p:nvPr/>
        </p:nvSpPr>
        <p:spPr bwMode="auto">
          <a:xfrm>
            <a:off x="7752184" y="4185084"/>
            <a:ext cx="444866" cy="396044"/>
          </a:xfrm>
          <a:prstGeom prst="frame">
            <a:avLst>
              <a:gd name="adj1" fmla="val 0"/>
            </a:avLst>
          </a:prstGeom>
          <a:solidFill>
            <a:schemeClr val="accent1"/>
          </a:solidFill>
          <a:ln w="57150" cap="sq" cmpd="sng" algn="ctr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3F723-F3A1-9642-8C8B-6FB6F9D2B196}"/>
              </a:ext>
            </a:extLst>
          </p:cNvPr>
          <p:cNvSpPr txBox="1"/>
          <p:nvPr/>
        </p:nvSpPr>
        <p:spPr>
          <a:xfrm>
            <a:off x="8360817" y="3202962"/>
            <a:ext cx="1872208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IT" dirty="0">
                <a:latin typeface="Calibri" panose="020F0502020204030204" pitchFamily="34" charset="0"/>
                <a:cs typeface="Calibri" panose="020F0502020204030204" pitchFamily="34" charset="0"/>
              </a:rPr>
              <a:t>Very large set of parameters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CD0148-8D76-F74E-A2F5-465844732AAE}"/>
              </a:ext>
            </a:extLst>
          </p:cNvPr>
          <p:cNvCxnSpPr/>
          <p:nvPr/>
        </p:nvCxnSpPr>
        <p:spPr bwMode="auto">
          <a:xfrm flipH="1">
            <a:off x="8197050" y="3825044"/>
            <a:ext cx="163767" cy="360040"/>
          </a:xfrm>
          <a:prstGeom prst="straightConnector1">
            <a:avLst/>
          </a:prstGeom>
          <a:solidFill>
            <a:schemeClr val="accent1"/>
          </a:solidFill>
          <a:ln w="57150" cap="sq" cmpd="sng" algn="ctr">
            <a:solidFill>
              <a:srgbClr val="FF0000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82684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4000">
                <a:solidFill>
                  <a:schemeClr val="tx1"/>
                </a:solidFill>
              </a:rPr>
              <a:t>The naivete of independence</a:t>
            </a:r>
            <a:endParaRPr sz="400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676401" y="1504951"/>
            <a:ext cx="8062913" cy="5121275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Naïve Bayes assumption is </a:t>
            </a:r>
            <a:r>
              <a:rPr lang="en-US" sz="2400" dirty="0">
                <a:solidFill>
                  <a:srgbClr val="C00000"/>
                </a:solidFill>
              </a:rPr>
              <a:t>inappropriate</a:t>
            </a:r>
            <a:r>
              <a:rPr lang="en-US" sz="2400" dirty="0"/>
              <a:t> if there are strong conditional dependencies between the variables</a:t>
            </a:r>
            <a:endParaRPr dirty="0"/>
          </a:p>
          <a:p>
            <a:pPr>
              <a:defRPr/>
            </a:pPr>
            <a:r>
              <a:rPr lang="en-US" sz="2400" dirty="0"/>
              <a:t>Classifier may end up "double-counting" the effect of highly correlated features, pushing the classifier closer to a given label than is justified</a:t>
            </a:r>
            <a:endParaRPr dirty="0"/>
          </a:p>
          <a:p>
            <a:pPr>
              <a:defRPr/>
            </a:pPr>
            <a:r>
              <a:rPr lang="en-US" sz="2400" dirty="0"/>
              <a:t>Consider a name gender classifier</a:t>
            </a:r>
            <a:endParaRPr dirty="0"/>
          </a:p>
          <a:p>
            <a:pPr lvl="1">
              <a:defRPr/>
            </a:pPr>
            <a:r>
              <a:rPr lang="en-US" sz="2000" dirty="0"/>
              <a:t>features ends-with(a) and ends-with(vowel) are dependent on one another, because if an input value has the first feature, then it must also have the second feature</a:t>
            </a:r>
            <a:endParaRPr dirty="0"/>
          </a:p>
          <a:p>
            <a:pPr lvl="1">
              <a:defRPr/>
            </a:pPr>
            <a:r>
              <a:rPr lang="en-US" sz="2000" dirty="0"/>
              <a:t>For features like these, the duplicated information may be given more weight than is justified by the training set</a:t>
            </a:r>
            <a:endParaRPr dirty="0"/>
          </a:p>
        </p:txBody>
      </p:sp>
      <p:sp>
        <p:nvSpPr>
          <p:cNvPr id="6" name="Rectangle 15"/>
          <p:cNvSpPr/>
          <p:nvPr/>
        </p:nvSpPr>
        <p:spPr bwMode="auto">
          <a:xfrm>
            <a:off x="3490914" y="6626226"/>
            <a:ext cx="1635125" cy="201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r>
              <a:rPr lang="en-US" sz="1600">
                <a:latin typeface="Tw Cen MT"/>
              </a:rPr>
              <a:t>Slide from Heng Ji</a:t>
            </a:r>
            <a:endParaRPr/>
          </a:p>
          <a:p>
            <a:pPr>
              <a:defRPr/>
            </a:pPr>
            <a:endParaRPr lang="en-US" sz="1600">
              <a:latin typeface="Tw Cen M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6DAB-BBB5-0F49-B5D9-2C10F9B7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Perceptron using Word Embeddings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F420E-E58D-C545-8BC9-E51866842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1"/>
            <a:ext cx="10252248" cy="5294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model = Sequential()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model.add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(Embedding(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num_words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,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    50, </a:t>
            </a: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embeddings size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   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input_length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=80))</a:t>
            </a: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# max sentence length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model.add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(Flatten())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model.add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(Dense(1)) </a:t>
            </a: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single value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model.add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(Activation('sigmoid'))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model.compile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(loss='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binary_crossentropy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',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    optimizer='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adam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',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    metrics=['accuracy’])</a:t>
            </a:r>
          </a:p>
        </p:txBody>
      </p:sp>
    </p:spTree>
    <p:extLst>
      <p:ext uri="{BB962C8B-B14F-4D97-AF65-F5344CB8AC3E}">
        <p14:creationId xmlns:p14="http://schemas.microsoft.com/office/powerpoint/2010/main" val="20201909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FFC8C-F549-4940-962A-3AAAA0CCA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Perceptron using pre-trained Word Embeddings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C5E45-35ED-9646-87AE-3A492ED12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1"/>
            <a:ext cx="9892208" cy="52942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T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Load GloVe embeddings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import glove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glove_embeddings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glove.Glove.load_stanford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(glove_6B_50d_path)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num_words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len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word_index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) + 1 </a:t>
            </a: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+1 for padding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Initialize with random weights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word_embeddings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np.random.uniform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(-0.2, 0.2, (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num_words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, 50))</a:t>
            </a:r>
          </a:p>
          <a:p>
            <a:pPr marL="0" indent="0">
              <a:buNone/>
            </a:pPr>
            <a:endParaRPr lang="en-GB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for word,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in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word_index.items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():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if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&gt;=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num_words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continue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idx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glove_embeddings.dictionary.get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(word)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if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idx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is not None: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words not found in embeddings will have random weights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word_embeddings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] =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glove_embeddings.word_vectors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idx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]</a:t>
            </a:r>
            <a:endParaRPr lang="en-IT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520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6DAB-BBB5-0F49-B5D9-2C10F9B7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Perceptron using Pretrained Word Embeddings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F420E-E58D-C545-8BC9-E51866842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1"/>
            <a:ext cx="10252248" cy="5294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model = Sequential()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model.add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(Embedding(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word_embeddings.shape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[0],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word_embeddings.shape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[1],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weights=[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word_embeddings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],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input_length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maxlen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))</a:t>
            </a:r>
            <a:endParaRPr lang="en-GB" dirty="0">
              <a:solidFill>
                <a:srgbClr val="00B05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model.add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(Flatten())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model.add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(Dense(1)) </a:t>
            </a:r>
            <a:r>
              <a:rPr lang="en-GB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 single value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model.add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(Activation('sigmoid'))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model.compile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(loss='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binary_crossentropy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',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    optimizer='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adam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',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    metrics=['accuracy’])</a:t>
            </a:r>
          </a:p>
        </p:txBody>
      </p:sp>
    </p:spTree>
    <p:extLst>
      <p:ext uri="{BB962C8B-B14F-4D97-AF65-F5344CB8AC3E}">
        <p14:creationId xmlns:p14="http://schemas.microsoft.com/office/powerpoint/2010/main" val="40925944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01DC8-464F-554B-8DB1-EA53ED6D6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Multilayer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77ECD-D7FF-5441-881A-9AD19C494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1"/>
            <a:ext cx="9601200" cy="755003"/>
          </a:xfrm>
        </p:spPr>
        <p:txBody>
          <a:bodyPr/>
          <a:lstStyle/>
          <a:p>
            <a:r>
              <a:rPr lang="en-IT" dirty="0"/>
              <a:t>Neural network can approximate nonlinear decision boundaries</a:t>
            </a:r>
          </a:p>
        </p:txBody>
      </p:sp>
      <p:pic>
        <p:nvPicPr>
          <p:cNvPr id="9217" name="Picture 1" descr="page14image1176177280">
            <a:extLst>
              <a:ext uri="{FF2B5EF4-FFF2-40B4-BE49-F238E27FC236}">
                <a16:creationId xmlns:a16="http://schemas.microsoft.com/office/drawing/2014/main" id="{6344F421-8C2A-3948-8E9F-90F3A3A47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440528"/>
            <a:ext cx="3816424" cy="379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age14image1176176976">
            <a:extLst>
              <a:ext uri="{FF2B5EF4-FFF2-40B4-BE49-F238E27FC236}">
                <a16:creationId xmlns:a16="http://schemas.microsoft.com/office/drawing/2014/main" id="{7C71006B-A039-F54D-A0DD-1904B64A7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427" y="2479748"/>
            <a:ext cx="3858986" cy="379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5">
            <a:extLst>
              <a:ext uri="{FF2B5EF4-FFF2-40B4-BE49-F238E27FC236}">
                <a16:creationId xmlns:a16="http://schemas.microsoft.com/office/drawing/2014/main" id="{5BC5CD3C-FA22-C44D-91F4-1DBABB62F3C0}"/>
              </a:ext>
            </a:extLst>
          </p:cNvPr>
          <p:cNvSpPr/>
          <p:nvPr/>
        </p:nvSpPr>
        <p:spPr bwMode="auto">
          <a:xfrm>
            <a:off x="1415480" y="6622327"/>
            <a:ext cx="2232248" cy="2356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Slide from Matthew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Lamm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915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834D1-D2C9-184F-92B6-8E500BD5C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sz="3600" dirty="0"/>
              <a:t>Multilayer Perceptron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D4253-2658-3D43-B7F1-A7C1C990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1"/>
            <a:ext cx="9601200" cy="1129629"/>
          </a:xfrm>
        </p:spPr>
        <p:txBody>
          <a:bodyPr/>
          <a:lstStyle/>
          <a:p>
            <a:r>
              <a:rPr lang="en-GB" sz="2400" dirty="0">
                <a:effectLst/>
              </a:rPr>
              <a:t>Introduce an additional layer in the </a:t>
            </a:r>
            <a:r>
              <a:rPr lang="en-GB" sz="2400" dirty="0" err="1">
                <a:effectLst/>
              </a:rPr>
              <a:t>softmax</a:t>
            </a:r>
            <a:r>
              <a:rPr lang="en-GB" sz="2400" dirty="0">
                <a:effectLst/>
              </a:rPr>
              <a:t> classifier with a non-linearity</a:t>
            </a:r>
          </a:p>
          <a:p>
            <a:r>
              <a:rPr lang="en-GB" sz="2400" dirty="0">
                <a:effectLst/>
              </a:rPr>
              <a:t>MLPs are fundamental building blocks of more complex neural systems! </a:t>
            </a:r>
          </a:p>
          <a:p>
            <a:pPr marL="0" indent="0">
              <a:buNone/>
            </a:pPr>
            <a:endParaRPr lang="en-IT" sz="2400" dirty="0"/>
          </a:p>
        </p:txBody>
      </p:sp>
      <p:pic>
        <p:nvPicPr>
          <p:cNvPr id="7169" name="Picture 1" descr="page30image1156537904">
            <a:extLst>
              <a:ext uri="{FF2B5EF4-FFF2-40B4-BE49-F238E27FC236}">
                <a16:creationId xmlns:a16="http://schemas.microsoft.com/office/drawing/2014/main" id="{9A7866F8-2DBC-D742-855C-680F90656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973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66D043-D947-E14D-9F7F-9299BB5E2579}"/>
              </a:ext>
            </a:extLst>
          </p:cNvPr>
          <p:cNvSpPr/>
          <p:nvPr/>
        </p:nvSpPr>
        <p:spPr>
          <a:xfrm>
            <a:off x="2567608" y="4416206"/>
            <a:ext cx="954107" cy="246221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none" anchor="ctr">
            <a:spAutoFit/>
          </a:bodyPr>
          <a:lstStyle/>
          <a:p>
            <a:r>
              <a:rPr lang="en" sz="1000" dirty="0">
                <a:solidFill>
                  <a:srgbClr val="C00000"/>
                </a:solidFill>
              </a:rPr>
              <a:t>●●●●●●</a:t>
            </a:r>
            <a:endParaRPr lang="en-IT" sz="2000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B8B4AE-B47A-9141-8C51-880040413856}"/>
              </a:ext>
            </a:extLst>
          </p:cNvPr>
          <p:cNvSpPr/>
          <p:nvPr/>
        </p:nvSpPr>
        <p:spPr>
          <a:xfrm>
            <a:off x="3579946" y="4416206"/>
            <a:ext cx="954107" cy="246221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none" anchor="ctr">
            <a:spAutoFit/>
          </a:bodyPr>
          <a:lstStyle/>
          <a:p>
            <a:r>
              <a:rPr lang="en" sz="1000" dirty="0">
                <a:solidFill>
                  <a:srgbClr val="C00000"/>
                </a:solidFill>
              </a:rPr>
              <a:t>●●●●●●</a:t>
            </a:r>
            <a:endParaRPr lang="en-IT" sz="2000" dirty="0">
              <a:solidFill>
                <a:srgbClr val="C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B4A8B5-5309-504B-BE30-0A00FD5C1F26}"/>
              </a:ext>
            </a:extLst>
          </p:cNvPr>
          <p:cNvSpPr/>
          <p:nvPr/>
        </p:nvSpPr>
        <p:spPr>
          <a:xfrm>
            <a:off x="4592284" y="4416206"/>
            <a:ext cx="954107" cy="246221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none" anchor="ctr">
            <a:spAutoFit/>
          </a:bodyPr>
          <a:lstStyle/>
          <a:p>
            <a:r>
              <a:rPr lang="en" sz="1000" dirty="0">
                <a:solidFill>
                  <a:srgbClr val="C00000"/>
                </a:solidFill>
              </a:rPr>
              <a:t>●●●●●●</a:t>
            </a:r>
            <a:endParaRPr lang="en-IT" sz="2000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3E2753-BE1C-9441-93C6-6F26F8014BCC}"/>
              </a:ext>
            </a:extLst>
          </p:cNvPr>
          <p:cNvSpPr/>
          <p:nvPr/>
        </p:nvSpPr>
        <p:spPr>
          <a:xfrm>
            <a:off x="5604622" y="4416206"/>
            <a:ext cx="954107" cy="246221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none" anchor="ctr">
            <a:spAutoFit/>
          </a:bodyPr>
          <a:lstStyle/>
          <a:p>
            <a:r>
              <a:rPr lang="en" sz="1000" dirty="0">
                <a:solidFill>
                  <a:srgbClr val="C00000"/>
                </a:solidFill>
              </a:rPr>
              <a:t>●●●●●●</a:t>
            </a:r>
            <a:endParaRPr lang="en-IT" sz="2000" dirty="0">
              <a:solidFill>
                <a:srgbClr val="C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571047-2935-664F-9E75-0B38501C7CE2}"/>
              </a:ext>
            </a:extLst>
          </p:cNvPr>
          <p:cNvSpPr/>
          <p:nvPr/>
        </p:nvSpPr>
        <p:spPr>
          <a:xfrm>
            <a:off x="6616962" y="4416206"/>
            <a:ext cx="954107" cy="246221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none" anchor="ctr">
            <a:spAutoFit/>
          </a:bodyPr>
          <a:lstStyle/>
          <a:p>
            <a:r>
              <a:rPr lang="en" sz="1000" dirty="0">
                <a:solidFill>
                  <a:srgbClr val="C00000"/>
                </a:solidFill>
              </a:rPr>
              <a:t>●●●●●●</a:t>
            </a:r>
            <a:endParaRPr lang="en-IT" sz="2000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6F71A-33A9-F041-AE6E-B99C97CD508F}"/>
              </a:ext>
            </a:extLst>
          </p:cNvPr>
          <p:cNvSpPr/>
          <p:nvPr/>
        </p:nvSpPr>
        <p:spPr>
          <a:xfrm>
            <a:off x="2757638" y="4978069"/>
            <a:ext cx="47525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This	  film	    was	      just	     brilliant</a:t>
            </a:r>
            <a:endParaRPr lang="en-IT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46290C-DBB8-DA46-B1AF-EEE1969EB428}"/>
              </a:ext>
            </a:extLst>
          </p:cNvPr>
          <p:cNvSpPr/>
          <p:nvPr/>
        </p:nvSpPr>
        <p:spPr>
          <a:xfrm>
            <a:off x="4007768" y="3550699"/>
            <a:ext cx="2108269" cy="246221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none" anchor="ctr">
            <a:spAutoFit/>
          </a:bodyPr>
          <a:lstStyle/>
          <a:p>
            <a:r>
              <a:rPr lang="en" sz="1000" dirty="0">
                <a:solidFill>
                  <a:srgbClr val="C00000"/>
                </a:solidFill>
              </a:rPr>
              <a:t>●●●●●●●●●●●●●●●</a:t>
            </a:r>
            <a:endParaRPr lang="en-IT" sz="2000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8FAB05-CCD1-ED45-BCFE-EFDB5C647BEF}"/>
              </a:ext>
            </a:extLst>
          </p:cNvPr>
          <p:cNvSpPr/>
          <p:nvPr/>
        </p:nvSpPr>
        <p:spPr>
          <a:xfrm>
            <a:off x="4871864" y="2708920"/>
            <a:ext cx="3898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solidFill>
                  <a:srgbClr val="C00000"/>
                </a:solidFill>
              </a:rPr>
              <a:t>●</a:t>
            </a:r>
            <a:endParaRPr lang="en-IT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0F59295-B4A2-7140-9625-90D4E3CAEAE8}"/>
              </a:ext>
            </a:extLst>
          </p:cNvPr>
          <p:cNvCxnSpPr>
            <a:cxnSpLocks/>
            <a:stCxn id="13" idx="0"/>
            <a:endCxn id="17" idx="2"/>
          </p:cNvCxnSpPr>
          <p:nvPr/>
        </p:nvCxnSpPr>
        <p:spPr bwMode="auto">
          <a:xfrm flipH="1" flipV="1">
            <a:off x="5061903" y="3796920"/>
            <a:ext cx="7435" cy="619286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rgbClr val="C00000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D0D339-E958-5443-9A65-FAF1E05A004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054467" y="2948007"/>
            <a:ext cx="7435" cy="619286"/>
          </a:xfrm>
          <a:prstGeom prst="straightConnector1">
            <a:avLst/>
          </a:prstGeom>
          <a:solidFill>
            <a:schemeClr val="accent1"/>
          </a:solidFill>
          <a:ln w="28575" cap="sq" cmpd="sng" algn="ctr">
            <a:solidFill>
              <a:srgbClr val="C00000"/>
            </a:solidFill>
            <a:prstDash val="solid"/>
            <a:miter lim="800000"/>
            <a:headEnd type="none" w="sm" len="sm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407D5B2-CD17-4841-87D6-3489C08F629C}"/>
              </a:ext>
            </a:extLst>
          </p:cNvPr>
          <p:cNvSpPr txBox="1"/>
          <p:nvPr/>
        </p:nvSpPr>
        <p:spPr>
          <a:xfrm>
            <a:off x="8832304" y="501317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i="1" dirty="0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8DB195B-C30E-F744-A0F6-B3401838CEBC}"/>
                  </a:ext>
                </a:extLst>
              </p:cNvPr>
              <p:cNvSpPr txBox="1"/>
              <p:nvPr/>
            </p:nvSpPr>
            <p:spPr>
              <a:xfrm>
                <a:off x="8688288" y="2730011"/>
                <a:ext cx="1512556" cy="1980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</a:t>
                </a:r>
                <a:r>
                  <a:rPr lang="en-GB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  <a:p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</a:t>
                </a:r>
                <a:r>
                  <a:rPr lang="en-GB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:r>
                  <a:rPr lang="en-IT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  <a:r>
                  <a:rPr lang="en-IT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IT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IT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IT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+ </a:t>
                </a:r>
                <a:r>
                  <a:rPr lang="en-IT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IT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en-GB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GB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</a:t>
                </a:r>
                <a:r>
                  <a:rPr lang="en-IT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IT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</a:t>
                </a:r>
                <a:r>
                  <a:rPr lang="en-IT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  <a:p>
                <a:endParaRPr lang="en-IT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IT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</a:t>
                </a:r>
                <a:r>
                  <a:rPr lang="en-IT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:r>
                  <a:rPr lang="en-IT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  <a:r>
                  <a:rPr lang="en-IT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IT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IT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IT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+ </a:t>
                </a:r>
                <a:r>
                  <a:rPr lang="en-IT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</a:t>
                </a:r>
                <a:r>
                  <a:rPr lang="en-IT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</a:p>
              <a:p>
                <a:endParaRPr lang="en-IT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</a:t>
                </a:r>
                <a:r>
                  <a:rPr lang="en-IT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mbeddings(</a:t>
                </a:r>
                <a:r>
                  <a:rPr lang="en-IT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</a:t>
                </a:r>
                <a:r>
                  <a:rPr lang="en-IT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8DB195B-C30E-F744-A0F6-B3401838CE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288" y="2730011"/>
                <a:ext cx="1512556" cy="1980029"/>
              </a:xfrm>
              <a:prstGeom prst="rect">
                <a:avLst/>
              </a:prstGeom>
              <a:blipFill>
                <a:blip r:embed="rId3"/>
                <a:stretch>
                  <a:fillRect l="-2521" t="-637" r="-1681" b="-254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95036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FA325-5796-1540-B4FA-707700A9C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MLP with Pretrained Embeddings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51118-3A80-B147-90B2-C68F6790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39921"/>
            <a:ext cx="10180240" cy="52942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model = Sequential()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model.add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(Embedding(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word_embeddings.shape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[0],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   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word_embeddings.shape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[1], 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    weights=[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embedding_matrix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], 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    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input_length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maxlen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    trainable=False))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model.add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(MaxPooling1D(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pool_size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=2, strides=1))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Model.add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(Flatten())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model.add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(Dense(10, activation='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relu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’))   # first layer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model.add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(Dense(1, activation='sigmoid’)) # second layer</a:t>
            </a:r>
          </a:p>
          <a:p>
            <a:pPr marL="0" indent="0">
              <a:buNone/>
            </a:pP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model.compile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(optimizer='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adam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',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    loss='</a:t>
            </a:r>
            <a:r>
              <a:rPr lang="en-GB" dirty="0" err="1">
                <a:latin typeface="Consolas" panose="020B0609020204030204" pitchFamily="49" charset="0"/>
                <a:cs typeface="Consolas" panose="020B0609020204030204" pitchFamily="49" charset="0"/>
              </a:rPr>
              <a:t>binary_crossentropy</a:t>
            </a: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',</a:t>
            </a:r>
          </a:p>
          <a:p>
            <a:pPr marL="0" indent="0">
              <a:buNone/>
            </a:pPr>
            <a:r>
              <a:rPr lang="en-GB" dirty="0">
                <a:latin typeface="Consolas" panose="020B0609020204030204" pitchFamily="49" charset="0"/>
                <a:cs typeface="Consolas" panose="020B0609020204030204" pitchFamily="49" charset="0"/>
              </a:rPr>
              <a:t>              metrics=['accuracy'])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2191444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29020-6DD2-E540-900C-A5922A9BC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MaxPooling1D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922BB-B867-5647-8AD4-3E99331FB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399" y="1239921"/>
            <a:ext cx="3451077" cy="4586829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effectLst/>
              </a:rPr>
              <a:t>A convolution layer takes a pool of input vectors of the given </a:t>
            </a:r>
            <a:r>
              <a:rPr lang="en-GB" dirty="0" err="1"/>
              <a:t>pool_size</a:t>
            </a:r>
            <a:r>
              <a:rPr lang="en-GB" dirty="0">
                <a:effectLst/>
              </a:rPr>
              <a:t>.</a:t>
            </a:r>
          </a:p>
          <a:p>
            <a:pPr marL="0" indent="0">
              <a:buNone/>
            </a:pPr>
            <a:r>
              <a:rPr lang="en-GB" dirty="0">
                <a:effectLst/>
              </a:rPr>
              <a:t>These vectors are reduced to a single vector, in the case of </a:t>
            </a:r>
            <a:r>
              <a:rPr lang="en-GB" dirty="0"/>
              <a:t>MaxPooling1D</a:t>
            </a:r>
            <a:r>
              <a:rPr lang="en-GB" dirty="0">
                <a:effectLst/>
              </a:rPr>
              <a:t> by taking the largest value </a:t>
            </a:r>
            <a:r>
              <a:rPr lang="en-GB">
                <a:effectLst/>
              </a:rPr>
              <a:t>alon</a:t>
            </a:r>
            <a:r>
              <a:rPr lang="en-GB" dirty="0">
                <a:effectLst/>
              </a:rPr>
              <a:t> each dimension.</a:t>
            </a:r>
            <a:endParaRPr lang="en-IT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4E7BD6-6F7C-7E4E-999A-D792C275D6FE}"/>
              </a:ext>
            </a:extLst>
          </p:cNvPr>
          <p:cNvGrpSpPr/>
          <p:nvPr/>
        </p:nvGrpSpPr>
        <p:grpSpPr>
          <a:xfrm>
            <a:off x="5231904" y="1556792"/>
            <a:ext cx="6794746" cy="3960440"/>
            <a:chOff x="2757638" y="1484784"/>
            <a:chExt cx="6794746" cy="39604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C766DA2-0DF8-E74D-BB0C-BBE778AC29DC}"/>
                </a:ext>
              </a:extLst>
            </p:cNvPr>
            <p:cNvSpPr/>
            <p:nvPr/>
          </p:nvSpPr>
          <p:spPr>
            <a:xfrm rot="5400000">
              <a:off x="2567608" y="4416206"/>
              <a:ext cx="954107" cy="24622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none" anchor="ctr">
              <a:spAutoFit/>
            </a:bodyPr>
            <a:lstStyle/>
            <a:p>
              <a:r>
                <a:rPr lang="en" sz="1000" dirty="0">
                  <a:solidFill>
                    <a:srgbClr val="C00000"/>
                  </a:solidFill>
                </a:rPr>
                <a:t>●●●●●●</a:t>
              </a:r>
              <a:endParaRPr lang="en-IT" sz="2000" dirty="0">
                <a:solidFill>
                  <a:srgbClr val="C0000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EFFCE00-0B23-DC4C-8A3C-5EC4EB0E795C}"/>
                </a:ext>
              </a:extLst>
            </p:cNvPr>
            <p:cNvSpPr/>
            <p:nvPr/>
          </p:nvSpPr>
          <p:spPr>
            <a:xfrm rot="5400000">
              <a:off x="3579946" y="4416206"/>
              <a:ext cx="954107" cy="24622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none" anchor="ctr">
              <a:spAutoFit/>
            </a:bodyPr>
            <a:lstStyle/>
            <a:p>
              <a:r>
                <a:rPr lang="en" sz="1000" dirty="0">
                  <a:solidFill>
                    <a:srgbClr val="C00000"/>
                  </a:solidFill>
                </a:rPr>
                <a:t>●●●●●●</a:t>
              </a:r>
              <a:endParaRPr lang="en-IT" sz="2000" dirty="0">
                <a:solidFill>
                  <a:srgbClr val="C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C81C82-7E64-C843-A334-A30C71564A24}"/>
                </a:ext>
              </a:extLst>
            </p:cNvPr>
            <p:cNvSpPr/>
            <p:nvPr/>
          </p:nvSpPr>
          <p:spPr>
            <a:xfrm rot="5400000">
              <a:off x="4592284" y="4416206"/>
              <a:ext cx="954107" cy="24622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none" anchor="ctr">
              <a:spAutoFit/>
            </a:bodyPr>
            <a:lstStyle/>
            <a:p>
              <a:r>
                <a:rPr lang="en" sz="1000" dirty="0">
                  <a:solidFill>
                    <a:srgbClr val="C00000"/>
                  </a:solidFill>
                </a:rPr>
                <a:t>●●●●●●</a:t>
              </a:r>
              <a:endParaRPr lang="en-IT" sz="2000" dirty="0">
                <a:solidFill>
                  <a:srgbClr val="C0000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98FB603-19BC-2049-945B-E3C0EBDD6E2F}"/>
                </a:ext>
              </a:extLst>
            </p:cNvPr>
            <p:cNvSpPr/>
            <p:nvPr/>
          </p:nvSpPr>
          <p:spPr>
            <a:xfrm rot="5400000">
              <a:off x="5604622" y="4416206"/>
              <a:ext cx="954107" cy="24622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none" anchor="ctr">
              <a:spAutoFit/>
            </a:bodyPr>
            <a:lstStyle/>
            <a:p>
              <a:r>
                <a:rPr lang="en" sz="1000" dirty="0">
                  <a:solidFill>
                    <a:srgbClr val="C00000"/>
                  </a:solidFill>
                </a:rPr>
                <a:t>●●●●●●</a:t>
              </a:r>
              <a:endParaRPr lang="en-IT" sz="2000" dirty="0">
                <a:solidFill>
                  <a:srgbClr val="C0000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346AF8-B40A-9E45-85D0-6503913B08CF}"/>
                </a:ext>
              </a:extLst>
            </p:cNvPr>
            <p:cNvSpPr/>
            <p:nvPr/>
          </p:nvSpPr>
          <p:spPr>
            <a:xfrm rot="5400000">
              <a:off x="6616962" y="4416206"/>
              <a:ext cx="954107" cy="24622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none" anchor="ctr">
              <a:spAutoFit/>
            </a:bodyPr>
            <a:lstStyle/>
            <a:p>
              <a:r>
                <a:rPr lang="en" sz="1000" dirty="0">
                  <a:solidFill>
                    <a:srgbClr val="C00000"/>
                  </a:solidFill>
                </a:rPr>
                <a:t>●●●●●●</a:t>
              </a:r>
              <a:endParaRPr lang="en-IT" sz="2000" dirty="0">
                <a:solidFill>
                  <a:srgbClr val="C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3DA314-64A4-9840-A342-D513A968A3C2}"/>
                </a:ext>
              </a:extLst>
            </p:cNvPr>
            <p:cNvSpPr/>
            <p:nvPr/>
          </p:nvSpPr>
          <p:spPr>
            <a:xfrm>
              <a:off x="2757638" y="5106670"/>
              <a:ext cx="506655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This	  film	    was	      just	     brilliant</a:t>
              </a:r>
              <a:endParaRPr lang="en-IT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EAD52F-980A-DE41-B7E6-0B60845E2DF6}"/>
                </a:ext>
              </a:extLst>
            </p:cNvPr>
            <p:cNvSpPr/>
            <p:nvPr/>
          </p:nvSpPr>
          <p:spPr>
            <a:xfrm rot="5400000">
              <a:off x="2861737" y="2998421"/>
              <a:ext cx="954107" cy="24622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none" anchor="ctr">
              <a:spAutoFit/>
            </a:bodyPr>
            <a:lstStyle/>
            <a:p>
              <a:r>
                <a:rPr lang="en" sz="1000" dirty="0">
                  <a:solidFill>
                    <a:srgbClr val="C00000"/>
                  </a:solidFill>
                </a:rPr>
                <a:t>●●●●●●</a:t>
              </a:r>
              <a:endParaRPr lang="en-IT" sz="2000" dirty="0">
                <a:solidFill>
                  <a:srgbClr val="C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1D4A4E-398B-AA49-8489-31C672B48AFE}"/>
                </a:ext>
              </a:extLst>
            </p:cNvPr>
            <p:cNvSpPr/>
            <p:nvPr/>
          </p:nvSpPr>
          <p:spPr>
            <a:xfrm rot="5400000">
              <a:off x="3201687" y="2998421"/>
              <a:ext cx="954107" cy="24622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none" anchor="ctr">
              <a:spAutoFit/>
            </a:bodyPr>
            <a:lstStyle/>
            <a:p>
              <a:r>
                <a:rPr lang="en" sz="1000" dirty="0">
                  <a:solidFill>
                    <a:srgbClr val="C00000"/>
                  </a:solidFill>
                </a:rPr>
                <a:t>●●●●●●</a:t>
              </a:r>
              <a:endParaRPr lang="en-IT" sz="2000" dirty="0">
                <a:solidFill>
                  <a:srgbClr val="C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B552C1-EBC0-9742-9CDC-6D92485D74DF}"/>
                </a:ext>
              </a:extLst>
            </p:cNvPr>
            <p:cNvSpPr/>
            <p:nvPr/>
          </p:nvSpPr>
          <p:spPr>
            <a:xfrm rot="5400000">
              <a:off x="3983668" y="2990855"/>
              <a:ext cx="954107" cy="24622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none" anchor="ctr">
              <a:spAutoFit/>
            </a:bodyPr>
            <a:lstStyle/>
            <a:p>
              <a:r>
                <a:rPr lang="en" sz="1000" dirty="0">
                  <a:solidFill>
                    <a:srgbClr val="C00000"/>
                  </a:solidFill>
                </a:rPr>
                <a:t>●●●●●●</a:t>
              </a:r>
              <a:endParaRPr lang="en-IT" sz="2000" dirty="0">
                <a:solidFill>
                  <a:srgbClr val="C00000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52F554A-F714-554F-A77B-B64D617554C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55642" y="2799620"/>
              <a:ext cx="1105079" cy="0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C00000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47C5487-7BE3-604D-9377-7731851677D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26501" y="3429000"/>
              <a:ext cx="1134220" cy="0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C00000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45373-F167-6B44-8AAF-B7704008002C}"/>
                </a:ext>
              </a:extLst>
            </p:cNvPr>
            <p:cNvSpPr txBox="1"/>
            <p:nvPr/>
          </p:nvSpPr>
          <p:spPr>
            <a:xfrm>
              <a:off x="3791743" y="2946430"/>
              <a:ext cx="6689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dirty="0">
                  <a:latin typeface="Calibri" panose="020F0502020204030204" pitchFamily="34" charset="0"/>
                  <a:cs typeface="Calibri" panose="020F0502020204030204" pitchFamily="34" charset="0"/>
                </a:rPr>
                <a:t>Max</a:t>
              </a: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B7B4508-4F75-CA4B-9D51-7E42880D15B7}"/>
                </a:ext>
              </a:extLst>
            </p:cNvPr>
            <p:cNvSpPr/>
            <p:nvPr/>
          </p:nvSpPr>
          <p:spPr bwMode="auto">
            <a:xfrm rot="10800000" flipV="1">
              <a:off x="2904433" y="3763471"/>
              <a:ext cx="1281227" cy="247785"/>
            </a:xfrm>
            <a:custGeom>
              <a:avLst/>
              <a:gdLst>
                <a:gd name="connsiteX0" fmla="*/ 0 w 1284790"/>
                <a:gd name="connsiteY0" fmla="*/ 173620 h 185195"/>
                <a:gd name="connsiteX1" fmla="*/ 0 w 1284790"/>
                <a:gd name="connsiteY1" fmla="*/ 0 h 185195"/>
                <a:gd name="connsiteX2" fmla="*/ 1261641 w 1284790"/>
                <a:gd name="connsiteY2" fmla="*/ 23150 h 185195"/>
                <a:gd name="connsiteX3" fmla="*/ 1284790 w 1284790"/>
                <a:gd name="connsiteY3" fmla="*/ 185195 h 185195"/>
                <a:gd name="connsiteX0" fmla="*/ 0 w 1284790"/>
                <a:gd name="connsiteY0" fmla="*/ 173620 h 185195"/>
                <a:gd name="connsiteX1" fmla="*/ 0 w 1284790"/>
                <a:gd name="connsiteY1" fmla="*/ 0 h 185195"/>
                <a:gd name="connsiteX2" fmla="*/ 975858 w 1284790"/>
                <a:gd name="connsiteY2" fmla="*/ 2840 h 185195"/>
                <a:gd name="connsiteX3" fmla="*/ 1284790 w 1284790"/>
                <a:gd name="connsiteY3" fmla="*/ 185195 h 185195"/>
                <a:gd name="connsiteX0" fmla="*/ 0 w 984351"/>
                <a:gd name="connsiteY0" fmla="*/ 173620 h 173620"/>
                <a:gd name="connsiteX1" fmla="*/ 0 w 984351"/>
                <a:gd name="connsiteY1" fmla="*/ 0 h 173620"/>
                <a:gd name="connsiteX2" fmla="*/ 975858 w 984351"/>
                <a:gd name="connsiteY2" fmla="*/ 2840 h 173620"/>
                <a:gd name="connsiteX3" fmla="*/ 984351 w 984351"/>
                <a:gd name="connsiteY3" fmla="*/ 103953 h 173620"/>
                <a:gd name="connsiteX0" fmla="*/ 14655 w 984351"/>
                <a:gd name="connsiteY0" fmla="*/ 61913 h 103953"/>
                <a:gd name="connsiteX1" fmla="*/ 0 w 984351"/>
                <a:gd name="connsiteY1" fmla="*/ 0 h 103953"/>
                <a:gd name="connsiteX2" fmla="*/ 975858 w 984351"/>
                <a:gd name="connsiteY2" fmla="*/ 2840 h 103953"/>
                <a:gd name="connsiteX3" fmla="*/ 984351 w 984351"/>
                <a:gd name="connsiteY3" fmla="*/ 103953 h 103953"/>
                <a:gd name="connsiteX0" fmla="*/ 14655 w 984351"/>
                <a:gd name="connsiteY0" fmla="*/ 0 h 160517"/>
                <a:gd name="connsiteX1" fmla="*/ 0 w 984351"/>
                <a:gd name="connsiteY1" fmla="*/ 56564 h 160517"/>
                <a:gd name="connsiteX2" fmla="*/ 975858 w 984351"/>
                <a:gd name="connsiteY2" fmla="*/ 59404 h 160517"/>
                <a:gd name="connsiteX3" fmla="*/ 984351 w 984351"/>
                <a:gd name="connsiteY3" fmla="*/ 160517 h 160517"/>
                <a:gd name="connsiteX0" fmla="*/ 14655 w 1013662"/>
                <a:gd name="connsiteY0" fmla="*/ 15506 h 74910"/>
                <a:gd name="connsiteX1" fmla="*/ 0 w 1013662"/>
                <a:gd name="connsiteY1" fmla="*/ 72070 h 74910"/>
                <a:gd name="connsiteX2" fmla="*/ 975858 w 1013662"/>
                <a:gd name="connsiteY2" fmla="*/ 74910 h 74910"/>
                <a:gd name="connsiteX3" fmla="*/ 1013662 w 1013662"/>
                <a:gd name="connsiteY3" fmla="*/ 0 h 74910"/>
                <a:gd name="connsiteX0" fmla="*/ 14655 w 975858"/>
                <a:gd name="connsiteY0" fmla="*/ 13649 h 73053"/>
                <a:gd name="connsiteX1" fmla="*/ 0 w 975858"/>
                <a:gd name="connsiteY1" fmla="*/ 70213 h 73053"/>
                <a:gd name="connsiteX2" fmla="*/ 975858 w 975858"/>
                <a:gd name="connsiteY2" fmla="*/ 73053 h 73053"/>
                <a:gd name="connsiteX3" fmla="*/ 929240 w 975858"/>
                <a:gd name="connsiteY3" fmla="*/ 0 h 73053"/>
                <a:gd name="connsiteX0" fmla="*/ 14655 w 929240"/>
                <a:gd name="connsiteY0" fmla="*/ 13649 h 71196"/>
                <a:gd name="connsiteX1" fmla="*/ 0 w 929240"/>
                <a:gd name="connsiteY1" fmla="*/ 70213 h 71196"/>
                <a:gd name="connsiteX2" fmla="*/ 802994 w 929240"/>
                <a:gd name="connsiteY2" fmla="*/ 71196 h 71196"/>
                <a:gd name="connsiteX3" fmla="*/ 929240 w 929240"/>
                <a:gd name="connsiteY3" fmla="*/ 0 h 71196"/>
                <a:gd name="connsiteX0" fmla="*/ 14655 w 836778"/>
                <a:gd name="connsiteY0" fmla="*/ 17363 h 74910"/>
                <a:gd name="connsiteX1" fmla="*/ 0 w 836778"/>
                <a:gd name="connsiteY1" fmla="*/ 73927 h 74910"/>
                <a:gd name="connsiteX2" fmla="*/ 802994 w 836778"/>
                <a:gd name="connsiteY2" fmla="*/ 74910 h 74910"/>
                <a:gd name="connsiteX3" fmla="*/ 836778 w 836778"/>
                <a:gd name="connsiteY3" fmla="*/ 0 h 74910"/>
                <a:gd name="connsiteX0" fmla="*/ 14655 w 836778"/>
                <a:gd name="connsiteY0" fmla="*/ 17363 h 112052"/>
                <a:gd name="connsiteX1" fmla="*/ 0 w 836778"/>
                <a:gd name="connsiteY1" fmla="*/ 73927 h 112052"/>
                <a:gd name="connsiteX2" fmla="*/ 811034 w 836778"/>
                <a:gd name="connsiteY2" fmla="*/ 112052 h 112052"/>
                <a:gd name="connsiteX3" fmla="*/ 836778 w 836778"/>
                <a:gd name="connsiteY3" fmla="*/ 0 h 112052"/>
                <a:gd name="connsiteX0" fmla="*/ 14655 w 836778"/>
                <a:gd name="connsiteY0" fmla="*/ 17363 h 112052"/>
                <a:gd name="connsiteX1" fmla="*/ 0 w 836778"/>
                <a:gd name="connsiteY1" fmla="*/ 107355 h 112052"/>
                <a:gd name="connsiteX2" fmla="*/ 811034 w 836778"/>
                <a:gd name="connsiteY2" fmla="*/ 112052 h 112052"/>
                <a:gd name="connsiteX3" fmla="*/ 836778 w 836778"/>
                <a:gd name="connsiteY3" fmla="*/ 0 h 112052"/>
                <a:gd name="connsiteX0" fmla="*/ 0 w 838203"/>
                <a:gd name="connsiteY0" fmla="*/ 34077 h 112052"/>
                <a:gd name="connsiteX1" fmla="*/ 1425 w 838203"/>
                <a:gd name="connsiteY1" fmla="*/ 107355 h 112052"/>
                <a:gd name="connsiteX2" fmla="*/ 812459 w 838203"/>
                <a:gd name="connsiteY2" fmla="*/ 112052 h 112052"/>
                <a:gd name="connsiteX3" fmla="*/ 838203 w 838203"/>
                <a:gd name="connsiteY3" fmla="*/ 0 h 112052"/>
                <a:gd name="connsiteX0" fmla="*/ 0 w 812459"/>
                <a:gd name="connsiteY0" fmla="*/ 2507 h 80482"/>
                <a:gd name="connsiteX1" fmla="*/ 1425 w 812459"/>
                <a:gd name="connsiteY1" fmla="*/ 75785 h 80482"/>
                <a:gd name="connsiteX2" fmla="*/ 812459 w 812459"/>
                <a:gd name="connsiteY2" fmla="*/ 80482 h 80482"/>
                <a:gd name="connsiteX3" fmla="*/ 810062 w 812459"/>
                <a:gd name="connsiteY3" fmla="*/ 0 h 80482"/>
                <a:gd name="connsiteX0" fmla="*/ 0 w 812459"/>
                <a:gd name="connsiteY0" fmla="*/ 2507 h 75785"/>
                <a:gd name="connsiteX1" fmla="*/ 1425 w 812459"/>
                <a:gd name="connsiteY1" fmla="*/ 75785 h 75785"/>
                <a:gd name="connsiteX2" fmla="*/ 812459 w 812459"/>
                <a:gd name="connsiteY2" fmla="*/ 69339 h 75785"/>
                <a:gd name="connsiteX3" fmla="*/ 810062 w 812459"/>
                <a:gd name="connsiteY3" fmla="*/ 0 h 75785"/>
                <a:gd name="connsiteX0" fmla="*/ 0 w 812459"/>
                <a:gd name="connsiteY0" fmla="*/ 2507 h 75785"/>
                <a:gd name="connsiteX1" fmla="*/ 1425 w 812459"/>
                <a:gd name="connsiteY1" fmla="*/ 75785 h 75785"/>
                <a:gd name="connsiteX2" fmla="*/ 812459 w 812459"/>
                <a:gd name="connsiteY2" fmla="*/ 73053 h 75785"/>
                <a:gd name="connsiteX3" fmla="*/ 810062 w 812459"/>
                <a:gd name="connsiteY3" fmla="*/ 0 h 75785"/>
                <a:gd name="connsiteX0" fmla="*/ 6615 w 811034"/>
                <a:gd name="connsiteY0" fmla="*/ 0 h 80706"/>
                <a:gd name="connsiteX1" fmla="*/ 0 w 811034"/>
                <a:gd name="connsiteY1" fmla="*/ 80706 h 80706"/>
                <a:gd name="connsiteX2" fmla="*/ 811034 w 811034"/>
                <a:gd name="connsiteY2" fmla="*/ 77974 h 80706"/>
                <a:gd name="connsiteX3" fmla="*/ 808637 w 811034"/>
                <a:gd name="connsiteY3" fmla="*/ 4921 h 80706"/>
                <a:gd name="connsiteX0" fmla="*/ 0 w 824519"/>
                <a:gd name="connsiteY0" fmla="*/ 650 h 75785"/>
                <a:gd name="connsiteX1" fmla="*/ 13485 w 824519"/>
                <a:gd name="connsiteY1" fmla="*/ 75785 h 75785"/>
                <a:gd name="connsiteX2" fmla="*/ 824519 w 824519"/>
                <a:gd name="connsiteY2" fmla="*/ 73053 h 75785"/>
                <a:gd name="connsiteX3" fmla="*/ 822122 w 824519"/>
                <a:gd name="connsiteY3" fmla="*/ 0 h 75785"/>
                <a:gd name="connsiteX0" fmla="*/ 10636 w 811034"/>
                <a:gd name="connsiteY0" fmla="*/ 650 h 75785"/>
                <a:gd name="connsiteX1" fmla="*/ 0 w 811034"/>
                <a:gd name="connsiteY1" fmla="*/ 75785 h 75785"/>
                <a:gd name="connsiteX2" fmla="*/ 811034 w 811034"/>
                <a:gd name="connsiteY2" fmla="*/ 73053 h 75785"/>
                <a:gd name="connsiteX3" fmla="*/ 808637 w 811034"/>
                <a:gd name="connsiteY3" fmla="*/ 0 h 75785"/>
                <a:gd name="connsiteX0" fmla="*/ 0 w 812458"/>
                <a:gd name="connsiteY0" fmla="*/ 4364 h 75785"/>
                <a:gd name="connsiteX1" fmla="*/ 1424 w 812458"/>
                <a:gd name="connsiteY1" fmla="*/ 75785 h 75785"/>
                <a:gd name="connsiteX2" fmla="*/ 812458 w 812458"/>
                <a:gd name="connsiteY2" fmla="*/ 73053 h 75785"/>
                <a:gd name="connsiteX3" fmla="*/ 810061 w 812458"/>
                <a:gd name="connsiteY3" fmla="*/ 0 h 75785"/>
                <a:gd name="connsiteX0" fmla="*/ 0 w 814081"/>
                <a:gd name="connsiteY0" fmla="*/ 0 h 71421"/>
                <a:gd name="connsiteX1" fmla="*/ 1424 w 814081"/>
                <a:gd name="connsiteY1" fmla="*/ 71421 h 71421"/>
                <a:gd name="connsiteX2" fmla="*/ 812458 w 814081"/>
                <a:gd name="connsiteY2" fmla="*/ 68689 h 71421"/>
                <a:gd name="connsiteX3" fmla="*/ 814081 w 814081"/>
                <a:gd name="connsiteY3" fmla="*/ 1207 h 71421"/>
                <a:gd name="connsiteX0" fmla="*/ 0 w 812458"/>
                <a:gd name="connsiteY0" fmla="*/ 0 h 71421"/>
                <a:gd name="connsiteX1" fmla="*/ 1424 w 812458"/>
                <a:gd name="connsiteY1" fmla="*/ 71421 h 71421"/>
                <a:gd name="connsiteX2" fmla="*/ 812458 w 812458"/>
                <a:gd name="connsiteY2" fmla="*/ 68689 h 71421"/>
                <a:gd name="connsiteX3" fmla="*/ 806041 w 812458"/>
                <a:gd name="connsiteY3" fmla="*/ 1207 h 71421"/>
                <a:gd name="connsiteX0" fmla="*/ 0 w 1139709"/>
                <a:gd name="connsiteY0" fmla="*/ 0 h 71421"/>
                <a:gd name="connsiteX1" fmla="*/ 1424 w 1139709"/>
                <a:gd name="connsiteY1" fmla="*/ 71421 h 71421"/>
                <a:gd name="connsiteX2" fmla="*/ 812458 w 1139709"/>
                <a:gd name="connsiteY2" fmla="*/ 68689 h 71421"/>
                <a:gd name="connsiteX3" fmla="*/ 1139709 w 1139709"/>
                <a:gd name="connsiteY3" fmla="*/ 25349 h 71421"/>
                <a:gd name="connsiteX0" fmla="*/ 0 w 814081"/>
                <a:gd name="connsiteY0" fmla="*/ 6221 h 77642"/>
                <a:gd name="connsiteX1" fmla="*/ 1424 w 814081"/>
                <a:gd name="connsiteY1" fmla="*/ 77642 h 77642"/>
                <a:gd name="connsiteX2" fmla="*/ 812458 w 814081"/>
                <a:gd name="connsiteY2" fmla="*/ 74910 h 77642"/>
                <a:gd name="connsiteX3" fmla="*/ 814081 w 814081"/>
                <a:gd name="connsiteY3" fmla="*/ 0 h 77642"/>
                <a:gd name="connsiteX0" fmla="*/ 0 w 814081"/>
                <a:gd name="connsiteY0" fmla="*/ 0 h 71421"/>
                <a:gd name="connsiteX1" fmla="*/ 1424 w 814081"/>
                <a:gd name="connsiteY1" fmla="*/ 71421 h 71421"/>
                <a:gd name="connsiteX2" fmla="*/ 812458 w 814081"/>
                <a:gd name="connsiteY2" fmla="*/ 68689 h 71421"/>
                <a:gd name="connsiteX3" fmla="*/ 814081 w 814081"/>
                <a:gd name="connsiteY3" fmla="*/ 1207 h 71421"/>
                <a:gd name="connsiteX0" fmla="*/ 0 w 814081"/>
                <a:gd name="connsiteY0" fmla="*/ 138075 h 141327"/>
                <a:gd name="connsiteX1" fmla="*/ 1424 w 814081"/>
                <a:gd name="connsiteY1" fmla="*/ 70214 h 141327"/>
                <a:gd name="connsiteX2" fmla="*/ 812458 w 814081"/>
                <a:gd name="connsiteY2" fmla="*/ 67482 h 141327"/>
                <a:gd name="connsiteX3" fmla="*/ 814081 w 814081"/>
                <a:gd name="connsiteY3" fmla="*/ 0 h 141327"/>
                <a:gd name="connsiteX0" fmla="*/ 0 w 812458"/>
                <a:gd name="connsiteY0" fmla="*/ 71114 h 74366"/>
                <a:gd name="connsiteX1" fmla="*/ 1424 w 812458"/>
                <a:gd name="connsiteY1" fmla="*/ 3253 h 74366"/>
                <a:gd name="connsiteX2" fmla="*/ 812458 w 812458"/>
                <a:gd name="connsiteY2" fmla="*/ 521 h 74366"/>
                <a:gd name="connsiteX3" fmla="*/ 806041 w 812458"/>
                <a:gd name="connsiteY3" fmla="*/ 72321 h 74366"/>
                <a:gd name="connsiteX0" fmla="*/ 0 w 816478"/>
                <a:gd name="connsiteY0" fmla="*/ 67495 h 72416"/>
                <a:gd name="connsiteX1" fmla="*/ 5444 w 816478"/>
                <a:gd name="connsiteY1" fmla="*/ 3348 h 72416"/>
                <a:gd name="connsiteX2" fmla="*/ 816478 w 816478"/>
                <a:gd name="connsiteY2" fmla="*/ 616 h 72416"/>
                <a:gd name="connsiteX3" fmla="*/ 810061 w 816478"/>
                <a:gd name="connsiteY3" fmla="*/ 72416 h 72416"/>
                <a:gd name="connsiteX0" fmla="*/ 0 w 816478"/>
                <a:gd name="connsiteY0" fmla="*/ 67495 h 72416"/>
                <a:gd name="connsiteX1" fmla="*/ 5444 w 816478"/>
                <a:gd name="connsiteY1" fmla="*/ 3348 h 72416"/>
                <a:gd name="connsiteX2" fmla="*/ 816478 w 816478"/>
                <a:gd name="connsiteY2" fmla="*/ 616 h 72416"/>
                <a:gd name="connsiteX3" fmla="*/ 810061 w 816478"/>
                <a:gd name="connsiteY3" fmla="*/ 72416 h 72416"/>
                <a:gd name="connsiteX0" fmla="*/ 0 w 816478"/>
                <a:gd name="connsiteY0" fmla="*/ 65688 h 72466"/>
                <a:gd name="connsiteX1" fmla="*/ 5444 w 816478"/>
                <a:gd name="connsiteY1" fmla="*/ 3398 h 72466"/>
                <a:gd name="connsiteX2" fmla="*/ 816478 w 816478"/>
                <a:gd name="connsiteY2" fmla="*/ 666 h 72466"/>
                <a:gd name="connsiteX3" fmla="*/ 810061 w 816478"/>
                <a:gd name="connsiteY3" fmla="*/ 72466 h 72466"/>
                <a:gd name="connsiteX0" fmla="*/ 2640 w 811078"/>
                <a:gd name="connsiteY0" fmla="*/ 64786 h 72492"/>
                <a:gd name="connsiteX1" fmla="*/ 44 w 811078"/>
                <a:gd name="connsiteY1" fmla="*/ 3424 h 72492"/>
                <a:gd name="connsiteX2" fmla="*/ 811078 w 811078"/>
                <a:gd name="connsiteY2" fmla="*/ 692 h 72492"/>
                <a:gd name="connsiteX3" fmla="*/ 804661 w 811078"/>
                <a:gd name="connsiteY3" fmla="*/ 72492 h 72492"/>
                <a:gd name="connsiteX0" fmla="*/ 0 w 812458"/>
                <a:gd name="connsiteY0" fmla="*/ 66593 h 72442"/>
                <a:gd name="connsiteX1" fmla="*/ 1424 w 812458"/>
                <a:gd name="connsiteY1" fmla="*/ 3374 h 72442"/>
                <a:gd name="connsiteX2" fmla="*/ 812458 w 812458"/>
                <a:gd name="connsiteY2" fmla="*/ 642 h 72442"/>
                <a:gd name="connsiteX3" fmla="*/ 806041 w 812458"/>
                <a:gd name="connsiteY3" fmla="*/ 72442 h 72442"/>
                <a:gd name="connsiteX0" fmla="*/ 679 w 811127"/>
                <a:gd name="connsiteY0" fmla="*/ 65688 h 72466"/>
                <a:gd name="connsiteX1" fmla="*/ 93 w 811127"/>
                <a:gd name="connsiteY1" fmla="*/ 3398 h 72466"/>
                <a:gd name="connsiteX2" fmla="*/ 811127 w 811127"/>
                <a:gd name="connsiteY2" fmla="*/ 666 h 72466"/>
                <a:gd name="connsiteX3" fmla="*/ 804710 w 811127"/>
                <a:gd name="connsiteY3" fmla="*/ 72466 h 72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127" h="72466">
                  <a:moveTo>
                    <a:pt x="679" y="65688"/>
                  </a:moveTo>
                  <a:cubicBezTo>
                    <a:pt x="1154" y="89495"/>
                    <a:pt x="-382" y="-20409"/>
                    <a:pt x="93" y="3398"/>
                  </a:cubicBezTo>
                  <a:lnTo>
                    <a:pt x="811127" y="666"/>
                  </a:lnTo>
                  <a:lnTo>
                    <a:pt x="804710" y="72466"/>
                  </a:lnTo>
                </a:path>
              </a:pathLst>
            </a:custGeom>
            <a:noFill/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en-IT" dirty="0">
                  <a:latin typeface="Calibri" panose="020F0502020204030204" pitchFamily="34" charset="0"/>
                  <a:cs typeface="Calibri" panose="020F0502020204030204" pitchFamily="34" charset="0"/>
                </a:rPr>
                <a:t>ool size</a:t>
              </a:r>
              <a:endParaRPr kumimoji="0" lang="en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A8FE54-06BF-EB4F-ACBE-CA22744E18A0}"/>
                </a:ext>
              </a:extLst>
            </p:cNvPr>
            <p:cNvSpPr/>
            <p:nvPr/>
          </p:nvSpPr>
          <p:spPr>
            <a:xfrm rot="5400000">
              <a:off x="3989150" y="1838727"/>
              <a:ext cx="954107" cy="24622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none" anchor="ctr">
              <a:spAutoFit/>
            </a:bodyPr>
            <a:lstStyle/>
            <a:p>
              <a:r>
                <a:rPr lang="en" sz="1000" dirty="0">
                  <a:solidFill>
                    <a:srgbClr val="C00000"/>
                  </a:solidFill>
                </a:rPr>
                <a:t>●●●●●●</a:t>
              </a:r>
              <a:endParaRPr lang="en-IT" sz="2000" dirty="0">
                <a:solidFill>
                  <a:srgbClr val="C00000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E14E505-E30D-7D40-87C7-1C6E79F4A718}"/>
                </a:ext>
              </a:extLst>
            </p:cNvPr>
            <p:cNvSpPr/>
            <p:nvPr/>
          </p:nvSpPr>
          <p:spPr>
            <a:xfrm rot="5400000">
              <a:off x="4772743" y="1848401"/>
              <a:ext cx="954107" cy="24622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none" anchor="ctr">
              <a:spAutoFit/>
            </a:bodyPr>
            <a:lstStyle/>
            <a:p>
              <a:r>
                <a:rPr lang="en" sz="1000" dirty="0">
                  <a:solidFill>
                    <a:srgbClr val="C00000"/>
                  </a:solidFill>
                </a:rPr>
                <a:t>●●●●●●</a:t>
              </a:r>
              <a:endParaRPr lang="en-IT" sz="2000" dirty="0">
                <a:solidFill>
                  <a:srgbClr val="C0000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84CCE7E-39CE-0548-9BEF-DF811567F643}"/>
                </a:ext>
              </a:extLst>
            </p:cNvPr>
            <p:cNvSpPr/>
            <p:nvPr/>
          </p:nvSpPr>
          <p:spPr>
            <a:xfrm rot="5400000">
              <a:off x="5618946" y="1848732"/>
              <a:ext cx="954107" cy="24622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none" anchor="ctr">
              <a:spAutoFit/>
            </a:bodyPr>
            <a:lstStyle/>
            <a:p>
              <a:r>
                <a:rPr lang="en" sz="1000" dirty="0">
                  <a:solidFill>
                    <a:srgbClr val="C00000"/>
                  </a:solidFill>
                </a:rPr>
                <a:t>●●●●●●</a:t>
              </a:r>
              <a:endParaRPr lang="en-IT" sz="2000" dirty="0">
                <a:solidFill>
                  <a:srgbClr val="C0000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9F25C3D-30B3-524E-B9DD-7259ECE69DF3}"/>
                </a:ext>
              </a:extLst>
            </p:cNvPr>
            <p:cNvSpPr/>
            <p:nvPr/>
          </p:nvSpPr>
          <p:spPr>
            <a:xfrm rot="5400000">
              <a:off x="6562010" y="1848401"/>
              <a:ext cx="954107" cy="24622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none" anchor="ctr">
              <a:spAutoFit/>
            </a:bodyPr>
            <a:lstStyle/>
            <a:p>
              <a:r>
                <a:rPr lang="en" sz="1000" dirty="0">
                  <a:solidFill>
                    <a:srgbClr val="C00000"/>
                  </a:solidFill>
                </a:rPr>
                <a:t>●●●●●●</a:t>
              </a:r>
              <a:endParaRPr lang="en-IT" sz="2000" dirty="0">
                <a:solidFill>
                  <a:srgbClr val="C00000"/>
                </a:solidFill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DC54483-0987-0845-BE86-EE0A275D55DC}"/>
                </a:ext>
              </a:extLst>
            </p:cNvPr>
            <p:cNvCxnSpPr>
              <a:cxnSpLocks/>
              <a:stCxn id="13" idx="1"/>
            </p:cNvCxnSpPr>
            <p:nvPr/>
          </p:nvCxnSpPr>
          <p:spPr bwMode="auto">
            <a:xfrm flipV="1">
              <a:off x="4460721" y="2448566"/>
              <a:ext cx="9883" cy="188346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C00000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67B95D5-A7A3-2A42-86AB-8931C3DEA98D}"/>
                </a:ext>
              </a:extLst>
            </p:cNvPr>
            <p:cNvSpPr/>
            <p:nvPr/>
          </p:nvSpPr>
          <p:spPr bwMode="auto">
            <a:xfrm rot="10800000" flipV="1">
              <a:off x="3935761" y="3718170"/>
              <a:ext cx="1283329" cy="302806"/>
            </a:xfrm>
            <a:custGeom>
              <a:avLst/>
              <a:gdLst>
                <a:gd name="connsiteX0" fmla="*/ 0 w 1284790"/>
                <a:gd name="connsiteY0" fmla="*/ 173620 h 185195"/>
                <a:gd name="connsiteX1" fmla="*/ 0 w 1284790"/>
                <a:gd name="connsiteY1" fmla="*/ 0 h 185195"/>
                <a:gd name="connsiteX2" fmla="*/ 1261641 w 1284790"/>
                <a:gd name="connsiteY2" fmla="*/ 23150 h 185195"/>
                <a:gd name="connsiteX3" fmla="*/ 1284790 w 1284790"/>
                <a:gd name="connsiteY3" fmla="*/ 185195 h 185195"/>
                <a:gd name="connsiteX0" fmla="*/ 0 w 1284790"/>
                <a:gd name="connsiteY0" fmla="*/ 173620 h 185195"/>
                <a:gd name="connsiteX1" fmla="*/ 0 w 1284790"/>
                <a:gd name="connsiteY1" fmla="*/ 0 h 185195"/>
                <a:gd name="connsiteX2" fmla="*/ 975858 w 1284790"/>
                <a:gd name="connsiteY2" fmla="*/ 2840 h 185195"/>
                <a:gd name="connsiteX3" fmla="*/ 1284790 w 1284790"/>
                <a:gd name="connsiteY3" fmla="*/ 185195 h 185195"/>
                <a:gd name="connsiteX0" fmla="*/ 0 w 984351"/>
                <a:gd name="connsiteY0" fmla="*/ 173620 h 173620"/>
                <a:gd name="connsiteX1" fmla="*/ 0 w 984351"/>
                <a:gd name="connsiteY1" fmla="*/ 0 h 173620"/>
                <a:gd name="connsiteX2" fmla="*/ 975858 w 984351"/>
                <a:gd name="connsiteY2" fmla="*/ 2840 h 173620"/>
                <a:gd name="connsiteX3" fmla="*/ 984351 w 984351"/>
                <a:gd name="connsiteY3" fmla="*/ 103953 h 173620"/>
                <a:gd name="connsiteX0" fmla="*/ 14655 w 984351"/>
                <a:gd name="connsiteY0" fmla="*/ 61913 h 103953"/>
                <a:gd name="connsiteX1" fmla="*/ 0 w 984351"/>
                <a:gd name="connsiteY1" fmla="*/ 0 h 103953"/>
                <a:gd name="connsiteX2" fmla="*/ 975858 w 984351"/>
                <a:gd name="connsiteY2" fmla="*/ 2840 h 103953"/>
                <a:gd name="connsiteX3" fmla="*/ 984351 w 984351"/>
                <a:gd name="connsiteY3" fmla="*/ 103953 h 103953"/>
                <a:gd name="connsiteX0" fmla="*/ 14655 w 984351"/>
                <a:gd name="connsiteY0" fmla="*/ 0 h 160517"/>
                <a:gd name="connsiteX1" fmla="*/ 0 w 984351"/>
                <a:gd name="connsiteY1" fmla="*/ 56564 h 160517"/>
                <a:gd name="connsiteX2" fmla="*/ 975858 w 984351"/>
                <a:gd name="connsiteY2" fmla="*/ 59404 h 160517"/>
                <a:gd name="connsiteX3" fmla="*/ 984351 w 984351"/>
                <a:gd name="connsiteY3" fmla="*/ 160517 h 160517"/>
                <a:gd name="connsiteX0" fmla="*/ 14655 w 1013662"/>
                <a:gd name="connsiteY0" fmla="*/ 15506 h 74910"/>
                <a:gd name="connsiteX1" fmla="*/ 0 w 1013662"/>
                <a:gd name="connsiteY1" fmla="*/ 72070 h 74910"/>
                <a:gd name="connsiteX2" fmla="*/ 975858 w 1013662"/>
                <a:gd name="connsiteY2" fmla="*/ 74910 h 74910"/>
                <a:gd name="connsiteX3" fmla="*/ 1013662 w 1013662"/>
                <a:gd name="connsiteY3" fmla="*/ 0 h 74910"/>
                <a:gd name="connsiteX0" fmla="*/ 14655 w 975858"/>
                <a:gd name="connsiteY0" fmla="*/ 13649 h 73053"/>
                <a:gd name="connsiteX1" fmla="*/ 0 w 975858"/>
                <a:gd name="connsiteY1" fmla="*/ 70213 h 73053"/>
                <a:gd name="connsiteX2" fmla="*/ 975858 w 975858"/>
                <a:gd name="connsiteY2" fmla="*/ 73053 h 73053"/>
                <a:gd name="connsiteX3" fmla="*/ 929240 w 975858"/>
                <a:gd name="connsiteY3" fmla="*/ 0 h 73053"/>
                <a:gd name="connsiteX0" fmla="*/ 14655 w 929240"/>
                <a:gd name="connsiteY0" fmla="*/ 13649 h 71196"/>
                <a:gd name="connsiteX1" fmla="*/ 0 w 929240"/>
                <a:gd name="connsiteY1" fmla="*/ 70213 h 71196"/>
                <a:gd name="connsiteX2" fmla="*/ 802994 w 929240"/>
                <a:gd name="connsiteY2" fmla="*/ 71196 h 71196"/>
                <a:gd name="connsiteX3" fmla="*/ 929240 w 929240"/>
                <a:gd name="connsiteY3" fmla="*/ 0 h 71196"/>
                <a:gd name="connsiteX0" fmla="*/ 14655 w 836778"/>
                <a:gd name="connsiteY0" fmla="*/ 17363 h 74910"/>
                <a:gd name="connsiteX1" fmla="*/ 0 w 836778"/>
                <a:gd name="connsiteY1" fmla="*/ 73927 h 74910"/>
                <a:gd name="connsiteX2" fmla="*/ 802994 w 836778"/>
                <a:gd name="connsiteY2" fmla="*/ 74910 h 74910"/>
                <a:gd name="connsiteX3" fmla="*/ 836778 w 836778"/>
                <a:gd name="connsiteY3" fmla="*/ 0 h 74910"/>
                <a:gd name="connsiteX0" fmla="*/ 14655 w 836778"/>
                <a:gd name="connsiteY0" fmla="*/ 17363 h 112052"/>
                <a:gd name="connsiteX1" fmla="*/ 0 w 836778"/>
                <a:gd name="connsiteY1" fmla="*/ 73927 h 112052"/>
                <a:gd name="connsiteX2" fmla="*/ 811034 w 836778"/>
                <a:gd name="connsiteY2" fmla="*/ 112052 h 112052"/>
                <a:gd name="connsiteX3" fmla="*/ 836778 w 836778"/>
                <a:gd name="connsiteY3" fmla="*/ 0 h 112052"/>
                <a:gd name="connsiteX0" fmla="*/ 14655 w 836778"/>
                <a:gd name="connsiteY0" fmla="*/ 17363 h 112052"/>
                <a:gd name="connsiteX1" fmla="*/ 0 w 836778"/>
                <a:gd name="connsiteY1" fmla="*/ 107355 h 112052"/>
                <a:gd name="connsiteX2" fmla="*/ 811034 w 836778"/>
                <a:gd name="connsiteY2" fmla="*/ 112052 h 112052"/>
                <a:gd name="connsiteX3" fmla="*/ 836778 w 836778"/>
                <a:gd name="connsiteY3" fmla="*/ 0 h 112052"/>
                <a:gd name="connsiteX0" fmla="*/ 0 w 838203"/>
                <a:gd name="connsiteY0" fmla="*/ 34077 h 112052"/>
                <a:gd name="connsiteX1" fmla="*/ 1425 w 838203"/>
                <a:gd name="connsiteY1" fmla="*/ 107355 h 112052"/>
                <a:gd name="connsiteX2" fmla="*/ 812459 w 838203"/>
                <a:gd name="connsiteY2" fmla="*/ 112052 h 112052"/>
                <a:gd name="connsiteX3" fmla="*/ 838203 w 838203"/>
                <a:gd name="connsiteY3" fmla="*/ 0 h 112052"/>
                <a:gd name="connsiteX0" fmla="*/ 0 w 812459"/>
                <a:gd name="connsiteY0" fmla="*/ 2507 h 80482"/>
                <a:gd name="connsiteX1" fmla="*/ 1425 w 812459"/>
                <a:gd name="connsiteY1" fmla="*/ 75785 h 80482"/>
                <a:gd name="connsiteX2" fmla="*/ 812459 w 812459"/>
                <a:gd name="connsiteY2" fmla="*/ 80482 h 80482"/>
                <a:gd name="connsiteX3" fmla="*/ 810062 w 812459"/>
                <a:gd name="connsiteY3" fmla="*/ 0 h 80482"/>
                <a:gd name="connsiteX0" fmla="*/ 0 w 812459"/>
                <a:gd name="connsiteY0" fmla="*/ 2507 h 75785"/>
                <a:gd name="connsiteX1" fmla="*/ 1425 w 812459"/>
                <a:gd name="connsiteY1" fmla="*/ 75785 h 75785"/>
                <a:gd name="connsiteX2" fmla="*/ 812459 w 812459"/>
                <a:gd name="connsiteY2" fmla="*/ 69339 h 75785"/>
                <a:gd name="connsiteX3" fmla="*/ 810062 w 812459"/>
                <a:gd name="connsiteY3" fmla="*/ 0 h 75785"/>
                <a:gd name="connsiteX0" fmla="*/ 0 w 812459"/>
                <a:gd name="connsiteY0" fmla="*/ 2507 h 75785"/>
                <a:gd name="connsiteX1" fmla="*/ 1425 w 812459"/>
                <a:gd name="connsiteY1" fmla="*/ 75785 h 75785"/>
                <a:gd name="connsiteX2" fmla="*/ 812459 w 812459"/>
                <a:gd name="connsiteY2" fmla="*/ 73053 h 75785"/>
                <a:gd name="connsiteX3" fmla="*/ 810062 w 812459"/>
                <a:gd name="connsiteY3" fmla="*/ 0 h 75785"/>
                <a:gd name="connsiteX0" fmla="*/ 6615 w 811034"/>
                <a:gd name="connsiteY0" fmla="*/ 0 h 80706"/>
                <a:gd name="connsiteX1" fmla="*/ 0 w 811034"/>
                <a:gd name="connsiteY1" fmla="*/ 80706 h 80706"/>
                <a:gd name="connsiteX2" fmla="*/ 811034 w 811034"/>
                <a:gd name="connsiteY2" fmla="*/ 77974 h 80706"/>
                <a:gd name="connsiteX3" fmla="*/ 808637 w 811034"/>
                <a:gd name="connsiteY3" fmla="*/ 4921 h 80706"/>
                <a:gd name="connsiteX0" fmla="*/ 0 w 824519"/>
                <a:gd name="connsiteY0" fmla="*/ 650 h 75785"/>
                <a:gd name="connsiteX1" fmla="*/ 13485 w 824519"/>
                <a:gd name="connsiteY1" fmla="*/ 75785 h 75785"/>
                <a:gd name="connsiteX2" fmla="*/ 824519 w 824519"/>
                <a:gd name="connsiteY2" fmla="*/ 73053 h 75785"/>
                <a:gd name="connsiteX3" fmla="*/ 822122 w 824519"/>
                <a:gd name="connsiteY3" fmla="*/ 0 h 75785"/>
                <a:gd name="connsiteX0" fmla="*/ 10636 w 811034"/>
                <a:gd name="connsiteY0" fmla="*/ 650 h 75785"/>
                <a:gd name="connsiteX1" fmla="*/ 0 w 811034"/>
                <a:gd name="connsiteY1" fmla="*/ 75785 h 75785"/>
                <a:gd name="connsiteX2" fmla="*/ 811034 w 811034"/>
                <a:gd name="connsiteY2" fmla="*/ 73053 h 75785"/>
                <a:gd name="connsiteX3" fmla="*/ 808637 w 811034"/>
                <a:gd name="connsiteY3" fmla="*/ 0 h 75785"/>
                <a:gd name="connsiteX0" fmla="*/ 0 w 812458"/>
                <a:gd name="connsiteY0" fmla="*/ 4364 h 75785"/>
                <a:gd name="connsiteX1" fmla="*/ 1424 w 812458"/>
                <a:gd name="connsiteY1" fmla="*/ 75785 h 75785"/>
                <a:gd name="connsiteX2" fmla="*/ 812458 w 812458"/>
                <a:gd name="connsiteY2" fmla="*/ 73053 h 75785"/>
                <a:gd name="connsiteX3" fmla="*/ 810061 w 812458"/>
                <a:gd name="connsiteY3" fmla="*/ 0 h 75785"/>
                <a:gd name="connsiteX0" fmla="*/ 0 w 814081"/>
                <a:gd name="connsiteY0" fmla="*/ 0 h 71421"/>
                <a:gd name="connsiteX1" fmla="*/ 1424 w 814081"/>
                <a:gd name="connsiteY1" fmla="*/ 71421 h 71421"/>
                <a:gd name="connsiteX2" fmla="*/ 812458 w 814081"/>
                <a:gd name="connsiteY2" fmla="*/ 68689 h 71421"/>
                <a:gd name="connsiteX3" fmla="*/ 814081 w 814081"/>
                <a:gd name="connsiteY3" fmla="*/ 1207 h 71421"/>
                <a:gd name="connsiteX0" fmla="*/ 0 w 812458"/>
                <a:gd name="connsiteY0" fmla="*/ 0 h 71421"/>
                <a:gd name="connsiteX1" fmla="*/ 1424 w 812458"/>
                <a:gd name="connsiteY1" fmla="*/ 71421 h 71421"/>
                <a:gd name="connsiteX2" fmla="*/ 812458 w 812458"/>
                <a:gd name="connsiteY2" fmla="*/ 68689 h 71421"/>
                <a:gd name="connsiteX3" fmla="*/ 806041 w 812458"/>
                <a:gd name="connsiteY3" fmla="*/ 1207 h 71421"/>
                <a:gd name="connsiteX0" fmla="*/ 0 w 1139709"/>
                <a:gd name="connsiteY0" fmla="*/ 0 h 71421"/>
                <a:gd name="connsiteX1" fmla="*/ 1424 w 1139709"/>
                <a:gd name="connsiteY1" fmla="*/ 71421 h 71421"/>
                <a:gd name="connsiteX2" fmla="*/ 812458 w 1139709"/>
                <a:gd name="connsiteY2" fmla="*/ 68689 h 71421"/>
                <a:gd name="connsiteX3" fmla="*/ 1139709 w 1139709"/>
                <a:gd name="connsiteY3" fmla="*/ 25349 h 71421"/>
                <a:gd name="connsiteX0" fmla="*/ 0 w 814081"/>
                <a:gd name="connsiteY0" fmla="*/ 6221 h 77642"/>
                <a:gd name="connsiteX1" fmla="*/ 1424 w 814081"/>
                <a:gd name="connsiteY1" fmla="*/ 77642 h 77642"/>
                <a:gd name="connsiteX2" fmla="*/ 812458 w 814081"/>
                <a:gd name="connsiteY2" fmla="*/ 74910 h 77642"/>
                <a:gd name="connsiteX3" fmla="*/ 814081 w 814081"/>
                <a:gd name="connsiteY3" fmla="*/ 0 h 77642"/>
                <a:gd name="connsiteX0" fmla="*/ 0 w 814081"/>
                <a:gd name="connsiteY0" fmla="*/ 0 h 71421"/>
                <a:gd name="connsiteX1" fmla="*/ 1424 w 814081"/>
                <a:gd name="connsiteY1" fmla="*/ 71421 h 71421"/>
                <a:gd name="connsiteX2" fmla="*/ 812458 w 814081"/>
                <a:gd name="connsiteY2" fmla="*/ 68689 h 71421"/>
                <a:gd name="connsiteX3" fmla="*/ 814081 w 814081"/>
                <a:gd name="connsiteY3" fmla="*/ 1207 h 71421"/>
                <a:gd name="connsiteX0" fmla="*/ 0 w 814081"/>
                <a:gd name="connsiteY0" fmla="*/ 138075 h 141327"/>
                <a:gd name="connsiteX1" fmla="*/ 1424 w 814081"/>
                <a:gd name="connsiteY1" fmla="*/ 70214 h 141327"/>
                <a:gd name="connsiteX2" fmla="*/ 812458 w 814081"/>
                <a:gd name="connsiteY2" fmla="*/ 67482 h 141327"/>
                <a:gd name="connsiteX3" fmla="*/ 814081 w 814081"/>
                <a:gd name="connsiteY3" fmla="*/ 0 h 141327"/>
                <a:gd name="connsiteX0" fmla="*/ 0 w 812458"/>
                <a:gd name="connsiteY0" fmla="*/ 71114 h 74366"/>
                <a:gd name="connsiteX1" fmla="*/ 1424 w 812458"/>
                <a:gd name="connsiteY1" fmla="*/ 3253 h 74366"/>
                <a:gd name="connsiteX2" fmla="*/ 812458 w 812458"/>
                <a:gd name="connsiteY2" fmla="*/ 521 h 74366"/>
                <a:gd name="connsiteX3" fmla="*/ 806041 w 812458"/>
                <a:gd name="connsiteY3" fmla="*/ 72321 h 74366"/>
                <a:gd name="connsiteX0" fmla="*/ 2640 w 811078"/>
                <a:gd name="connsiteY0" fmla="*/ 67495 h 72416"/>
                <a:gd name="connsiteX1" fmla="*/ 44 w 811078"/>
                <a:gd name="connsiteY1" fmla="*/ 3348 h 72416"/>
                <a:gd name="connsiteX2" fmla="*/ 811078 w 811078"/>
                <a:gd name="connsiteY2" fmla="*/ 616 h 72416"/>
                <a:gd name="connsiteX3" fmla="*/ 804661 w 811078"/>
                <a:gd name="connsiteY3" fmla="*/ 72416 h 72416"/>
                <a:gd name="connsiteX0" fmla="*/ 0 w 812458"/>
                <a:gd name="connsiteY0" fmla="*/ 85638 h 88557"/>
                <a:gd name="connsiteX1" fmla="*/ 1424 w 812458"/>
                <a:gd name="connsiteY1" fmla="*/ 2920 h 88557"/>
                <a:gd name="connsiteX2" fmla="*/ 812458 w 812458"/>
                <a:gd name="connsiteY2" fmla="*/ 188 h 88557"/>
                <a:gd name="connsiteX3" fmla="*/ 806041 w 812458"/>
                <a:gd name="connsiteY3" fmla="*/ 71988 h 88557"/>
                <a:gd name="connsiteX0" fmla="*/ 0 w 812458"/>
                <a:gd name="connsiteY0" fmla="*/ 85638 h 88557"/>
                <a:gd name="connsiteX1" fmla="*/ 1424 w 812458"/>
                <a:gd name="connsiteY1" fmla="*/ 2920 h 88557"/>
                <a:gd name="connsiteX2" fmla="*/ 812458 w 812458"/>
                <a:gd name="connsiteY2" fmla="*/ 188 h 88557"/>
                <a:gd name="connsiteX3" fmla="*/ 808051 w 812458"/>
                <a:gd name="connsiteY3" fmla="*/ 87773 h 8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458" h="88557">
                  <a:moveTo>
                    <a:pt x="0" y="85638"/>
                  </a:moveTo>
                  <a:cubicBezTo>
                    <a:pt x="475" y="109445"/>
                    <a:pt x="949" y="-20887"/>
                    <a:pt x="1424" y="2920"/>
                  </a:cubicBezTo>
                  <a:lnTo>
                    <a:pt x="812458" y="188"/>
                  </a:lnTo>
                  <a:lnTo>
                    <a:pt x="808051" y="87773"/>
                  </a:lnTo>
                </a:path>
              </a:pathLst>
            </a:custGeom>
            <a:noFill/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94B8A5D-ABF5-A146-8135-03F4A9FC8F0D}"/>
                </a:ext>
              </a:extLst>
            </p:cNvPr>
            <p:cNvSpPr/>
            <p:nvPr/>
          </p:nvSpPr>
          <p:spPr bwMode="auto">
            <a:xfrm rot="10800000" flipV="1">
              <a:off x="4943873" y="3756803"/>
              <a:ext cx="1283329" cy="248260"/>
            </a:xfrm>
            <a:custGeom>
              <a:avLst/>
              <a:gdLst>
                <a:gd name="connsiteX0" fmla="*/ 0 w 1284790"/>
                <a:gd name="connsiteY0" fmla="*/ 173620 h 185195"/>
                <a:gd name="connsiteX1" fmla="*/ 0 w 1284790"/>
                <a:gd name="connsiteY1" fmla="*/ 0 h 185195"/>
                <a:gd name="connsiteX2" fmla="*/ 1261641 w 1284790"/>
                <a:gd name="connsiteY2" fmla="*/ 23150 h 185195"/>
                <a:gd name="connsiteX3" fmla="*/ 1284790 w 1284790"/>
                <a:gd name="connsiteY3" fmla="*/ 185195 h 185195"/>
                <a:gd name="connsiteX0" fmla="*/ 0 w 1284790"/>
                <a:gd name="connsiteY0" fmla="*/ 173620 h 185195"/>
                <a:gd name="connsiteX1" fmla="*/ 0 w 1284790"/>
                <a:gd name="connsiteY1" fmla="*/ 0 h 185195"/>
                <a:gd name="connsiteX2" fmla="*/ 975858 w 1284790"/>
                <a:gd name="connsiteY2" fmla="*/ 2840 h 185195"/>
                <a:gd name="connsiteX3" fmla="*/ 1284790 w 1284790"/>
                <a:gd name="connsiteY3" fmla="*/ 185195 h 185195"/>
                <a:gd name="connsiteX0" fmla="*/ 0 w 984351"/>
                <a:gd name="connsiteY0" fmla="*/ 173620 h 173620"/>
                <a:gd name="connsiteX1" fmla="*/ 0 w 984351"/>
                <a:gd name="connsiteY1" fmla="*/ 0 h 173620"/>
                <a:gd name="connsiteX2" fmla="*/ 975858 w 984351"/>
                <a:gd name="connsiteY2" fmla="*/ 2840 h 173620"/>
                <a:gd name="connsiteX3" fmla="*/ 984351 w 984351"/>
                <a:gd name="connsiteY3" fmla="*/ 103953 h 173620"/>
                <a:gd name="connsiteX0" fmla="*/ 14655 w 984351"/>
                <a:gd name="connsiteY0" fmla="*/ 61913 h 103953"/>
                <a:gd name="connsiteX1" fmla="*/ 0 w 984351"/>
                <a:gd name="connsiteY1" fmla="*/ 0 h 103953"/>
                <a:gd name="connsiteX2" fmla="*/ 975858 w 984351"/>
                <a:gd name="connsiteY2" fmla="*/ 2840 h 103953"/>
                <a:gd name="connsiteX3" fmla="*/ 984351 w 984351"/>
                <a:gd name="connsiteY3" fmla="*/ 103953 h 103953"/>
                <a:gd name="connsiteX0" fmla="*/ 14655 w 984351"/>
                <a:gd name="connsiteY0" fmla="*/ 0 h 160517"/>
                <a:gd name="connsiteX1" fmla="*/ 0 w 984351"/>
                <a:gd name="connsiteY1" fmla="*/ 56564 h 160517"/>
                <a:gd name="connsiteX2" fmla="*/ 975858 w 984351"/>
                <a:gd name="connsiteY2" fmla="*/ 59404 h 160517"/>
                <a:gd name="connsiteX3" fmla="*/ 984351 w 984351"/>
                <a:gd name="connsiteY3" fmla="*/ 160517 h 160517"/>
                <a:gd name="connsiteX0" fmla="*/ 14655 w 1013662"/>
                <a:gd name="connsiteY0" fmla="*/ 15506 h 74910"/>
                <a:gd name="connsiteX1" fmla="*/ 0 w 1013662"/>
                <a:gd name="connsiteY1" fmla="*/ 72070 h 74910"/>
                <a:gd name="connsiteX2" fmla="*/ 975858 w 1013662"/>
                <a:gd name="connsiteY2" fmla="*/ 74910 h 74910"/>
                <a:gd name="connsiteX3" fmla="*/ 1013662 w 1013662"/>
                <a:gd name="connsiteY3" fmla="*/ 0 h 74910"/>
                <a:gd name="connsiteX0" fmla="*/ 14655 w 975858"/>
                <a:gd name="connsiteY0" fmla="*/ 13649 h 73053"/>
                <a:gd name="connsiteX1" fmla="*/ 0 w 975858"/>
                <a:gd name="connsiteY1" fmla="*/ 70213 h 73053"/>
                <a:gd name="connsiteX2" fmla="*/ 975858 w 975858"/>
                <a:gd name="connsiteY2" fmla="*/ 73053 h 73053"/>
                <a:gd name="connsiteX3" fmla="*/ 929240 w 975858"/>
                <a:gd name="connsiteY3" fmla="*/ 0 h 73053"/>
                <a:gd name="connsiteX0" fmla="*/ 14655 w 929240"/>
                <a:gd name="connsiteY0" fmla="*/ 13649 h 71196"/>
                <a:gd name="connsiteX1" fmla="*/ 0 w 929240"/>
                <a:gd name="connsiteY1" fmla="*/ 70213 h 71196"/>
                <a:gd name="connsiteX2" fmla="*/ 802994 w 929240"/>
                <a:gd name="connsiteY2" fmla="*/ 71196 h 71196"/>
                <a:gd name="connsiteX3" fmla="*/ 929240 w 929240"/>
                <a:gd name="connsiteY3" fmla="*/ 0 h 71196"/>
                <a:gd name="connsiteX0" fmla="*/ 14655 w 836778"/>
                <a:gd name="connsiteY0" fmla="*/ 17363 h 74910"/>
                <a:gd name="connsiteX1" fmla="*/ 0 w 836778"/>
                <a:gd name="connsiteY1" fmla="*/ 73927 h 74910"/>
                <a:gd name="connsiteX2" fmla="*/ 802994 w 836778"/>
                <a:gd name="connsiteY2" fmla="*/ 74910 h 74910"/>
                <a:gd name="connsiteX3" fmla="*/ 836778 w 836778"/>
                <a:gd name="connsiteY3" fmla="*/ 0 h 74910"/>
                <a:gd name="connsiteX0" fmla="*/ 14655 w 836778"/>
                <a:gd name="connsiteY0" fmla="*/ 17363 h 112052"/>
                <a:gd name="connsiteX1" fmla="*/ 0 w 836778"/>
                <a:gd name="connsiteY1" fmla="*/ 73927 h 112052"/>
                <a:gd name="connsiteX2" fmla="*/ 811034 w 836778"/>
                <a:gd name="connsiteY2" fmla="*/ 112052 h 112052"/>
                <a:gd name="connsiteX3" fmla="*/ 836778 w 836778"/>
                <a:gd name="connsiteY3" fmla="*/ 0 h 112052"/>
                <a:gd name="connsiteX0" fmla="*/ 14655 w 836778"/>
                <a:gd name="connsiteY0" fmla="*/ 17363 h 112052"/>
                <a:gd name="connsiteX1" fmla="*/ 0 w 836778"/>
                <a:gd name="connsiteY1" fmla="*/ 107355 h 112052"/>
                <a:gd name="connsiteX2" fmla="*/ 811034 w 836778"/>
                <a:gd name="connsiteY2" fmla="*/ 112052 h 112052"/>
                <a:gd name="connsiteX3" fmla="*/ 836778 w 836778"/>
                <a:gd name="connsiteY3" fmla="*/ 0 h 112052"/>
                <a:gd name="connsiteX0" fmla="*/ 0 w 838203"/>
                <a:gd name="connsiteY0" fmla="*/ 34077 h 112052"/>
                <a:gd name="connsiteX1" fmla="*/ 1425 w 838203"/>
                <a:gd name="connsiteY1" fmla="*/ 107355 h 112052"/>
                <a:gd name="connsiteX2" fmla="*/ 812459 w 838203"/>
                <a:gd name="connsiteY2" fmla="*/ 112052 h 112052"/>
                <a:gd name="connsiteX3" fmla="*/ 838203 w 838203"/>
                <a:gd name="connsiteY3" fmla="*/ 0 h 112052"/>
                <a:gd name="connsiteX0" fmla="*/ 0 w 812459"/>
                <a:gd name="connsiteY0" fmla="*/ 2507 h 80482"/>
                <a:gd name="connsiteX1" fmla="*/ 1425 w 812459"/>
                <a:gd name="connsiteY1" fmla="*/ 75785 h 80482"/>
                <a:gd name="connsiteX2" fmla="*/ 812459 w 812459"/>
                <a:gd name="connsiteY2" fmla="*/ 80482 h 80482"/>
                <a:gd name="connsiteX3" fmla="*/ 810062 w 812459"/>
                <a:gd name="connsiteY3" fmla="*/ 0 h 80482"/>
                <a:gd name="connsiteX0" fmla="*/ 0 w 812459"/>
                <a:gd name="connsiteY0" fmla="*/ 2507 h 75785"/>
                <a:gd name="connsiteX1" fmla="*/ 1425 w 812459"/>
                <a:gd name="connsiteY1" fmla="*/ 75785 h 75785"/>
                <a:gd name="connsiteX2" fmla="*/ 812459 w 812459"/>
                <a:gd name="connsiteY2" fmla="*/ 69339 h 75785"/>
                <a:gd name="connsiteX3" fmla="*/ 810062 w 812459"/>
                <a:gd name="connsiteY3" fmla="*/ 0 h 75785"/>
                <a:gd name="connsiteX0" fmla="*/ 0 w 812459"/>
                <a:gd name="connsiteY0" fmla="*/ 2507 h 75785"/>
                <a:gd name="connsiteX1" fmla="*/ 1425 w 812459"/>
                <a:gd name="connsiteY1" fmla="*/ 75785 h 75785"/>
                <a:gd name="connsiteX2" fmla="*/ 812459 w 812459"/>
                <a:gd name="connsiteY2" fmla="*/ 73053 h 75785"/>
                <a:gd name="connsiteX3" fmla="*/ 810062 w 812459"/>
                <a:gd name="connsiteY3" fmla="*/ 0 h 75785"/>
                <a:gd name="connsiteX0" fmla="*/ 6615 w 811034"/>
                <a:gd name="connsiteY0" fmla="*/ 0 h 80706"/>
                <a:gd name="connsiteX1" fmla="*/ 0 w 811034"/>
                <a:gd name="connsiteY1" fmla="*/ 80706 h 80706"/>
                <a:gd name="connsiteX2" fmla="*/ 811034 w 811034"/>
                <a:gd name="connsiteY2" fmla="*/ 77974 h 80706"/>
                <a:gd name="connsiteX3" fmla="*/ 808637 w 811034"/>
                <a:gd name="connsiteY3" fmla="*/ 4921 h 80706"/>
                <a:gd name="connsiteX0" fmla="*/ 0 w 824519"/>
                <a:gd name="connsiteY0" fmla="*/ 650 h 75785"/>
                <a:gd name="connsiteX1" fmla="*/ 13485 w 824519"/>
                <a:gd name="connsiteY1" fmla="*/ 75785 h 75785"/>
                <a:gd name="connsiteX2" fmla="*/ 824519 w 824519"/>
                <a:gd name="connsiteY2" fmla="*/ 73053 h 75785"/>
                <a:gd name="connsiteX3" fmla="*/ 822122 w 824519"/>
                <a:gd name="connsiteY3" fmla="*/ 0 h 75785"/>
                <a:gd name="connsiteX0" fmla="*/ 10636 w 811034"/>
                <a:gd name="connsiteY0" fmla="*/ 650 h 75785"/>
                <a:gd name="connsiteX1" fmla="*/ 0 w 811034"/>
                <a:gd name="connsiteY1" fmla="*/ 75785 h 75785"/>
                <a:gd name="connsiteX2" fmla="*/ 811034 w 811034"/>
                <a:gd name="connsiteY2" fmla="*/ 73053 h 75785"/>
                <a:gd name="connsiteX3" fmla="*/ 808637 w 811034"/>
                <a:gd name="connsiteY3" fmla="*/ 0 h 75785"/>
                <a:gd name="connsiteX0" fmla="*/ 0 w 812458"/>
                <a:gd name="connsiteY0" fmla="*/ 4364 h 75785"/>
                <a:gd name="connsiteX1" fmla="*/ 1424 w 812458"/>
                <a:gd name="connsiteY1" fmla="*/ 75785 h 75785"/>
                <a:gd name="connsiteX2" fmla="*/ 812458 w 812458"/>
                <a:gd name="connsiteY2" fmla="*/ 73053 h 75785"/>
                <a:gd name="connsiteX3" fmla="*/ 810061 w 812458"/>
                <a:gd name="connsiteY3" fmla="*/ 0 h 75785"/>
                <a:gd name="connsiteX0" fmla="*/ 0 w 814081"/>
                <a:gd name="connsiteY0" fmla="*/ 0 h 71421"/>
                <a:gd name="connsiteX1" fmla="*/ 1424 w 814081"/>
                <a:gd name="connsiteY1" fmla="*/ 71421 h 71421"/>
                <a:gd name="connsiteX2" fmla="*/ 812458 w 814081"/>
                <a:gd name="connsiteY2" fmla="*/ 68689 h 71421"/>
                <a:gd name="connsiteX3" fmla="*/ 814081 w 814081"/>
                <a:gd name="connsiteY3" fmla="*/ 1207 h 71421"/>
                <a:gd name="connsiteX0" fmla="*/ 0 w 812458"/>
                <a:gd name="connsiteY0" fmla="*/ 0 h 71421"/>
                <a:gd name="connsiteX1" fmla="*/ 1424 w 812458"/>
                <a:gd name="connsiteY1" fmla="*/ 71421 h 71421"/>
                <a:gd name="connsiteX2" fmla="*/ 812458 w 812458"/>
                <a:gd name="connsiteY2" fmla="*/ 68689 h 71421"/>
                <a:gd name="connsiteX3" fmla="*/ 806041 w 812458"/>
                <a:gd name="connsiteY3" fmla="*/ 1207 h 71421"/>
                <a:gd name="connsiteX0" fmla="*/ 0 w 1139709"/>
                <a:gd name="connsiteY0" fmla="*/ 0 h 71421"/>
                <a:gd name="connsiteX1" fmla="*/ 1424 w 1139709"/>
                <a:gd name="connsiteY1" fmla="*/ 71421 h 71421"/>
                <a:gd name="connsiteX2" fmla="*/ 812458 w 1139709"/>
                <a:gd name="connsiteY2" fmla="*/ 68689 h 71421"/>
                <a:gd name="connsiteX3" fmla="*/ 1139709 w 1139709"/>
                <a:gd name="connsiteY3" fmla="*/ 25349 h 71421"/>
                <a:gd name="connsiteX0" fmla="*/ 0 w 814081"/>
                <a:gd name="connsiteY0" fmla="*/ 6221 h 77642"/>
                <a:gd name="connsiteX1" fmla="*/ 1424 w 814081"/>
                <a:gd name="connsiteY1" fmla="*/ 77642 h 77642"/>
                <a:gd name="connsiteX2" fmla="*/ 812458 w 814081"/>
                <a:gd name="connsiteY2" fmla="*/ 74910 h 77642"/>
                <a:gd name="connsiteX3" fmla="*/ 814081 w 814081"/>
                <a:gd name="connsiteY3" fmla="*/ 0 h 77642"/>
                <a:gd name="connsiteX0" fmla="*/ 0 w 814081"/>
                <a:gd name="connsiteY0" fmla="*/ 0 h 71421"/>
                <a:gd name="connsiteX1" fmla="*/ 1424 w 814081"/>
                <a:gd name="connsiteY1" fmla="*/ 71421 h 71421"/>
                <a:gd name="connsiteX2" fmla="*/ 812458 w 814081"/>
                <a:gd name="connsiteY2" fmla="*/ 68689 h 71421"/>
                <a:gd name="connsiteX3" fmla="*/ 814081 w 814081"/>
                <a:gd name="connsiteY3" fmla="*/ 1207 h 71421"/>
                <a:gd name="connsiteX0" fmla="*/ 0 w 814081"/>
                <a:gd name="connsiteY0" fmla="*/ 138075 h 141327"/>
                <a:gd name="connsiteX1" fmla="*/ 1424 w 814081"/>
                <a:gd name="connsiteY1" fmla="*/ 70214 h 141327"/>
                <a:gd name="connsiteX2" fmla="*/ 812458 w 814081"/>
                <a:gd name="connsiteY2" fmla="*/ 67482 h 141327"/>
                <a:gd name="connsiteX3" fmla="*/ 814081 w 814081"/>
                <a:gd name="connsiteY3" fmla="*/ 0 h 141327"/>
                <a:gd name="connsiteX0" fmla="*/ 0 w 812458"/>
                <a:gd name="connsiteY0" fmla="*/ 71114 h 74366"/>
                <a:gd name="connsiteX1" fmla="*/ 1424 w 812458"/>
                <a:gd name="connsiteY1" fmla="*/ 3253 h 74366"/>
                <a:gd name="connsiteX2" fmla="*/ 812458 w 812458"/>
                <a:gd name="connsiteY2" fmla="*/ 521 h 74366"/>
                <a:gd name="connsiteX3" fmla="*/ 806041 w 812458"/>
                <a:gd name="connsiteY3" fmla="*/ 72321 h 74366"/>
                <a:gd name="connsiteX0" fmla="*/ 679 w 811127"/>
                <a:gd name="connsiteY0" fmla="*/ 61177 h 72598"/>
                <a:gd name="connsiteX1" fmla="*/ 93 w 811127"/>
                <a:gd name="connsiteY1" fmla="*/ 3530 h 72598"/>
                <a:gd name="connsiteX2" fmla="*/ 811127 w 811127"/>
                <a:gd name="connsiteY2" fmla="*/ 798 h 72598"/>
                <a:gd name="connsiteX3" fmla="*/ 804710 w 811127"/>
                <a:gd name="connsiteY3" fmla="*/ 72598 h 72598"/>
                <a:gd name="connsiteX0" fmla="*/ 0 w 812458"/>
                <a:gd name="connsiteY0" fmla="*/ 69305 h 72605"/>
                <a:gd name="connsiteX1" fmla="*/ 1424 w 812458"/>
                <a:gd name="connsiteY1" fmla="*/ 3301 h 72605"/>
                <a:gd name="connsiteX2" fmla="*/ 812458 w 812458"/>
                <a:gd name="connsiteY2" fmla="*/ 569 h 72605"/>
                <a:gd name="connsiteX3" fmla="*/ 806041 w 812458"/>
                <a:gd name="connsiteY3" fmla="*/ 72369 h 72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458" h="72605">
                  <a:moveTo>
                    <a:pt x="0" y="69305"/>
                  </a:moveTo>
                  <a:cubicBezTo>
                    <a:pt x="475" y="93112"/>
                    <a:pt x="949" y="-20506"/>
                    <a:pt x="1424" y="3301"/>
                  </a:cubicBezTo>
                  <a:lnTo>
                    <a:pt x="812458" y="569"/>
                  </a:lnTo>
                  <a:lnTo>
                    <a:pt x="806041" y="72369"/>
                  </a:lnTo>
                </a:path>
              </a:pathLst>
            </a:custGeom>
            <a:noFill/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F0115EE-F361-CE49-ACB6-55D52752F4C1}"/>
                </a:ext>
              </a:extLst>
            </p:cNvPr>
            <p:cNvSpPr/>
            <p:nvPr/>
          </p:nvSpPr>
          <p:spPr bwMode="auto">
            <a:xfrm rot="10800000" flipV="1">
              <a:off x="5958565" y="3717032"/>
              <a:ext cx="1283329" cy="254282"/>
            </a:xfrm>
            <a:custGeom>
              <a:avLst/>
              <a:gdLst>
                <a:gd name="connsiteX0" fmla="*/ 0 w 1284790"/>
                <a:gd name="connsiteY0" fmla="*/ 173620 h 185195"/>
                <a:gd name="connsiteX1" fmla="*/ 0 w 1284790"/>
                <a:gd name="connsiteY1" fmla="*/ 0 h 185195"/>
                <a:gd name="connsiteX2" fmla="*/ 1261641 w 1284790"/>
                <a:gd name="connsiteY2" fmla="*/ 23150 h 185195"/>
                <a:gd name="connsiteX3" fmla="*/ 1284790 w 1284790"/>
                <a:gd name="connsiteY3" fmla="*/ 185195 h 185195"/>
                <a:gd name="connsiteX0" fmla="*/ 0 w 1284790"/>
                <a:gd name="connsiteY0" fmla="*/ 173620 h 185195"/>
                <a:gd name="connsiteX1" fmla="*/ 0 w 1284790"/>
                <a:gd name="connsiteY1" fmla="*/ 0 h 185195"/>
                <a:gd name="connsiteX2" fmla="*/ 975858 w 1284790"/>
                <a:gd name="connsiteY2" fmla="*/ 2840 h 185195"/>
                <a:gd name="connsiteX3" fmla="*/ 1284790 w 1284790"/>
                <a:gd name="connsiteY3" fmla="*/ 185195 h 185195"/>
                <a:gd name="connsiteX0" fmla="*/ 0 w 984351"/>
                <a:gd name="connsiteY0" fmla="*/ 173620 h 173620"/>
                <a:gd name="connsiteX1" fmla="*/ 0 w 984351"/>
                <a:gd name="connsiteY1" fmla="*/ 0 h 173620"/>
                <a:gd name="connsiteX2" fmla="*/ 975858 w 984351"/>
                <a:gd name="connsiteY2" fmla="*/ 2840 h 173620"/>
                <a:gd name="connsiteX3" fmla="*/ 984351 w 984351"/>
                <a:gd name="connsiteY3" fmla="*/ 103953 h 173620"/>
                <a:gd name="connsiteX0" fmla="*/ 14655 w 984351"/>
                <a:gd name="connsiteY0" fmla="*/ 61913 h 103953"/>
                <a:gd name="connsiteX1" fmla="*/ 0 w 984351"/>
                <a:gd name="connsiteY1" fmla="*/ 0 h 103953"/>
                <a:gd name="connsiteX2" fmla="*/ 975858 w 984351"/>
                <a:gd name="connsiteY2" fmla="*/ 2840 h 103953"/>
                <a:gd name="connsiteX3" fmla="*/ 984351 w 984351"/>
                <a:gd name="connsiteY3" fmla="*/ 103953 h 103953"/>
                <a:gd name="connsiteX0" fmla="*/ 14655 w 984351"/>
                <a:gd name="connsiteY0" fmla="*/ 0 h 160517"/>
                <a:gd name="connsiteX1" fmla="*/ 0 w 984351"/>
                <a:gd name="connsiteY1" fmla="*/ 56564 h 160517"/>
                <a:gd name="connsiteX2" fmla="*/ 975858 w 984351"/>
                <a:gd name="connsiteY2" fmla="*/ 59404 h 160517"/>
                <a:gd name="connsiteX3" fmla="*/ 984351 w 984351"/>
                <a:gd name="connsiteY3" fmla="*/ 160517 h 160517"/>
                <a:gd name="connsiteX0" fmla="*/ 14655 w 1013662"/>
                <a:gd name="connsiteY0" fmla="*/ 15506 h 74910"/>
                <a:gd name="connsiteX1" fmla="*/ 0 w 1013662"/>
                <a:gd name="connsiteY1" fmla="*/ 72070 h 74910"/>
                <a:gd name="connsiteX2" fmla="*/ 975858 w 1013662"/>
                <a:gd name="connsiteY2" fmla="*/ 74910 h 74910"/>
                <a:gd name="connsiteX3" fmla="*/ 1013662 w 1013662"/>
                <a:gd name="connsiteY3" fmla="*/ 0 h 74910"/>
                <a:gd name="connsiteX0" fmla="*/ 14655 w 975858"/>
                <a:gd name="connsiteY0" fmla="*/ 13649 h 73053"/>
                <a:gd name="connsiteX1" fmla="*/ 0 w 975858"/>
                <a:gd name="connsiteY1" fmla="*/ 70213 h 73053"/>
                <a:gd name="connsiteX2" fmla="*/ 975858 w 975858"/>
                <a:gd name="connsiteY2" fmla="*/ 73053 h 73053"/>
                <a:gd name="connsiteX3" fmla="*/ 929240 w 975858"/>
                <a:gd name="connsiteY3" fmla="*/ 0 h 73053"/>
                <a:gd name="connsiteX0" fmla="*/ 14655 w 929240"/>
                <a:gd name="connsiteY0" fmla="*/ 13649 h 71196"/>
                <a:gd name="connsiteX1" fmla="*/ 0 w 929240"/>
                <a:gd name="connsiteY1" fmla="*/ 70213 h 71196"/>
                <a:gd name="connsiteX2" fmla="*/ 802994 w 929240"/>
                <a:gd name="connsiteY2" fmla="*/ 71196 h 71196"/>
                <a:gd name="connsiteX3" fmla="*/ 929240 w 929240"/>
                <a:gd name="connsiteY3" fmla="*/ 0 h 71196"/>
                <a:gd name="connsiteX0" fmla="*/ 14655 w 836778"/>
                <a:gd name="connsiteY0" fmla="*/ 17363 h 74910"/>
                <a:gd name="connsiteX1" fmla="*/ 0 w 836778"/>
                <a:gd name="connsiteY1" fmla="*/ 73927 h 74910"/>
                <a:gd name="connsiteX2" fmla="*/ 802994 w 836778"/>
                <a:gd name="connsiteY2" fmla="*/ 74910 h 74910"/>
                <a:gd name="connsiteX3" fmla="*/ 836778 w 836778"/>
                <a:gd name="connsiteY3" fmla="*/ 0 h 74910"/>
                <a:gd name="connsiteX0" fmla="*/ 14655 w 836778"/>
                <a:gd name="connsiteY0" fmla="*/ 17363 h 112052"/>
                <a:gd name="connsiteX1" fmla="*/ 0 w 836778"/>
                <a:gd name="connsiteY1" fmla="*/ 73927 h 112052"/>
                <a:gd name="connsiteX2" fmla="*/ 811034 w 836778"/>
                <a:gd name="connsiteY2" fmla="*/ 112052 h 112052"/>
                <a:gd name="connsiteX3" fmla="*/ 836778 w 836778"/>
                <a:gd name="connsiteY3" fmla="*/ 0 h 112052"/>
                <a:gd name="connsiteX0" fmla="*/ 14655 w 836778"/>
                <a:gd name="connsiteY0" fmla="*/ 17363 h 112052"/>
                <a:gd name="connsiteX1" fmla="*/ 0 w 836778"/>
                <a:gd name="connsiteY1" fmla="*/ 107355 h 112052"/>
                <a:gd name="connsiteX2" fmla="*/ 811034 w 836778"/>
                <a:gd name="connsiteY2" fmla="*/ 112052 h 112052"/>
                <a:gd name="connsiteX3" fmla="*/ 836778 w 836778"/>
                <a:gd name="connsiteY3" fmla="*/ 0 h 112052"/>
                <a:gd name="connsiteX0" fmla="*/ 0 w 838203"/>
                <a:gd name="connsiteY0" fmla="*/ 34077 h 112052"/>
                <a:gd name="connsiteX1" fmla="*/ 1425 w 838203"/>
                <a:gd name="connsiteY1" fmla="*/ 107355 h 112052"/>
                <a:gd name="connsiteX2" fmla="*/ 812459 w 838203"/>
                <a:gd name="connsiteY2" fmla="*/ 112052 h 112052"/>
                <a:gd name="connsiteX3" fmla="*/ 838203 w 838203"/>
                <a:gd name="connsiteY3" fmla="*/ 0 h 112052"/>
                <a:gd name="connsiteX0" fmla="*/ 0 w 812459"/>
                <a:gd name="connsiteY0" fmla="*/ 2507 h 80482"/>
                <a:gd name="connsiteX1" fmla="*/ 1425 w 812459"/>
                <a:gd name="connsiteY1" fmla="*/ 75785 h 80482"/>
                <a:gd name="connsiteX2" fmla="*/ 812459 w 812459"/>
                <a:gd name="connsiteY2" fmla="*/ 80482 h 80482"/>
                <a:gd name="connsiteX3" fmla="*/ 810062 w 812459"/>
                <a:gd name="connsiteY3" fmla="*/ 0 h 80482"/>
                <a:gd name="connsiteX0" fmla="*/ 0 w 812459"/>
                <a:gd name="connsiteY0" fmla="*/ 2507 h 75785"/>
                <a:gd name="connsiteX1" fmla="*/ 1425 w 812459"/>
                <a:gd name="connsiteY1" fmla="*/ 75785 h 75785"/>
                <a:gd name="connsiteX2" fmla="*/ 812459 w 812459"/>
                <a:gd name="connsiteY2" fmla="*/ 69339 h 75785"/>
                <a:gd name="connsiteX3" fmla="*/ 810062 w 812459"/>
                <a:gd name="connsiteY3" fmla="*/ 0 h 75785"/>
                <a:gd name="connsiteX0" fmla="*/ 0 w 812459"/>
                <a:gd name="connsiteY0" fmla="*/ 2507 h 75785"/>
                <a:gd name="connsiteX1" fmla="*/ 1425 w 812459"/>
                <a:gd name="connsiteY1" fmla="*/ 75785 h 75785"/>
                <a:gd name="connsiteX2" fmla="*/ 812459 w 812459"/>
                <a:gd name="connsiteY2" fmla="*/ 73053 h 75785"/>
                <a:gd name="connsiteX3" fmla="*/ 810062 w 812459"/>
                <a:gd name="connsiteY3" fmla="*/ 0 h 75785"/>
                <a:gd name="connsiteX0" fmla="*/ 6615 w 811034"/>
                <a:gd name="connsiteY0" fmla="*/ 0 h 80706"/>
                <a:gd name="connsiteX1" fmla="*/ 0 w 811034"/>
                <a:gd name="connsiteY1" fmla="*/ 80706 h 80706"/>
                <a:gd name="connsiteX2" fmla="*/ 811034 w 811034"/>
                <a:gd name="connsiteY2" fmla="*/ 77974 h 80706"/>
                <a:gd name="connsiteX3" fmla="*/ 808637 w 811034"/>
                <a:gd name="connsiteY3" fmla="*/ 4921 h 80706"/>
                <a:gd name="connsiteX0" fmla="*/ 0 w 824519"/>
                <a:gd name="connsiteY0" fmla="*/ 650 h 75785"/>
                <a:gd name="connsiteX1" fmla="*/ 13485 w 824519"/>
                <a:gd name="connsiteY1" fmla="*/ 75785 h 75785"/>
                <a:gd name="connsiteX2" fmla="*/ 824519 w 824519"/>
                <a:gd name="connsiteY2" fmla="*/ 73053 h 75785"/>
                <a:gd name="connsiteX3" fmla="*/ 822122 w 824519"/>
                <a:gd name="connsiteY3" fmla="*/ 0 h 75785"/>
                <a:gd name="connsiteX0" fmla="*/ 10636 w 811034"/>
                <a:gd name="connsiteY0" fmla="*/ 650 h 75785"/>
                <a:gd name="connsiteX1" fmla="*/ 0 w 811034"/>
                <a:gd name="connsiteY1" fmla="*/ 75785 h 75785"/>
                <a:gd name="connsiteX2" fmla="*/ 811034 w 811034"/>
                <a:gd name="connsiteY2" fmla="*/ 73053 h 75785"/>
                <a:gd name="connsiteX3" fmla="*/ 808637 w 811034"/>
                <a:gd name="connsiteY3" fmla="*/ 0 h 75785"/>
                <a:gd name="connsiteX0" fmla="*/ 0 w 812458"/>
                <a:gd name="connsiteY0" fmla="*/ 4364 h 75785"/>
                <a:gd name="connsiteX1" fmla="*/ 1424 w 812458"/>
                <a:gd name="connsiteY1" fmla="*/ 75785 h 75785"/>
                <a:gd name="connsiteX2" fmla="*/ 812458 w 812458"/>
                <a:gd name="connsiteY2" fmla="*/ 73053 h 75785"/>
                <a:gd name="connsiteX3" fmla="*/ 810061 w 812458"/>
                <a:gd name="connsiteY3" fmla="*/ 0 h 75785"/>
                <a:gd name="connsiteX0" fmla="*/ 0 w 814081"/>
                <a:gd name="connsiteY0" fmla="*/ 0 h 71421"/>
                <a:gd name="connsiteX1" fmla="*/ 1424 w 814081"/>
                <a:gd name="connsiteY1" fmla="*/ 71421 h 71421"/>
                <a:gd name="connsiteX2" fmla="*/ 812458 w 814081"/>
                <a:gd name="connsiteY2" fmla="*/ 68689 h 71421"/>
                <a:gd name="connsiteX3" fmla="*/ 814081 w 814081"/>
                <a:gd name="connsiteY3" fmla="*/ 1207 h 71421"/>
                <a:gd name="connsiteX0" fmla="*/ 0 w 812458"/>
                <a:gd name="connsiteY0" fmla="*/ 0 h 71421"/>
                <a:gd name="connsiteX1" fmla="*/ 1424 w 812458"/>
                <a:gd name="connsiteY1" fmla="*/ 71421 h 71421"/>
                <a:gd name="connsiteX2" fmla="*/ 812458 w 812458"/>
                <a:gd name="connsiteY2" fmla="*/ 68689 h 71421"/>
                <a:gd name="connsiteX3" fmla="*/ 806041 w 812458"/>
                <a:gd name="connsiteY3" fmla="*/ 1207 h 71421"/>
                <a:gd name="connsiteX0" fmla="*/ 0 w 1139709"/>
                <a:gd name="connsiteY0" fmla="*/ 0 h 71421"/>
                <a:gd name="connsiteX1" fmla="*/ 1424 w 1139709"/>
                <a:gd name="connsiteY1" fmla="*/ 71421 h 71421"/>
                <a:gd name="connsiteX2" fmla="*/ 812458 w 1139709"/>
                <a:gd name="connsiteY2" fmla="*/ 68689 h 71421"/>
                <a:gd name="connsiteX3" fmla="*/ 1139709 w 1139709"/>
                <a:gd name="connsiteY3" fmla="*/ 25349 h 71421"/>
                <a:gd name="connsiteX0" fmla="*/ 0 w 814081"/>
                <a:gd name="connsiteY0" fmla="*/ 6221 h 77642"/>
                <a:gd name="connsiteX1" fmla="*/ 1424 w 814081"/>
                <a:gd name="connsiteY1" fmla="*/ 77642 h 77642"/>
                <a:gd name="connsiteX2" fmla="*/ 812458 w 814081"/>
                <a:gd name="connsiteY2" fmla="*/ 74910 h 77642"/>
                <a:gd name="connsiteX3" fmla="*/ 814081 w 814081"/>
                <a:gd name="connsiteY3" fmla="*/ 0 h 77642"/>
                <a:gd name="connsiteX0" fmla="*/ 0 w 814081"/>
                <a:gd name="connsiteY0" fmla="*/ 0 h 71421"/>
                <a:gd name="connsiteX1" fmla="*/ 1424 w 814081"/>
                <a:gd name="connsiteY1" fmla="*/ 71421 h 71421"/>
                <a:gd name="connsiteX2" fmla="*/ 812458 w 814081"/>
                <a:gd name="connsiteY2" fmla="*/ 68689 h 71421"/>
                <a:gd name="connsiteX3" fmla="*/ 814081 w 814081"/>
                <a:gd name="connsiteY3" fmla="*/ 1207 h 71421"/>
                <a:gd name="connsiteX0" fmla="*/ 0 w 814081"/>
                <a:gd name="connsiteY0" fmla="*/ 138075 h 141327"/>
                <a:gd name="connsiteX1" fmla="*/ 1424 w 814081"/>
                <a:gd name="connsiteY1" fmla="*/ 70214 h 141327"/>
                <a:gd name="connsiteX2" fmla="*/ 812458 w 814081"/>
                <a:gd name="connsiteY2" fmla="*/ 67482 h 141327"/>
                <a:gd name="connsiteX3" fmla="*/ 814081 w 814081"/>
                <a:gd name="connsiteY3" fmla="*/ 0 h 141327"/>
                <a:gd name="connsiteX0" fmla="*/ 0 w 812458"/>
                <a:gd name="connsiteY0" fmla="*/ 71114 h 74366"/>
                <a:gd name="connsiteX1" fmla="*/ 1424 w 812458"/>
                <a:gd name="connsiteY1" fmla="*/ 3253 h 74366"/>
                <a:gd name="connsiteX2" fmla="*/ 812458 w 812458"/>
                <a:gd name="connsiteY2" fmla="*/ 521 h 74366"/>
                <a:gd name="connsiteX3" fmla="*/ 806041 w 812458"/>
                <a:gd name="connsiteY3" fmla="*/ 72321 h 74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458" h="74366">
                  <a:moveTo>
                    <a:pt x="0" y="71114"/>
                  </a:moveTo>
                  <a:cubicBezTo>
                    <a:pt x="475" y="94921"/>
                    <a:pt x="949" y="-20554"/>
                    <a:pt x="1424" y="3253"/>
                  </a:cubicBezTo>
                  <a:lnTo>
                    <a:pt x="812458" y="521"/>
                  </a:lnTo>
                  <a:lnTo>
                    <a:pt x="806041" y="72321"/>
                  </a:lnTo>
                </a:path>
              </a:pathLst>
            </a:custGeom>
            <a:noFill/>
            <a:ln w="28575" cap="sq" cmpd="sng" algn="ctr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E43BCC1-F1A8-854D-847A-498EDB6A646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332987" y="3575692"/>
              <a:ext cx="0" cy="188277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C00000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88D9E75-226E-B24C-B099-73AD5FAD7A0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678741" y="3575692"/>
              <a:ext cx="0" cy="188277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C00000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38F762-0456-284D-B062-85CFACFF9E84}"/>
                </a:ext>
              </a:extLst>
            </p:cNvPr>
            <p:cNvSpPr txBox="1"/>
            <p:nvPr/>
          </p:nvSpPr>
          <p:spPr>
            <a:xfrm>
              <a:off x="7983244" y="4370039"/>
              <a:ext cx="14511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b="1" dirty="0">
                  <a:latin typeface="Calibri" panose="020F0502020204030204" pitchFamily="34" charset="0"/>
                  <a:cs typeface="Calibri" panose="020F0502020204030204" pitchFamily="34" charset="0"/>
                </a:rPr>
                <a:t>Input features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99C384-9051-C549-9A9F-E1A80ACA5E30}"/>
                </a:ext>
              </a:extLst>
            </p:cNvPr>
            <p:cNvSpPr txBox="1"/>
            <p:nvPr/>
          </p:nvSpPr>
          <p:spPr>
            <a:xfrm>
              <a:off x="7950675" y="1802234"/>
              <a:ext cx="16017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b="1" dirty="0">
                  <a:latin typeface="Calibri" panose="020F0502020204030204" pitchFamily="34" charset="0"/>
                  <a:cs typeface="Calibri" panose="020F0502020204030204" pitchFamily="34" charset="0"/>
                </a:rPr>
                <a:t>Output features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DDDD265-2B76-EA4F-95A3-C9E5AFAF3244}"/>
                </a:ext>
              </a:extLst>
            </p:cNvPr>
            <p:cNvSpPr/>
            <p:nvPr/>
          </p:nvSpPr>
          <p:spPr>
            <a:xfrm rot="5400000">
              <a:off x="4745485" y="2986420"/>
              <a:ext cx="954107" cy="24622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none" anchor="ctr">
              <a:spAutoFit/>
            </a:bodyPr>
            <a:lstStyle/>
            <a:p>
              <a:r>
                <a:rPr lang="en" sz="1000" dirty="0">
                  <a:solidFill>
                    <a:srgbClr val="C00000"/>
                  </a:solidFill>
                </a:rPr>
                <a:t>●●●●●●</a:t>
              </a:r>
              <a:endParaRPr lang="en-IT" sz="2000" dirty="0">
                <a:solidFill>
                  <a:srgbClr val="C00000"/>
                </a:solidFill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1BE70C6-36C9-2E41-BB85-FAB5BE611DB3}"/>
                </a:ext>
              </a:extLst>
            </p:cNvPr>
            <p:cNvCxnSpPr>
              <a:cxnSpLocks/>
              <a:stCxn id="30" idx="1"/>
            </p:cNvCxnSpPr>
            <p:nvPr/>
          </p:nvCxnSpPr>
          <p:spPr bwMode="auto">
            <a:xfrm flipV="1">
              <a:off x="5222538" y="2444131"/>
              <a:ext cx="9883" cy="188346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C00000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26282AE-CD06-B949-A456-9EC8E56DC5A8}"/>
                </a:ext>
              </a:extLst>
            </p:cNvPr>
            <p:cNvSpPr/>
            <p:nvPr/>
          </p:nvSpPr>
          <p:spPr>
            <a:xfrm rot="5400000">
              <a:off x="5604878" y="3003728"/>
              <a:ext cx="954107" cy="24622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none" anchor="ctr">
              <a:spAutoFit/>
            </a:bodyPr>
            <a:lstStyle/>
            <a:p>
              <a:r>
                <a:rPr lang="en" sz="1000" dirty="0">
                  <a:solidFill>
                    <a:srgbClr val="C00000"/>
                  </a:solidFill>
                </a:rPr>
                <a:t>●●●●●●</a:t>
              </a:r>
              <a:endParaRPr lang="en-IT" sz="2000" dirty="0">
                <a:solidFill>
                  <a:srgbClr val="C00000"/>
                </a:solidFill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0E8EF03-A2C8-7F45-9D09-B484FC4CBA14}"/>
                </a:ext>
              </a:extLst>
            </p:cNvPr>
            <p:cNvCxnSpPr>
              <a:cxnSpLocks/>
              <a:stCxn id="32" idx="1"/>
            </p:cNvCxnSpPr>
            <p:nvPr/>
          </p:nvCxnSpPr>
          <p:spPr bwMode="auto">
            <a:xfrm flipV="1">
              <a:off x="6081931" y="2461439"/>
              <a:ext cx="9883" cy="188346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C00000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E692DB-5A22-A044-9C40-DF568C3A3497}"/>
                </a:ext>
              </a:extLst>
            </p:cNvPr>
            <p:cNvSpPr/>
            <p:nvPr/>
          </p:nvSpPr>
          <p:spPr>
            <a:xfrm rot="5400000">
              <a:off x="6562010" y="2981564"/>
              <a:ext cx="954107" cy="24622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none" anchor="ctr">
              <a:spAutoFit/>
            </a:bodyPr>
            <a:lstStyle/>
            <a:p>
              <a:r>
                <a:rPr lang="en" sz="1000" dirty="0">
                  <a:solidFill>
                    <a:srgbClr val="C00000"/>
                  </a:solidFill>
                </a:rPr>
                <a:t>●●●●●●</a:t>
              </a:r>
              <a:endParaRPr lang="en-IT" sz="2000" dirty="0">
                <a:solidFill>
                  <a:srgbClr val="C00000"/>
                </a:solidFill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F521858-DA85-1E4A-931B-04D488C543EE}"/>
                </a:ext>
              </a:extLst>
            </p:cNvPr>
            <p:cNvCxnSpPr>
              <a:cxnSpLocks/>
              <a:stCxn id="34" idx="1"/>
            </p:cNvCxnSpPr>
            <p:nvPr/>
          </p:nvCxnSpPr>
          <p:spPr bwMode="auto">
            <a:xfrm flipV="1">
              <a:off x="7039063" y="2439275"/>
              <a:ext cx="9883" cy="188346"/>
            </a:xfrm>
            <a:prstGeom prst="straightConnector1">
              <a:avLst/>
            </a:prstGeom>
            <a:solidFill>
              <a:schemeClr val="accent1"/>
            </a:solidFill>
            <a:ln w="28575" cap="sq" cmpd="sng" algn="ctr">
              <a:solidFill>
                <a:srgbClr val="C00000"/>
              </a:solidFill>
              <a:prstDash val="solid"/>
              <a:miter lim="800000"/>
              <a:headEnd type="none" w="sm" len="sm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58456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accent2"/>
                </a:solidFill>
              </a:rPr>
              <a:t>Decision Trees</a:t>
            </a:r>
            <a:endParaRPr sz="4000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sz="half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2000" dirty="0"/>
              <a:t>capable to generate </a:t>
            </a:r>
            <a:r>
              <a:rPr lang="en-US" sz="2000" b="1" dirty="0">
                <a:solidFill>
                  <a:srgbClr val="C00000"/>
                </a:solidFill>
              </a:rPr>
              <a:t>understandable rules</a:t>
            </a:r>
            <a:endParaRPr b="1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sz="2000" dirty="0"/>
              <a:t>perform classification without requiring much computation</a:t>
            </a:r>
            <a:endParaRPr dirty="0"/>
          </a:p>
          <a:p>
            <a:pPr>
              <a:defRPr/>
            </a:pPr>
            <a:r>
              <a:rPr lang="en-US" sz="2000" dirty="0"/>
              <a:t>capable to handle both continuous and categorical variables</a:t>
            </a:r>
            <a:endParaRPr dirty="0"/>
          </a:p>
          <a:p>
            <a:pPr>
              <a:defRPr/>
            </a:pPr>
            <a:r>
              <a:rPr lang="en-US" sz="2000" dirty="0"/>
              <a:t>provide a clear indication of which features are most important for prediction or classification. </a:t>
            </a:r>
            <a:endParaRPr sz="2000" dirty="0"/>
          </a:p>
          <a:p>
            <a:pPr>
              <a:defRPr/>
            </a:pPr>
            <a:endParaRPr lang="en-US"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58DBEC-0BB0-644E-BEEB-4E48290F0B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/>
              <a:t>prone to errors in classification problems with many classes and relatively small number of training examples.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>
                <a:ea typeface="ＭＳ Ｐゴシック"/>
              </a:rPr>
              <a:t>Since each branch in the decision tree splits the training data, the amount of training data available to train nodes lower in the tree can become quite small. </a:t>
            </a: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can be computationally expensive to train.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>
                <a:ea typeface="ＭＳ Ｐゴシック"/>
              </a:rPr>
              <a:t>Need to compare all possible splits</a:t>
            </a:r>
            <a:endParaRPr lang="en-US" sz="2400" dirty="0"/>
          </a:p>
          <a:p>
            <a:pPr lvl="1">
              <a:lnSpc>
                <a:spcPct val="90000"/>
              </a:lnSpc>
              <a:defRPr/>
            </a:pPr>
            <a:r>
              <a:rPr lang="en-US" sz="2400" dirty="0">
                <a:ea typeface="ＭＳ Ｐゴシック"/>
              </a:rPr>
              <a:t>Pruning is also expensive</a:t>
            </a:r>
            <a:endParaRPr lang="en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FF32C-3F1E-494C-B2E1-884D943CD6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800" b="1" dirty="0"/>
              <a:t>Weaknesses</a:t>
            </a:r>
            <a:endParaRPr lang="en-IT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0E474A-C967-214D-B1EA-CDB3BA9944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2800" b="1" dirty="0"/>
              <a:t>Strengths</a:t>
            </a:r>
            <a:endParaRPr lang="en-IT" sz="2800" b="1" dirty="0"/>
          </a:p>
        </p:txBody>
      </p:sp>
      <p:sp>
        <p:nvSpPr>
          <p:cNvPr id="6" name="Rectangle 15"/>
          <p:cNvSpPr/>
          <p:nvPr/>
        </p:nvSpPr>
        <p:spPr bwMode="auto">
          <a:xfrm>
            <a:off x="3490914" y="6626226"/>
            <a:ext cx="1635125" cy="201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r>
              <a:rPr lang="en-US" sz="1600">
                <a:latin typeface="Tw Cen MT"/>
              </a:rPr>
              <a:t>Slide from Heng Ji</a:t>
            </a:r>
            <a:endParaRPr/>
          </a:p>
          <a:p>
            <a:pPr>
              <a:defRPr/>
            </a:pPr>
            <a:endParaRPr lang="en-US" sz="1600">
              <a:latin typeface="Tw Cen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4000">
                <a:solidFill>
                  <a:schemeClr val="tx1"/>
                </a:solidFill>
              </a:rPr>
              <a:t>Linearly separable data</a:t>
            </a:r>
            <a:endParaRPr sz="4000">
              <a:solidFill>
                <a:schemeClr val="tx1"/>
              </a:solidFill>
            </a:endParaRPr>
          </a:p>
        </p:txBody>
      </p:sp>
      <p:grpSp>
        <p:nvGrpSpPr>
          <p:cNvPr id="5" name="Group 3"/>
          <p:cNvGrpSpPr/>
          <p:nvPr/>
        </p:nvGrpSpPr>
        <p:grpSpPr bwMode="auto">
          <a:xfrm>
            <a:off x="9258300" y="5507039"/>
            <a:ext cx="1409700" cy="839787"/>
            <a:chOff x="4872" y="3469"/>
            <a:chExt cx="888" cy="529"/>
          </a:xfrm>
        </p:grpSpPr>
        <p:sp>
          <p:nvSpPr>
            <p:cNvPr id="6" name="Text Box 4"/>
            <p:cNvSpPr/>
            <p:nvPr/>
          </p:nvSpPr>
          <p:spPr bwMode="auto">
            <a:xfrm>
              <a:off x="5081" y="3469"/>
              <a:ext cx="679" cy="28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US">
                  <a:latin typeface="Times New Roman"/>
                  <a:cs typeface="Arial"/>
                </a:rPr>
                <a:t>Class1</a:t>
              </a:r>
              <a:endParaRPr/>
            </a:p>
          </p:txBody>
        </p:sp>
        <p:sp>
          <p:nvSpPr>
            <p:cNvPr id="7" name="Text Box 5"/>
            <p:cNvSpPr/>
            <p:nvPr/>
          </p:nvSpPr>
          <p:spPr bwMode="auto">
            <a:xfrm>
              <a:off x="5081" y="3710"/>
              <a:ext cx="679" cy="28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US">
                  <a:latin typeface="Times New Roman"/>
                  <a:cs typeface="Arial"/>
                </a:rPr>
                <a:t>Class2</a:t>
              </a:r>
              <a:endParaRPr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4872" y="3546"/>
              <a:ext cx="113" cy="124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4886" y="3795"/>
              <a:ext cx="113" cy="124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</p:grpSp>
      <p:grpSp>
        <p:nvGrpSpPr>
          <p:cNvPr id="10" name="Group 1"/>
          <p:cNvGrpSpPr/>
          <p:nvPr/>
        </p:nvGrpSpPr>
        <p:grpSpPr bwMode="auto">
          <a:xfrm>
            <a:off x="2371725" y="1125539"/>
            <a:ext cx="7900988" cy="4416425"/>
            <a:chOff x="315913" y="1870074"/>
            <a:chExt cx="7900987" cy="4416425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1519238" y="313531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>
              <a:off x="1900238" y="27971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2347913" y="28352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>
              <a:off x="900113" y="46561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5" name="AutoShape 12"/>
            <p:cNvSpPr>
              <a:spLocks noChangeArrowheads="1"/>
            </p:cNvSpPr>
            <p:nvPr/>
          </p:nvSpPr>
          <p:spPr bwMode="auto">
            <a:xfrm>
              <a:off x="560388" y="356552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6" name="AutoShape 13"/>
            <p:cNvSpPr>
              <a:spLocks noChangeArrowheads="1"/>
            </p:cNvSpPr>
            <p:nvPr/>
          </p:nvSpPr>
          <p:spPr bwMode="auto">
            <a:xfrm>
              <a:off x="2652713" y="33194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7" name="AutoShape 14"/>
            <p:cNvSpPr>
              <a:spLocks noChangeArrowheads="1"/>
            </p:cNvSpPr>
            <p:nvPr/>
          </p:nvSpPr>
          <p:spPr bwMode="auto">
            <a:xfrm>
              <a:off x="1447800" y="51562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8" name="AutoShape 15"/>
            <p:cNvSpPr>
              <a:spLocks noChangeArrowheads="1"/>
            </p:cNvSpPr>
            <p:nvPr/>
          </p:nvSpPr>
          <p:spPr bwMode="auto">
            <a:xfrm>
              <a:off x="606425" y="272573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9" name="AutoShape 16"/>
            <p:cNvSpPr>
              <a:spLocks noChangeArrowheads="1"/>
            </p:cNvSpPr>
            <p:nvPr/>
          </p:nvSpPr>
          <p:spPr bwMode="auto">
            <a:xfrm>
              <a:off x="1003300" y="33337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0" name="AutoShape 17"/>
            <p:cNvSpPr>
              <a:spLocks noChangeArrowheads="1"/>
            </p:cNvSpPr>
            <p:nvPr/>
          </p:nvSpPr>
          <p:spPr bwMode="auto">
            <a:xfrm>
              <a:off x="457200" y="4081463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1" name="AutoShape 18"/>
            <p:cNvSpPr>
              <a:spLocks noChangeArrowheads="1"/>
            </p:cNvSpPr>
            <p:nvPr/>
          </p:nvSpPr>
          <p:spPr bwMode="auto">
            <a:xfrm>
              <a:off x="2635250" y="390683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auto">
            <a:xfrm>
              <a:off x="2413000" y="52514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auto">
            <a:xfrm>
              <a:off x="2500313" y="421322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4" name="AutoShape 21"/>
            <p:cNvSpPr>
              <a:spLocks noChangeArrowheads="1"/>
            </p:cNvSpPr>
            <p:nvPr/>
          </p:nvSpPr>
          <p:spPr bwMode="auto">
            <a:xfrm>
              <a:off x="3305175" y="3433763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5" name="AutoShape 22"/>
            <p:cNvSpPr>
              <a:spLocks noChangeArrowheads="1"/>
            </p:cNvSpPr>
            <p:nvPr/>
          </p:nvSpPr>
          <p:spPr bwMode="auto">
            <a:xfrm>
              <a:off x="2674938" y="48434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auto">
            <a:xfrm>
              <a:off x="1749425" y="470217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auto">
            <a:xfrm>
              <a:off x="2189163" y="36401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8" name="AutoShape 25"/>
            <p:cNvSpPr>
              <a:spLocks noChangeArrowheads="1"/>
            </p:cNvSpPr>
            <p:nvPr/>
          </p:nvSpPr>
          <p:spPr bwMode="auto">
            <a:xfrm>
              <a:off x="315913" y="60642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9" name="AutoShape 26"/>
            <p:cNvSpPr>
              <a:spLocks noChangeArrowheads="1"/>
            </p:cNvSpPr>
            <p:nvPr/>
          </p:nvSpPr>
          <p:spPr bwMode="auto">
            <a:xfrm>
              <a:off x="4300538" y="26828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0" name="AutoShape 27"/>
            <p:cNvSpPr>
              <a:spLocks noChangeArrowheads="1"/>
            </p:cNvSpPr>
            <p:nvPr/>
          </p:nvSpPr>
          <p:spPr bwMode="auto">
            <a:xfrm>
              <a:off x="4354513" y="22145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1" name="AutoShape 28"/>
            <p:cNvSpPr>
              <a:spLocks noChangeArrowheads="1"/>
            </p:cNvSpPr>
            <p:nvPr/>
          </p:nvSpPr>
          <p:spPr bwMode="auto">
            <a:xfrm>
              <a:off x="4819650" y="22860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2" name="AutoShape 29"/>
            <p:cNvSpPr>
              <a:spLocks noChangeArrowheads="1"/>
            </p:cNvSpPr>
            <p:nvPr/>
          </p:nvSpPr>
          <p:spPr bwMode="auto">
            <a:xfrm>
              <a:off x="6430963" y="259080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3" name="AutoShape 30"/>
            <p:cNvSpPr>
              <a:spLocks noChangeArrowheads="1"/>
            </p:cNvSpPr>
            <p:nvPr/>
          </p:nvSpPr>
          <p:spPr bwMode="auto">
            <a:xfrm>
              <a:off x="4540250" y="3675063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4" name="AutoShape 31"/>
            <p:cNvSpPr>
              <a:spLocks noChangeArrowheads="1"/>
            </p:cNvSpPr>
            <p:nvPr/>
          </p:nvSpPr>
          <p:spPr bwMode="auto">
            <a:xfrm>
              <a:off x="5135563" y="35639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5" name="AutoShape 32"/>
            <p:cNvSpPr>
              <a:spLocks noChangeArrowheads="1"/>
            </p:cNvSpPr>
            <p:nvPr/>
          </p:nvSpPr>
          <p:spPr bwMode="auto">
            <a:xfrm>
              <a:off x="6594475" y="19875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6" name="AutoShape 33"/>
            <p:cNvSpPr>
              <a:spLocks noChangeArrowheads="1"/>
            </p:cNvSpPr>
            <p:nvPr/>
          </p:nvSpPr>
          <p:spPr bwMode="auto">
            <a:xfrm>
              <a:off x="4643438" y="31416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7" name="AutoShape 34"/>
            <p:cNvSpPr>
              <a:spLocks noChangeArrowheads="1"/>
            </p:cNvSpPr>
            <p:nvPr/>
          </p:nvSpPr>
          <p:spPr bwMode="auto">
            <a:xfrm>
              <a:off x="5254625" y="306387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8" name="AutoShape 35"/>
            <p:cNvSpPr>
              <a:spLocks noChangeArrowheads="1"/>
            </p:cNvSpPr>
            <p:nvPr/>
          </p:nvSpPr>
          <p:spPr bwMode="auto">
            <a:xfrm>
              <a:off x="4427538" y="41465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9" name="AutoShape 36"/>
            <p:cNvSpPr>
              <a:spLocks noChangeArrowheads="1"/>
            </p:cNvSpPr>
            <p:nvPr/>
          </p:nvSpPr>
          <p:spPr bwMode="auto">
            <a:xfrm>
              <a:off x="4905375" y="4005263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0" name="AutoShape 37"/>
            <p:cNvSpPr>
              <a:spLocks noChangeArrowheads="1"/>
            </p:cNvSpPr>
            <p:nvPr/>
          </p:nvSpPr>
          <p:spPr bwMode="auto">
            <a:xfrm>
              <a:off x="7329488" y="34226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1" name="AutoShape 38"/>
            <p:cNvSpPr>
              <a:spLocks noChangeArrowheads="1"/>
            </p:cNvSpPr>
            <p:nvPr/>
          </p:nvSpPr>
          <p:spPr bwMode="auto">
            <a:xfrm>
              <a:off x="5895975" y="301942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2" name="AutoShape 39"/>
            <p:cNvSpPr>
              <a:spLocks noChangeArrowheads="1"/>
            </p:cNvSpPr>
            <p:nvPr/>
          </p:nvSpPr>
          <p:spPr bwMode="auto">
            <a:xfrm>
              <a:off x="7027863" y="27971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3" name="AutoShape 40"/>
            <p:cNvSpPr>
              <a:spLocks noChangeArrowheads="1"/>
            </p:cNvSpPr>
            <p:nvPr/>
          </p:nvSpPr>
          <p:spPr bwMode="auto">
            <a:xfrm>
              <a:off x="5829300" y="41910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4" name="AutoShape 41"/>
            <p:cNvSpPr>
              <a:spLocks noChangeArrowheads="1"/>
            </p:cNvSpPr>
            <p:nvPr/>
          </p:nvSpPr>
          <p:spPr bwMode="auto">
            <a:xfrm>
              <a:off x="7202488" y="23193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5" name="AutoShape 42"/>
            <p:cNvSpPr>
              <a:spLocks noChangeArrowheads="1"/>
            </p:cNvSpPr>
            <p:nvPr/>
          </p:nvSpPr>
          <p:spPr bwMode="auto">
            <a:xfrm>
              <a:off x="5100638" y="26336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6" name="AutoShape 43"/>
            <p:cNvSpPr>
              <a:spLocks noChangeArrowheads="1"/>
            </p:cNvSpPr>
            <p:nvPr/>
          </p:nvSpPr>
          <p:spPr bwMode="auto">
            <a:xfrm>
              <a:off x="3724275" y="50609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7" name="AutoShape 44"/>
            <p:cNvSpPr>
              <a:spLocks noChangeArrowheads="1"/>
            </p:cNvSpPr>
            <p:nvPr/>
          </p:nvSpPr>
          <p:spPr bwMode="auto">
            <a:xfrm>
              <a:off x="3452812" y="547528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8" name="AutoShape 45"/>
            <p:cNvSpPr>
              <a:spLocks noChangeArrowheads="1"/>
            </p:cNvSpPr>
            <p:nvPr/>
          </p:nvSpPr>
          <p:spPr bwMode="auto">
            <a:xfrm>
              <a:off x="3224213" y="23066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9" name="AutoShape 46"/>
            <p:cNvSpPr>
              <a:spLocks noChangeArrowheads="1"/>
            </p:cNvSpPr>
            <p:nvPr/>
          </p:nvSpPr>
          <p:spPr bwMode="auto">
            <a:xfrm>
              <a:off x="1657350" y="387508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0" name="AutoShape 47"/>
            <p:cNvSpPr>
              <a:spLocks noChangeArrowheads="1"/>
            </p:cNvSpPr>
            <p:nvPr/>
          </p:nvSpPr>
          <p:spPr bwMode="auto">
            <a:xfrm>
              <a:off x="1182688" y="39401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1" name="AutoShape 48"/>
            <p:cNvSpPr>
              <a:spLocks noChangeArrowheads="1"/>
            </p:cNvSpPr>
            <p:nvPr/>
          </p:nvSpPr>
          <p:spPr bwMode="auto">
            <a:xfrm>
              <a:off x="5130800" y="458628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2" name="AutoShape 49"/>
            <p:cNvSpPr>
              <a:spLocks noChangeArrowheads="1"/>
            </p:cNvSpPr>
            <p:nvPr/>
          </p:nvSpPr>
          <p:spPr bwMode="auto">
            <a:xfrm>
              <a:off x="5995988" y="47831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3" name="AutoShape 50"/>
            <p:cNvSpPr>
              <a:spLocks noChangeArrowheads="1"/>
            </p:cNvSpPr>
            <p:nvPr/>
          </p:nvSpPr>
          <p:spPr bwMode="auto">
            <a:xfrm>
              <a:off x="6780213" y="44894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4" name="AutoShape 51"/>
            <p:cNvSpPr>
              <a:spLocks noChangeArrowheads="1"/>
            </p:cNvSpPr>
            <p:nvPr/>
          </p:nvSpPr>
          <p:spPr bwMode="auto">
            <a:xfrm>
              <a:off x="7416800" y="40640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5" name="AutoShape 52"/>
            <p:cNvSpPr>
              <a:spLocks noChangeArrowheads="1"/>
            </p:cNvSpPr>
            <p:nvPr/>
          </p:nvSpPr>
          <p:spPr bwMode="auto">
            <a:xfrm>
              <a:off x="7546975" y="292258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6" name="AutoShape 53"/>
            <p:cNvSpPr>
              <a:spLocks noChangeArrowheads="1"/>
            </p:cNvSpPr>
            <p:nvPr/>
          </p:nvSpPr>
          <p:spPr bwMode="auto">
            <a:xfrm>
              <a:off x="8037513" y="39179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7" name="AutoShape 54"/>
            <p:cNvSpPr>
              <a:spLocks noChangeArrowheads="1"/>
            </p:cNvSpPr>
            <p:nvPr/>
          </p:nvSpPr>
          <p:spPr bwMode="auto">
            <a:xfrm>
              <a:off x="1439863" y="424338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8" name="AutoShape 55"/>
            <p:cNvSpPr>
              <a:spLocks noChangeArrowheads="1"/>
            </p:cNvSpPr>
            <p:nvPr/>
          </p:nvSpPr>
          <p:spPr bwMode="auto">
            <a:xfrm>
              <a:off x="5621337" y="23669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9" name="AutoShape 56"/>
            <p:cNvSpPr>
              <a:spLocks noChangeArrowheads="1"/>
            </p:cNvSpPr>
            <p:nvPr/>
          </p:nvSpPr>
          <p:spPr bwMode="auto">
            <a:xfrm>
              <a:off x="4624388" y="479901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0" name="AutoShape 57"/>
            <p:cNvSpPr>
              <a:spLocks noChangeArrowheads="1"/>
            </p:cNvSpPr>
            <p:nvPr/>
          </p:nvSpPr>
          <p:spPr bwMode="auto">
            <a:xfrm>
              <a:off x="5211763" y="51260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1" name="AutoShape 58"/>
            <p:cNvSpPr>
              <a:spLocks noChangeArrowheads="1"/>
            </p:cNvSpPr>
            <p:nvPr/>
          </p:nvSpPr>
          <p:spPr bwMode="auto">
            <a:xfrm>
              <a:off x="6240463" y="519112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2" name="AutoShape 59"/>
            <p:cNvSpPr>
              <a:spLocks noChangeArrowheads="1"/>
            </p:cNvSpPr>
            <p:nvPr/>
          </p:nvSpPr>
          <p:spPr bwMode="auto">
            <a:xfrm>
              <a:off x="6273800" y="34290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3" name="AutoShape 60"/>
            <p:cNvSpPr>
              <a:spLocks noChangeArrowheads="1"/>
            </p:cNvSpPr>
            <p:nvPr/>
          </p:nvSpPr>
          <p:spPr bwMode="auto">
            <a:xfrm>
              <a:off x="6305550" y="390207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4" name="AutoShape 61"/>
            <p:cNvSpPr>
              <a:spLocks noChangeArrowheads="1"/>
            </p:cNvSpPr>
            <p:nvPr/>
          </p:nvSpPr>
          <p:spPr bwMode="auto">
            <a:xfrm>
              <a:off x="6664325" y="36893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5" name="AutoShape 62"/>
            <p:cNvSpPr>
              <a:spLocks noChangeArrowheads="1"/>
            </p:cNvSpPr>
            <p:nvPr/>
          </p:nvSpPr>
          <p:spPr bwMode="auto">
            <a:xfrm>
              <a:off x="6581774" y="333057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6" name="AutoShape 63"/>
            <p:cNvSpPr>
              <a:spLocks noChangeArrowheads="1"/>
            </p:cNvSpPr>
            <p:nvPr/>
          </p:nvSpPr>
          <p:spPr bwMode="auto">
            <a:xfrm>
              <a:off x="5962650" y="36576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7" name="AutoShape 64"/>
            <p:cNvSpPr>
              <a:spLocks noChangeArrowheads="1"/>
            </p:cNvSpPr>
            <p:nvPr/>
          </p:nvSpPr>
          <p:spPr bwMode="auto">
            <a:xfrm>
              <a:off x="3186113" y="29543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8" name="AutoShape 65"/>
            <p:cNvSpPr>
              <a:spLocks noChangeArrowheads="1"/>
            </p:cNvSpPr>
            <p:nvPr/>
          </p:nvSpPr>
          <p:spPr bwMode="auto">
            <a:xfrm>
              <a:off x="3448050" y="458628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grpSp>
          <p:nvGrpSpPr>
            <p:cNvPr id="69" name="Group 66"/>
            <p:cNvGrpSpPr/>
            <p:nvPr/>
          </p:nvGrpSpPr>
          <p:grpSpPr bwMode="auto">
            <a:xfrm>
              <a:off x="2230438" y="1870074"/>
              <a:ext cx="4070350" cy="4416425"/>
              <a:chOff x="1405" y="1178"/>
              <a:chExt cx="2564" cy="2782"/>
            </a:xfrm>
          </p:grpSpPr>
          <p:sp>
            <p:nvSpPr>
              <p:cNvPr id="70" name="Line 67"/>
              <p:cNvSpPr>
                <a:spLocks noChangeShapeType="1"/>
              </p:cNvSpPr>
              <p:nvPr/>
            </p:nvSpPr>
            <p:spPr bwMode="auto">
              <a:xfrm>
                <a:off x="2398" y="1178"/>
                <a:ext cx="432" cy="249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" name="Text Box 68"/>
              <p:cNvSpPr/>
              <p:nvPr/>
            </p:nvSpPr>
            <p:spPr bwMode="auto">
              <a:xfrm>
                <a:off x="1405" y="3671"/>
                <a:ext cx="2564" cy="2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宋体"/>
                  </a:defRPr>
                </a:lvl9pPr>
              </a:lstStyle>
              <a:p>
                <a:pPr>
                  <a:defRPr/>
                </a:pPr>
                <a:r>
                  <a:rPr lang="en-US" b="1">
                    <a:latin typeface="Tahoma"/>
                    <a:cs typeface="Arial"/>
                  </a:rPr>
                  <a:t>Linear Decision boundary</a:t>
                </a:r>
                <a:endParaRPr/>
              </a:p>
            </p:txBody>
          </p:sp>
        </p:grpSp>
      </p:grpSp>
      <p:sp>
        <p:nvSpPr>
          <p:cNvPr id="72" name="Rectangle 15"/>
          <p:cNvSpPr/>
          <p:nvPr/>
        </p:nvSpPr>
        <p:spPr bwMode="auto">
          <a:xfrm>
            <a:off x="3490914" y="6626226"/>
            <a:ext cx="1635125" cy="201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r>
              <a:rPr lang="en-US" sz="1600">
                <a:latin typeface="Tw Cen MT"/>
              </a:rPr>
              <a:t>Slide from Heng Ji</a:t>
            </a:r>
            <a:endParaRPr/>
          </a:p>
          <a:p>
            <a:pPr>
              <a:defRPr/>
            </a:pPr>
            <a:endParaRPr lang="en-US" sz="1600">
              <a:latin typeface="Tw Cen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 bwMode="auto">
          <a:xfrm>
            <a:off x="2443164" y="1557338"/>
            <a:ext cx="7900987" cy="4359275"/>
            <a:chOff x="315913" y="1901825"/>
            <a:chExt cx="7900987" cy="4359275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1519238" y="313531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1900238" y="27971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2347913" y="28352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900113" y="46561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60388" y="356552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2652713" y="33194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1447800" y="51562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606425" y="272573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003300" y="33337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457200" y="4081463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2635250" y="390683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2413000" y="52514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7" name="AutoShape 15"/>
            <p:cNvSpPr>
              <a:spLocks noChangeArrowheads="1"/>
            </p:cNvSpPr>
            <p:nvPr/>
          </p:nvSpPr>
          <p:spPr bwMode="auto">
            <a:xfrm>
              <a:off x="2500313" y="421322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3305175" y="3433763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19" name="AutoShape 17"/>
            <p:cNvSpPr>
              <a:spLocks noChangeArrowheads="1"/>
            </p:cNvSpPr>
            <p:nvPr/>
          </p:nvSpPr>
          <p:spPr bwMode="auto">
            <a:xfrm>
              <a:off x="2674938" y="48434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0" name="AutoShape 18"/>
            <p:cNvSpPr>
              <a:spLocks noChangeArrowheads="1"/>
            </p:cNvSpPr>
            <p:nvPr/>
          </p:nvSpPr>
          <p:spPr bwMode="auto">
            <a:xfrm>
              <a:off x="1749425" y="470217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>
              <a:off x="3765550" y="407193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2" name="AutoShape 20"/>
            <p:cNvSpPr>
              <a:spLocks noChangeArrowheads="1"/>
            </p:cNvSpPr>
            <p:nvPr/>
          </p:nvSpPr>
          <p:spPr bwMode="auto">
            <a:xfrm>
              <a:off x="3879850" y="231298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3" name="AutoShape 21"/>
            <p:cNvSpPr>
              <a:spLocks noChangeArrowheads="1"/>
            </p:cNvSpPr>
            <p:nvPr/>
          </p:nvSpPr>
          <p:spPr bwMode="auto">
            <a:xfrm>
              <a:off x="2189163" y="36401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4" name="AutoShape 22"/>
            <p:cNvSpPr>
              <a:spLocks noChangeArrowheads="1"/>
            </p:cNvSpPr>
            <p:nvPr/>
          </p:nvSpPr>
          <p:spPr bwMode="auto">
            <a:xfrm>
              <a:off x="315913" y="60642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5" name="AutoShape 23"/>
            <p:cNvSpPr>
              <a:spLocks noChangeArrowheads="1"/>
            </p:cNvSpPr>
            <p:nvPr/>
          </p:nvSpPr>
          <p:spPr bwMode="auto">
            <a:xfrm>
              <a:off x="4300538" y="26828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6" name="AutoShape 24"/>
            <p:cNvSpPr>
              <a:spLocks noChangeArrowheads="1"/>
            </p:cNvSpPr>
            <p:nvPr/>
          </p:nvSpPr>
          <p:spPr bwMode="auto">
            <a:xfrm>
              <a:off x="4354513" y="22145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7" name="AutoShape 25"/>
            <p:cNvSpPr>
              <a:spLocks noChangeArrowheads="1"/>
            </p:cNvSpPr>
            <p:nvPr/>
          </p:nvSpPr>
          <p:spPr bwMode="auto">
            <a:xfrm>
              <a:off x="4819650" y="22860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8" name="AutoShape 26"/>
            <p:cNvSpPr>
              <a:spLocks noChangeArrowheads="1"/>
            </p:cNvSpPr>
            <p:nvPr/>
          </p:nvSpPr>
          <p:spPr bwMode="auto">
            <a:xfrm>
              <a:off x="4073525" y="372903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29" name="AutoShape 27"/>
            <p:cNvSpPr>
              <a:spLocks noChangeArrowheads="1"/>
            </p:cNvSpPr>
            <p:nvPr/>
          </p:nvSpPr>
          <p:spPr bwMode="auto">
            <a:xfrm>
              <a:off x="4044950" y="308133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0" name="AutoShape 28"/>
            <p:cNvSpPr>
              <a:spLocks noChangeArrowheads="1"/>
            </p:cNvSpPr>
            <p:nvPr/>
          </p:nvSpPr>
          <p:spPr bwMode="auto">
            <a:xfrm>
              <a:off x="6430963" y="259080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1" name="AutoShape 29"/>
            <p:cNvSpPr>
              <a:spLocks noChangeArrowheads="1"/>
            </p:cNvSpPr>
            <p:nvPr/>
          </p:nvSpPr>
          <p:spPr bwMode="auto">
            <a:xfrm>
              <a:off x="4540250" y="3675063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2" name="AutoShape 30"/>
            <p:cNvSpPr>
              <a:spLocks noChangeArrowheads="1"/>
            </p:cNvSpPr>
            <p:nvPr/>
          </p:nvSpPr>
          <p:spPr bwMode="auto">
            <a:xfrm>
              <a:off x="5135563" y="35639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3" name="AutoShape 31"/>
            <p:cNvSpPr>
              <a:spLocks noChangeArrowheads="1"/>
            </p:cNvSpPr>
            <p:nvPr/>
          </p:nvSpPr>
          <p:spPr bwMode="auto">
            <a:xfrm>
              <a:off x="6594475" y="19875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4" name="AutoShape 32"/>
            <p:cNvSpPr>
              <a:spLocks noChangeArrowheads="1"/>
            </p:cNvSpPr>
            <p:nvPr/>
          </p:nvSpPr>
          <p:spPr bwMode="auto">
            <a:xfrm>
              <a:off x="4643438" y="31416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5" name="AutoShape 33"/>
            <p:cNvSpPr>
              <a:spLocks noChangeArrowheads="1"/>
            </p:cNvSpPr>
            <p:nvPr/>
          </p:nvSpPr>
          <p:spPr bwMode="auto">
            <a:xfrm>
              <a:off x="5254625" y="306387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auto">
            <a:xfrm>
              <a:off x="4427538" y="41465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7" name="AutoShape 35"/>
            <p:cNvSpPr>
              <a:spLocks noChangeArrowheads="1"/>
            </p:cNvSpPr>
            <p:nvPr/>
          </p:nvSpPr>
          <p:spPr bwMode="auto">
            <a:xfrm>
              <a:off x="4905375" y="4005263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8" name="AutoShape 36"/>
            <p:cNvSpPr>
              <a:spLocks noChangeArrowheads="1"/>
            </p:cNvSpPr>
            <p:nvPr/>
          </p:nvSpPr>
          <p:spPr bwMode="auto">
            <a:xfrm>
              <a:off x="7329488" y="34226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39" name="AutoShape 37"/>
            <p:cNvSpPr>
              <a:spLocks noChangeArrowheads="1"/>
            </p:cNvSpPr>
            <p:nvPr/>
          </p:nvSpPr>
          <p:spPr bwMode="auto">
            <a:xfrm>
              <a:off x="5895975" y="301942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0" name="AutoShape 38"/>
            <p:cNvSpPr>
              <a:spLocks noChangeArrowheads="1"/>
            </p:cNvSpPr>
            <p:nvPr/>
          </p:nvSpPr>
          <p:spPr bwMode="auto">
            <a:xfrm>
              <a:off x="7027863" y="27971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1" name="AutoShape 39"/>
            <p:cNvSpPr>
              <a:spLocks noChangeArrowheads="1"/>
            </p:cNvSpPr>
            <p:nvPr/>
          </p:nvSpPr>
          <p:spPr bwMode="auto">
            <a:xfrm>
              <a:off x="5829300" y="41910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2" name="AutoShape 40"/>
            <p:cNvSpPr>
              <a:spLocks noChangeArrowheads="1"/>
            </p:cNvSpPr>
            <p:nvPr/>
          </p:nvSpPr>
          <p:spPr bwMode="auto">
            <a:xfrm>
              <a:off x="7202488" y="23193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3" name="AutoShape 41"/>
            <p:cNvSpPr>
              <a:spLocks noChangeArrowheads="1"/>
            </p:cNvSpPr>
            <p:nvPr/>
          </p:nvSpPr>
          <p:spPr bwMode="auto">
            <a:xfrm>
              <a:off x="5100638" y="26336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4" name="AutoShape 42"/>
            <p:cNvSpPr>
              <a:spLocks noChangeArrowheads="1"/>
            </p:cNvSpPr>
            <p:nvPr/>
          </p:nvSpPr>
          <p:spPr bwMode="auto">
            <a:xfrm>
              <a:off x="4143375" y="454977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5" name="AutoShape 43"/>
            <p:cNvSpPr>
              <a:spLocks noChangeArrowheads="1"/>
            </p:cNvSpPr>
            <p:nvPr/>
          </p:nvSpPr>
          <p:spPr bwMode="auto">
            <a:xfrm>
              <a:off x="3724275" y="50609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6" name="AutoShape 44"/>
            <p:cNvSpPr>
              <a:spLocks noChangeArrowheads="1"/>
            </p:cNvSpPr>
            <p:nvPr/>
          </p:nvSpPr>
          <p:spPr bwMode="auto">
            <a:xfrm>
              <a:off x="3452812" y="547528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7" name="AutoShape 45"/>
            <p:cNvSpPr>
              <a:spLocks noChangeArrowheads="1"/>
            </p:cNvSpPr>
            <p:nvPr/>
          </p:nvSpPr>
          <p:spPr bwMode="auto">
            <a:xfrm>
              <a:off x="3224213" y="23066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8" name="AutoShape 46"/>
            <p:cNvSpPr>
              <a:spLocks noChangeArrowheads="1"/>
            </p:cNvSpPr>
            <p:nvPr/>
          </p:nvSpPr>
          <p:spPr bwMode="auto">
            <a:xfrm>
              <a:off x="1657350" y="387508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auto">
            <a:xfrm>
              <a:off x="1182688" y="39401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0" name="AutoShape 48"/>
            <p:cNvSpPr>
              <a:spLocks noChangeArrowheads="1"/>
            </p:cNvSpPr>
            <p:nvPr/>
          </p:nvSpPr>
          <p:spPr bwMode="auto">
            <a:xfrm>
              <a:off x="5130800" y="458628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1" name="AutoShape 49"/>
            <p:cNvSpPr>
              <a:spLocks noChangeArrowheads="1"/>
            </p:cNvSpPr>
            <p:nvPr/>
          </p:nvSpPr>
          <p:spPr bwMode="auto">
            <a:xfrm>
              <a:off x="5995988" y="47831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2" name="AutoShape 50"/>
            <p:cNvSpPr>
              <a:spLocks noChangeArrowheads="1"/>
            </p:cNvSpPr>
            <p:nvPr/>
          </p:nvSpPr>
          <p:spPr bwMode="auto">
            <a:xfrm>
              <a:off x="6780213" y="44894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3" name="AutoShape 51"/>
            <p:cNvSpPr>
              <a:spLocks noChangeArrowheads="1"/>
            </p:cNvSpPr>
            <p:nvPr/>
          </p:nvSpPr>
          <p:spPr bwMode="auto">
            <a:xfrm>
              <a:off x="7416800" y="40640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4" name="AutoShape 52"/>
            <p:cNvSpPr>
              <a:spLocks noChangeArrowheads="1"/>
            </p:cNvSpPr>
            <p:nvPr/>
          </p:nvSpPr>
          <p:spPr bwMode="auto">
            <a:xfrm>
              <a:off x="7546975" y="2922588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5" name="AutoShape 53"/>
            <p:cNvSpPr>
              <a:spLocks noChangeArrowheads="1"/>
            </p:cNvSpPr>
            <p:nvPr/>
          </p:nvSpPr>
          <p:spPr bwMode="auto">
            <a:xfrm>
              <a:off x="8037513" y="3917950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6" name="AutoShape 54"/>
            <p:cNvSpPr>
              <a:spLocks noChangeArrowheads="1"/>
            </p:cNvSpPr>
            <p:nvPr/>
          </p:nvSpPr>
          <p:spPr bwMode="auto">
            <a:xfrm>
              <a:off x="1439863" y="424338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7" name="AutoShape 55"/>
            <p:cNvSpPr>
              <a:spLocks noChangeArrowheads="1"/>
            </p:cNvSpPr>
            <p:nvPr/>
          </p:nvSpPr>
          <p:spPr bwMode="auto">
            <a:xfrm>
              <a:off x="5621337" y="236696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8" name="AutoShape 56"/>
            <p:cNvSpPr>
              <a:spLocks noChangeArrowheads="1"/>
            </p:cNvSpPr>
            <p:nvPr/>
          </p:nvSpPr>
          <p:spPr bwMode="auto">
            <a:xfrm>
              <a:off x="4624388" y="4799013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59" name="AutoShape 57"/>
            <p:cNvSpPr>
              <a:spLocks noChangeArrowheads="1"/>
            </p:cNvSpPr>
            <p:nvPr/>
          </p:nvSpPr>
          <p:spPr bwMode="auto">
            <a:xfrm>
              <a:off x="5211763" y="51260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0" name="AutoShape 58"/>
            <p:cNvSpPr>
              <a:spLocks noChangeArrowheads="1"/>
            </p:cNvSpPr>
            <p:nvPr/>
          </p:nvSpPr>
          <p:spPr bwMode="auto">
            <a:xfrm>
              <a:off x="6240463" y="519112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1" name="AutoShape 59"/>
            <p:cNvSpPr>
              <a:spLocks noChangeArrowheads="1"/>
            </p:cNvSpPr>
            <p:nvPr/>
          </p:nvSpPr>
          <p:spPr bwMode="auto">
            <a:xfrm>
              <a:off x="6273800" y="34290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2" name="AutoShape 60"/>
            <p:cNvSpPr>
              <a:spLocks noChangeArrowheads="1"/>
            </p:cNvSpPr>
            <p:nvPr/>
          </p:nvSpPr>
          <p:spPr bwMode="auto">
            <a:xfrm>
              <a:off x="6305550" y="390207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3" name="AutoShape 61"/>
            <p:cNvSpPr>
              <a:spLocks noChangeArrowheads="1"/>
            </p:cNvSpPr>
            <p:nvPr/>
          </p:nvSpPr>
          <p:spPr bwMode="auto">
            <a:xfrm>
              <a:off x="6664325" y="368935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4" name="AutoShape 62"/>
            <p:cNvSpPr>
              <a:spLocks noChangeArrowheads="1"/>
            </p:cNvSpPr>
            <p:nvPr/>
          </p:nvSpPr>
          <p:spPr bwMode="auto">
            <a:xfrm>
              <a:off x="6581774" y="3330575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5" name="AutoShape 63"/>
            <p:cNvSpPr>
              <a:spLocks noChangeArrowheads="1"/>
            </p:cNvSpPr>
            <p:nvPr/>
          </p:nvSpPr>
          <p:spPr bwMode="auto">
            <a:xfrm>
              <a:off x="5962650" y="3657600"/>
              <a:ext cx="179388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6" name="AutoShape 64"/>
            <p:cNvSpPr>
              <a:spLocks noChangeArrowheads="1"/>
            </p:cNvSpPr>
            <p:nvPr/>
          </p:nvSpPr>
          <p:spPr bwMode="auto">
            <a:xfrm>
              <a:off x="3186113" y="2954338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7" name="AutoShape 65"/>
            <p:cNvSpPr>
              <a:spLocks noChangeArrowheads="1"/>
            </p:cNvSpPr>
            <p:nvPr/>
          </p:nvSpPr>
          <p:spPr bwMode="auto">
            <a:xfrm>
              <a:off x="3548063" y="4625975"/>
              <a:ext cx="179387" cy="196850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68" name="Line 66"/>
            <p:cNvSpPr>
              <a:spLocks noChangeShapeType="1"/>
            </p:cNvSpPr>
            <p:nvPr/>
          </p:nvSpPr>
          <p:spPr bwMode="auto">
            <a:xfrm>
              <a:off x="2693988" y="2008188"/>
              <a:ext cx="685800" cy="39528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Line 67"/>
            <p:cNvSpPr>
              <a:spLocks noChangeShapeType="1"/>
            </p:cNvSpPr>
            <p:nvPr/>
          </p:nvSpPr>
          <p:spPr bwMode="auto">
            <a:xfrm>
              <a:off x="1408113" y="2249488"/>
              <a:ext cx="3346450" cy="31273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Line 68"/>
            <p:cNvSpPr>
              <a:spLocks noChangeShapeType="1"/>
            </p:cNvSpPr>
            <p:nvPr/>
          </p:nvSpPr>
          <p:spPr bwMode="auto">
            <a:xfrm flipH="1">
              <a:off x="5467350" y="1901825"/>
              <a:ext cx="641350" cy="3895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Line 69"/>
            <p:cNvSpPr>
              <a:spLocks noChangeShapeType="1"/>
            </p:cNvSpPr>
            <p:nvPr/>
          </p:nvSpPr>
          <p:spPr bwMode="auto">
            <a:xfrm>
              <a:off x="2560638" y="2578100"/>
              <a:ext cx="5192712" cy="21034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2" name="Rectangle 70"/>
          <p:cNvSpPr>
            <a:spLocks noGrp="1" noChangeArrowheads="1"/>
          </p:cNvSpPr>
          <p:nvPr>
            <p:ph type="title"/>
          </p:nvPr>
        </p:nvSpPr>
        <p:spPr bwMode="auto">
          <a:xfrm>
            <a:off x="1919536" y="-27385"/>
            <a:ext cx="8712968" cy="806847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/>
                </a:solidFill>
              </a:rPr>
              <a:t>Non linearly separable data</a:t>
            </a:r>
            <a:endParaRPr sz="4000" dirty="0">
              <a:solidFill>
                <a:schemeClr val="tx1"/>
              </a:solidFill>
            </a:endParaRPr>
          </a:p>
        </p:txBody>
      </p:sp>
      <p:grpSp>
        <p:nvGrpSpPr>
          <p:cNvPr id="73" name="Group 71"/>
          <p:cNvGrpSpPr/>
          <p:nvPr/>
        </p:nvGrpSpPr>
        <p:grpSpPr bwMode="auto">
          <a:xfrm>
            <a:off x="9258300" y="5507039"/>
            <a:ext cx="1409700" cy="839787"/>
            <a:chOff x="4872" y="3469"/>
            <a:chExt cx="888" cy="529"/>
          </a:xfrm>
        </p:grpSpPr>
        <p:sp>
          <p:nvSpPr>
            <p:cNvPr id="74" name="Text Box 72"/>
            <p:cNvSpPr/>
            <p:nvPr/>
          </p:nvSpPr>
          <p:spPr bwMode="auto">
            <a:xfrm>
              <a:off x="5081" y="3469"/>
              <a:ext cx="679" cy="28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US">
                  <a:latin typeface="Times New Roman"/>
                  <a:cs typeface="Arial"/>
                </a:rPr>
                <a:t>Class1</a:t>
              </a:r>
              <a:endParaRPr/>
            </a:p>
          </p:txBody>
        </p:sp>
        <p:sp>
          <p:nvSpPr>
            <p:cNvPr id="75" name="Text Box 73"/>
            <p:cNvSpPr/>
            <p:nvPr/>
          </p:nvSpPr>
          <p:spPr bwMode="auto">
            <a:xfrm>
              <a:off x="5081" y="3710"/>
              <a:ext cx="679" cy="28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r>
                <a:rPr lang="en-US">
                  <a:latin typeface="Times New Roman"/>
                  <a:cs typeface="Arial"/>
                </a:rPr>
                <a:t>Class2</a:t>
              </a:r>
              <a:endParaRPr/>
            </a:p>
          </p:txBody>
        </p:sp>
        <p:sp>
          <p:nvSpPr>
            <p:cNvPr id="76" name="AutoShape 74"/>
            <p:cNvSpPr>
              <a:spLocks noChangeArrowheads="1"/>
            </p:cNvSpPr>
            <p:nvPr/>
          </p:nvSpPr>
          <p:spPr bwMode="auto">
            <a:xfrm>
              <a:off x="4872" y="3546"/>
              <a:ext cx="113" cy="124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  <p:sp>
          <p:nvSpPr>
            <p:cNvPr id="77" name="AutoShape 75"/>
            <p:cNvSpPr>
              <a:spLocks noChangeArrowheads="1"/>
            </p:cNvSpPr>
            <p:nvPr/>
          </p:nvSpPr>
          <p:spPr bwMode="auto">
            <a:xfrm>
              <a:off x="4886" y="3795"/>
              <a:ext cx="113" cy="124"/>
            </a:xfrm>
            <a:prstGeom prst="smileyFace">
              <a:avLst>
                <a:gd name="adj" fmla="val 465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chemeClr val="tx1"/>
                  </a:solidFill>
                  <a:latin typeface="Arial"/>
                  <a:ea typeface="宋体"/>
                </a:defRPr>
              </a:lvl9pPr>
            </a:lstStyle>
            <a:p>
              <a:pPr>
                <a:defRPr/>
              </a:pPr>
              <a:endParaRPr lang="en-US" sz="1800"/>
            </a:p>
          </p:txBody>
        </p:sp>
      </p:grpSp>
      <p:sp>
        <p:nvSpPr>
          <p:cNvPr id="78" name="Rectangle 15"/>
          <p:cNvSpPr/>
          <p:nvPr/>
        </p:nvSpPr>
        <p:spPr bwMode="auto">
          <a:xfrm>
            <a:off x="3490914" y="6626226"/>
            <a:ext cx="1635125" cy="2016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/>
                <a:ea typeface="宋体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/>
                <a:ea typeface="宋体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/>
                <a:ea typeface="宋体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Arial"/>
                <a:ea typeface="宋体"/>
              </a:defRPr>
            </a:lvl9pPr>
          </a:lstStyle>
          <a:p>
            <a:pPr>
              <a:defRPr/>
            </a:pPr>
            <a:r>
              <a:rPr lang="en-US" sz="1600">
                <a:latin typeface="Tw Cen MT"/>
              </a:rPr>
              <a:t>Slide from Heng Ji</a:t>
            </a:r>
            <a:endParaRPr/>
          </a:p>
          <a:p>
            <a:pPr>
              <a:defRPr/>
            </a:pPr>
            <a:endParaRPr lang="en-US" sz="1600">
              <a:latin typeface="Tw Cen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AIIA00">
  <a:themeElements>
    <a:clrScheme name="1_AIIA00 2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3366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B8FF"/>
      </a:accent5>
      <a:accent6>
        <a:srgbClr val="008A00"/>
      </a:accent6>
      <a:hlink>
        <a:srgbClr val="FF0033"/>
      </a:hlink>
      <a:folHlink>
        <a:srgbClr val="CCCCCC"/>
      </a:folHlink>
    </a:clrScheme>
    <a:fontScheme name="1_AIIA00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AIIA00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IA00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IA00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1722</TotalTime>
  <Words>3602</Words>
  <Application>Microsoft Macintosh PowerPoint</Application>
  <PresentationFormat>Widescreen</PresentationFormat>
  <Paragraphs>637</Paragraphs>
  <Slides>66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82" baseType="lpstr">
      <vt:lpstr>Arial</vt:lpstr>
      <vt:lpstr>Calibri</vt:lpstr>
      <vt:lpstr>Cambria Math</vt:lpstr>
      <vt:lpstr>Consolas</vt:lpstr>
      <vt:lpstr>Helvetica</vt:lpstr>
      <vt:lpstr>Palatino Linotype</vt:lpstr>
      <vt:lpstr>Symbol</vt:lpstr>
      <vt:lpstr>Tahoma</vt:lpstr>
      <vt:lpstr>Times</vt:lpstr>
      <vt:lpstr>Times New Roman</vt:lpstr>
      <vt:lpstr>Tw Cen MT</vt:lpstr>
      <vt:lpstr>Tw Cen MT Condensed</vt:lpstr>
      <vt:lpstr>Verdana</vt:lpstr>
      <vt:lpstr>Wingdings</vt:lpstr>
      <vt:lpstr>1_AIIA00</vt:lpstr>
      <vt:lpstr>oleObj</vt:lpstr>
      <vt:lpstr>Neural Network Classification</vt:lpstr>
      <vt:lpstr>Classification </vt:lpstr>
      <vt:lpstr>Naïve Bayes</vt:lpstr>
      <vt:lpstr>Naïve Bayes: Strengths</vt:lpstr>
      <vt:lpstr>Naïve Bayes: weaknesses</vt:lpstr>
      <vt:lpstr>The naivete of independence</vt:lpstr>
      <vt:lpstr>Decision Trees</vt:lpstr>
      <vt:lpstr>Linearly separable data</vt:lpstr>
      <vt:lpstr>Non linearly separable data</vt:lpstr>
      <vt:lpstr>Non linearly separable data</vt:lpstr>
      <vt:lpstr>Linear versus Non Linear algorithms</vt:lpstr>
      <vt:lpstr>Linear versus Non Linear algorithms</vt:lpstr>
      <vt:lpstr>Simple linear algorithms</vt:lpstr>
      <vt:lpstr>Hyperplane</vt:lpstr>
      <vt:lpstr>Vector of features</vt:lpstr>
      <vt:lpstr>Non binary features</vt:lpstr>
      <vt:lpstr>Linear Binary Classification</vt:lpstr>
      <vt:lpstr>Linear Binary Classification</vt:lpstr>
      <vt:lpstr>Perceptron</vt:lpstr>
      <vt:lpstr>The Perceptron</vt:lpstr>
      <vt:lpstr>Binary Threshold Neurons</vt:lpstr>
      <vt:lpstr>Perceptron as Single Layer Neural Network</vt:lpstr>
      <vt:lpstr>Multi-layer Perceptron</vt:lpstr>
      <vt:lpstr>Properties of Architecture</vt:lpstr>
      <vt:lpstr>What do each of the layers do?</vt:lpstr>
      <vt:lpstr>Layered Network (aka Deep Neural Network)</vt:lpstr>
      <vt:lpstr>Matrix Notation for a Layer</vt:lpstr>
      <vt:lpstr>Activation Function</vt:lpstr>
      <vt:lpstr>Need for non linearities</vt:lpstr>
      <vt:lpstr>Perceptron Learning Rule</vt:lpstr>
      <vt:lpstr>Learning Rule</vt:lpstr>
      <vt:lpstr>Example: a simple problem</vt:lpstr>
      <vt:lpstr>Initial Weights (random)</vt:lpstr>
      <vt:lpstr>Updating Weights</vt:lpstr>
      <vt:lpstr>First Correction</vt:lpstr>
      <vt:lpstr>Updating Weights</vt:lpstr>
      <vt:lpstr>Second Correction</vt:lpstr>
      <vt:lpstr>Finish</vt:lpstr>
      <vt:lpstr>Deriving the delta rule</vt:lpstr>
      <vt:lpstr>The error surface</vt:lpstr>
      <vt:lpstr>Gradient Descent</vt:lpstr>
      <vt:lpstr>Softmax Classifier</vt:lpstr>
      <vt:lpstr>Logistic Regression</vt:lpstr>
      <vt:lpstr>Logistic Regression</vt:lpstr>
      <vt:lpstr>Logistic Function</vt:lpstr>
      <vt:lpstr>Logistic Regression</vt:lpstr>
      <vt:lpstr>Multinomial Logistic Regression</vt:lpstr>
      <vt:lpstr>Softmax/Logistic Regression</vt:lpstr>
      <vt:lpstr>Training</vt:lpstr>
      <vt:lpstr>Cross Entropy</vt:lpstr>
      <vt:lpstr>Derivative of Cross Entropy Loss with Softmax</vt:lpstr>
      <vt:lpstr>Experiments with Keras</vt:lpstr>
      <vt:lpstr>Keras Modules</vt:lpstr>
      <vt:lpstr>Binary Perceptron Classifier with Keras</vt:lpstr>
      <vt:lpstr>Load data</vt:lpstr>
      <vt:lpstr>Train the Model</vt:lpstr>
      <vt:lpstr>Test the model</vt:lpstr>
      <vt:lpstr>Traditional NLP</vt:lpstr>
      <vt:lpstr>Classification with Word Vectors</vt:lpstr>
      <vt:lpstr>Perceptron using Word Embeddings</vt:lpstr>
      <vt:lpstr>Perceptron using pre-trained Word Embeddings</vt:lpstr>
      <vt:lpstr>Perceptron using Pretrained Word Embeddings</vt:lpstr>
      <vt:lpstr>Multilayer Neural Networks</vt:lpstr>
      <vt:lpstr>Multilayer Perceptron</vt:lpstr>
      <vt:lpstr>MLP with Pretrained Embeddings</vt:lpstr>
      <vt:lpstr>MaxPooling1D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Network Classification</dc:title>
  <dc:creator>Giuseppe Attardi</dc:creator>
  <cp:lastModifiedBy>Giuseppe Attardi</cp:lastModifiedBy>
  <cp:revision>86</cp:revision>
  <dcterms:created xsi:type="dcterms:W3CDTF">2020-03-09T10:13:27Z</dcterms:created>
  <dcterms:modified xsi:type="dcterms:W3CDTF">2020-03-12T11:46:19Z</dcterms:modified>
</cp:coreProperties>
</file>